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2"/>
  </p:notesMasterIdLst>
  <p:sldIdLst>
    <p:sldId id="256" r:id="rId2"/>
    <p:sldId id="286" r:id="rId3"/>
    <p:sldId id="258" r:id="rId4"/>
    <p:sldId id="259" r:id="rId5"/>
    <p:sldId id="257" r:id="rId6"/>
    <p:sldId id="260" r:id="rId7"/>
    <p:sldId id="262" r:id="rId8"/>
    <p:sldId id="261" r:id="rId9"/>
    <p:sldId id="263" r:id="rId10"/>
    <p:sldId id="264" r:id="rId11"/>
    <p:sldId id="265" r:id="rId12"/>
    <p:sldId id="287" r:id="rId13"/>
    <p:sldId id="292" r:id="rId14"/>
    <p:sldId id="291" r:id="rId15"/>
    <p:sldId id="288" r:id="rId16"/>
    <p:sldId id="289" r:id="rId17"/>
    <p:sldId id="290" r:id="rId18"/>
    <p:sldId id="293" r:id="rId19"/>
    <p:sldId id="294" r:id="rId20"/>
    <p:sldId id="295" r:id="rId21"/>
    <p:sldId id="296" r:id="rId22"/>
    <p:sldId id="297" r:id="rId23"/>
    <p:sldId id="298" r:id="rId24"/>
    <p:sldId id="300" r:id="rId25"/>
    <p:sldId id="303" r:id="rId26"/>
    <p:sldId id="301" r:id="rId27"/>
    <p:sldId id="302" r:id="rId28"/>
    <p:sldId id="266" r:id="rId29"/>
    <p:sldId id="269" r:id="rId30"/>
    <p:sldId id="270" r:id="rId31"/>
    <p:sldId id="271" r:id="rId32"/>
    <p:sldId id="272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5BC8A9-086D-4770-8F05-BBB58A3DC6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539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A7219-21AE-4131-BC7E-7AB4525F45A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C14635-E3A2-430F-B889-E19844421EAA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BE6E0-E218-40B3-BA5E-8125F127C3C4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061C6-6601-424C-B4C2-0B27AD3B032A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8B2659-08E7-4952-ADAA-C44B4AEF8F9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E693D4-D6CF-416E-B447-0A740931F00E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05C5D-2EFA-418B-BDDB-BC9A35F0EFE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73658-2F00-468C-AEBF-A9588B7453E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C9945-5BD6-47AF-83D1-128458C9FDC2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60A5D7-A17E-47ED-B4F7-ACE3EC626469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5286CE-BB87-415F-A9D9-6702D8DA4D05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FF5AAA-952A-4161-BD5B-DC6B62244E4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1CFC9-A080-429F-BB52-1266C7E03FD1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9D7C1-F374-4C7C-A5E5-3F9ED91DAF8A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65C1A1-7A72-4EF3-801E-84A1E2593198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1117BD-EC71-4D8F-93AD-634C961C14E6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EB9E29-3AB3-4E3E-A5DD-B412491D02EF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A994C-1599-44E3-97AF-3A94CDDAD878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E6E696-9AD0-4F7A-8BB6-2FC38AAC799A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38DE9-33A0-4FE0-80BC-CADC568BEF0B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B7CEF-F835-40DB-99AE-3615B60BA892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23017A-4231-4B37-B67B-5A79E914EDEC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EA2BE8-226D-45A0-B00D-9431204902D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1CA58E-F8DC-4A53-B333-EFB8BD97D15A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508A1-697A-489C-924F-F2CBC0F933C3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01AD6-D891-4BF7-B781-1706D5F3434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4163C3-E3EE-4B44-AFFA-A16951C8F622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4852FC-27FC-4FF8-8155-BD394361F70A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9BC22F-8747-4BF0-9B83-4241D95D406F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D8ED1DC-96AC-4966-B618-13C3F27D38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4C98F-E627-46B0-931F-26C76D78A5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2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D7376-DF16-4C7C-9E37-4F98C784EF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046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A3EF637-33DC-4218-9364-C71EF8ADEB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664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0F01029-0456-4B56-B758-E572D7E77D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101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56CC9-7AFB-4DAF-AE37-E3F7B6274D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34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88D7B-F653-45EC-A9EE-5D36DC8EB1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68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A69CB-0DD6-44AA-9303-224592BF95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010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011B9-D870-4D25-9417-C92C883327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33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85A2D-32B3-4684-A645-DB37DF7C1D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079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E7CA1-E79E-4327-94FC-EBDB783839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47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14BAD-5B6F-4970-BCDB-8AE552F4FD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46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C0F12C-D1BC-4CD6-A645-60C39972AD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72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F1B962B9-F444-419B-B1A8-17B19E35B0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Chapter 1, part 1: </a:t>
            </a:r>
            <a:r>
              <a:rPr lang="en-US" altLang="en-US" dirty="0" smtClean="0"/>
              <a:t>Embedded </a:t>
            </a:r>
            <a:r>
              <a:rPr lang="en-US" altLang="en-US" smtClean="0"/>
              <a:t>and Cyber-Physical </a:t>
            </a:r>
            <a:r>
              <a:rPr lang="en-US" altLang="en-US"/>
              <a:t>Computing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dirty="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Disciplines in embedded computing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 dirty="0"/>
              <a:t>Core areas: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Real-time computing.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Hardware/software co-design.</a:t>
            </a:r>
          </a:p>
          <a:p>
            <a:pPr>
              <a:lnSpc>
                <a:spcPct val="90000"/>
              </a:lnSpc>
            </a:pPr>
            <a:r>
              <a:rPr lang="en-US" altLang="en-US" sz="2600" dirty="0"/>
              <a:t>Closely related areas:</a:t>
            </a:r>
          </a:p>
          <a:p>
            <a:pPr lvl="1">
              <a:lnSpc>
                <a:spcPct val="90000"/>
              </a:lnSpc>
            </a:pPr>
            <a:r>
              <a:rPr lang="en-US" altLang="en-US" sz="2200" smtClean="0"/>
              <a:t>Cyber-physical systems.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/>
              <a:t>Computer </a:t>
            </a:r>
            <a:r>
              <a:rPr lang="en-US" altLang="en-US" sz="2200" dirty="0"/>
              <a:t>architecture.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Software engineering.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Low-power design.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Operating systems.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Programming languages and compilers.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Networking.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/>
              <a:t>Secure and reliable computing</a:t>
            </a:r>
            <a:r>
              <a:rPr lang="en-US" altLang="en-US" sz="2200" dirty="0" smtClean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History of embedded computing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38" y="1600200"/>
            <a:ext cx="7419232" cy="39093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Cyber-physical and embedded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Cyber-physical system: a computer-controlled physical machine.</a:t>
            </a:r>
          </a:p>
          <a:p>
            <a:r>
              <a:rPr lang="en-US" dirty="0" smtClean="0"/>
              <a:t>Computational control allows a wide range of control strategies, more complex control.</a:t>
            </a:r>
          </a:p>
          <a:p>
            <a:r>
              <a:rPr lang="en-US" dirty="0" smtClean="0"/>
              <a:t>Physical plant ties the computation to real-world time and energy.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0884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Networks and embedded systems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An increasing number of embedded systems connect to the Internet.</a:t>
            </a:r>
          </a:p>
          <a:p>
            <a:pPr lvl="1"/>
            <a:r>
              <a:rPr lang="en-US" altLang="en-US" dirty="0"/>
              <a:t>Resource management.</a:t>
            </a:r>
          </a:p>
          <a:p>
            <a:pPr lvl="1"/>
            <a:r>
              <a:rPr lang="en-US" altLang="en-US" dirty="0"/>
              <a:t>Security.</a:t>
            </a:r>
          </a:p>
          <a:p>
            <a:r>
              <a:rPr lang="en-US" altLang="en-US" dirty="0"/>
              <a:t>Many specialized networks have been developed for embedded systems:</a:t>
            </a:r>
          </a:p>
          <a:p>
            <a:pPr lvl="1"/>
            <a:r>
              <a:rPr lang="en-US" altLang="en-US" dirty="0" smtClean="0"/>
              <a:t>Automotive and aerospace.</a:t>
            </a:r>
            <a:endParaRPr lang="en-US" altLang="en-US" dirty="0"/>
          </a:p>
          <a:p>
            <a:pPr lvl="1"/>
            <a:r>
              <a:rPr lang="en-US" altLang="en-US" dirty="0"/>
              <a:t>Device control.</a:t>
            </a:r>
          </a:p>
        </p:txBody>
      </p:sp>
    </p:spTree>
    <p:extLst>
      <p:ext uri="{BB962C8B-B14F-4D97-AF65-F5344CB8AC3E}">
        <p14:creationId xmlns:p14="http://schemas.microsoft.com/office/powerpoint/2010/main" val="2274926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Seven layers of the OSI network stack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Physical: Electrical, physical.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Data link: Access, error control across a single link.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Network: End-to-end service.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Transport: Connection-oriented service.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Session: Control activities.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Presentation: Data exchange formats.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altLang="en-US"/>
              <a:t>Application: Interface to end use.</a:t>
            </a:r>
          </a:p>
        </p:txBody>
      </p:sp>
    </p:spTree>
    <p:extLst>
      <p:ext uri="{BB962C8B-B14F-4D97-AF65-F5344CB8AC3E}">
        <p14:creationId xmlns:p14="http://schemas.microsoft.com/office/powerpoint/2010/main" val="3226985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Automobiles as distributed embedded systems</a:t>
            </a:r>
          </a:p>
        </p:txBody>
      </p:sp>
      <p:pic>
        <p:nvPicPr>
          <p:cNvPr id="78852" name="Picture 4" descr="Fig_01-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6513" y="1600200"/>
            <a:ext cx="65309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240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Automotive and aviation electronics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Some functions are safety-critical.</a:t>
            </a:r>
          </a:p>
          <a:p>
            <a:r>
              <a:rPr lang="en-US" altLang="en-US"/>
              <a:t>Must operate in real-time.</a:t>
            </a:r>
          </a:p>
          <a:p>
            <a:r>
              <a:rPr lang="en-US" altLang="en-US"/>
              <a:t>Must fit within power budget (limited by generator).</a:t>
            </a:r>
          </a:p>
          <a:p>
            <a:r>
              <a:rPr lang="en-US" altLang="en-US"/>
              <a:t>Must be lightweight to fit within vehicle weight budget.</a:t>
            </a:r>
          </a:p>
        </p:txBody>
      </p:sp>
    </p:spTree>
    <p:extLst>
      <p:ext uri="{BB962C8B-B14F-4D97-AF65-F5344CB8AC3E}">
        <p14:creationId xmlns:p14="http://schemas.microsoft.com/office/powerpoint/2010/main" val="2459605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Automotive electronics/avionics uses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Operator vs. passenger: Passenger operations are less critical, more varied (TV, Internet, etc.).</a:t>
            </a:r>
          </a:p>
          <a:p>
            <a:r>
              <a:rPr lang="en-US" altLang="en-US" dirty="0"/>
              <a:t>Control vs. instrumentation: Instruments report on the vehicle, control closes the loop</a:t>
            </a:r>
            <a:r>
              <a:rPr lang="en-US" altLang="en-US" dirty="0" smtClean="0"/>
              <a:t>.</a:t>
            </a:r>
          </a:p>
          <a:p>
            <a:pPr lvl="1"/>
            <a:r>
              <a:rPr lang="en-US" altLang="en-US" dirty="0" smtClean="0"/>
              <a:t>Low-priority operations should not interfere with high-priority operations in the system: flight surfaces vs. instruments; instruments vs. passenger devices.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97936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devices and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Systems-of-systems:</a:t>
            </a:r>
          </a:p>
          <a:p>
            <a:pPr lvl="1"/>
            <a:r>
              <a:rPr lang="en-US" dirty="0" smtClean="0"/>
              <a:t>each medical device is complex; </a:t>
            </a:r>
          </a:p>
          <a:p>
            <a:pPr lvl="1"/>
            <a:r>
              <a:rPr lang="en-US" dirty="0" smtClean="0"/>
              <a:t>must work together to provide information to medical personnel, perform functions on patients.</a:t>
            </a:r>
          </a:p>
          <a:p>
            <a:r>
              <a:rPr lang="en-US" dirty="0" smtClean="0"/>
              <a:t>Safety-critical systems.</a:t>
            </a:r>
          </a:p>
          <a:p>
            <a:r>
              <a:rPr lang="en-US" dirty="0" smtClean="0"/>
              <a:t>May operate in geographically distributed mode (remote medic, ambulance, hospital).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73718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Application Platform [Hat12]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Transfers data between devices or to medical records system.</a:t>
            </a:r>
          </a:p>
          <a:p>
            <a:r>
              <a:rPr lang="en-US" dirty="0"/>
              <a:t>P</a:t>
            </a:r>
            <a:r>
              <a:rPr lang="en-US" dirty="0" smtClean="0"/>
              <a:t>erform signal processing to sound alarms.</a:t>
            </a:r>
          </a:p>
          <a:p>
            <a:r>
              <a:rPr lang="en-US" dirty="0"/>
              <a:t>I</a:t>
            </a:r>
            <a:r>
              <a:rPr lang="en-US" dirty="0" smtClean="0"/>
              <a:t>ntegrate information from multiple sources.</a:t>
            </a:r>
          </a:p>
          <a:p>
            <a:r>
              <a:rPr lang="en-US" dirty="0" smtClean="0"/>
              <a:t>Closed-loop control.</a:t>
            </a:r>
          </a:p>
          <a:p>
            <a:r>
              <a:rPr lang="en-US" dirty="0" smtClean="0"/>
              <a:t>Workflow tools to guide personnel through standard procedures.</a:t>
            </a:r>
          </a:p>
          <a:p>
            <a:r>
              <a:rPr lang="en-US" dirty="0" smtClean="0"/>
              <a:t>Safety interlocks.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942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Lay of the land. </a:t>
            </a:r>
          </a:p>
          <a:p>
            <a:r>
              <a:rPr lang="en-US" altLang="en-US"/>
              <a:t>Applications.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 to adopting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Interoperability standards do not support real-time control, safety, security.</a:t>
            </a:r>
          </a:p>
          <a:p>
            <a:r>
              <a:rPr lang="en-US" dirty="0" smtClean="0"/>
              <a:t>Hard to plug-and-play devices from multiple vendors.</a:t>
            </a:r>
          </a:p>
          <a:p>
            <a:r>
              <a:rPr lang="en-US" dirty="0" smtClean="0"/>
              <a:t>FDA certification process is not well-suited to open platform architectures.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6227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Clinical Environment (ICE) [MDP12]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5" name="Picture 2" descr="f01-04-97801241051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76400"/>
            <a:ext cx="4175125" cy="41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196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Device Coordination Framework [Med12]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half" idx="1"/>
          </p:nvPr>
        </p:nvSpPr>
        <p:spPr>
          <a:xfrm>
            <a:off x="457201" y="1836982"/>
            <a:ext cx="2438400" cy="3192217"/>
          </a:xfrm>
        </p:spPr>
        <p:txBody>
          <a:bodyPr/>
          <a:lstStyle/>
          <a:p>
            <a:r>
              <a:rPr lang="en-US" dirty="0" smtClean="0"/>
              <a:t>Publish-subscribe model.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29" name="Picture 2" descr="f01-05-97801241051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752600"/>
            <a:ext cx="54737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423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U. S. transmission is divided into several separate grids, each with complex structure.</a:t>
            </a:r>
          </a:p>
          <a:p>
            <a:r>
              <a:rPr lang="en-US" dirty="0" smtClean="0"/>
              <a:t>Traditionally divided into transmission and distribution.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0" y="4799111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[Wik12]</a:t>
            </a:r>
            <a:endParaRPr lang="en-US" sz="1400" dirty="0"/>
          </a:p>
        </p:txBody>
      </p:sp>
      <p:pic>
        <p:nvPicPr>
          <p:cNvPr id="7" name="Picture 2" descr="f01-06-97801241051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4471987" cy="285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9249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Utilities forecast demand and schedule generation:</a:t>
            </a:r>
          </a:p>
          <a:p>
            <a:pPr lvl="1"/>
            <a:r>
              <a:rPr lang="en-US" sz="2000" dirty="0" smtClean="0"/>
              <a:t>Unit commitment decides when to turn on/off generators.</a:t>
            </a:r>
          </a:p>
          <a:p>
            <a:pPr lvl="1"/>
            <a:r>
              <a:rPr lang="en-US" sz="2000" dirty="0" smtClean="0"/>
              <a:t>Generator scheduling determines amount of power generated.</a:t>
            </a:r>
          </a:p>
          <a:p>
            <a:r>
              <a:rPr lang="en-US" sz="2000" dirty="0" smtClean="0"/>
              <a:t>Coal generators may take 8 hours to bring on-line.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15" name="Picture 2" descr="f01-08-97801241051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073" y="1600200"/>
            <a:ext cx="4304203" cy="326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284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grid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Transmission refers to system above the substation.</a:t>
            </a:r>
          </a:p>
          <a:p>
            <a:r>
              <a:rPr lang="en-US" dirty="0" smtClean="0"/>
              <a:t>Distribution refers to substation-to-load.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1-07-97801241051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303386" cy="359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373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system control architecture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Large-scale power facilities are under the control of operators.</a:t>
            </a:r>
          </a:p>
          <a:p>
            <a:r>
              <a:rPr lang="en-US" dirty="0" smtClean="0"/>
              <a:t>Supervisory control and data acquisition (SCADA) manages system components.</a:t>
            </a:r>
          </a:p>
          <a:p>
            <a:pPr lvl="1"/>
            <a:r>
              <a:rPr lang="en-US" dirty="0" smtClean="0"/>
              <a:t>Fine-grained control is performed locally.</a:t>
            </a:r>
          </a:p>
          <a:p>
            <a:pPr lvl="1"/>
            <a:r>
              <a:rPr lang="en-US" dirty="0" smtClean="0"/>
              <a:t>Large-scale, longer-term control is </a:t>
            </a:r>
            <a:r>
              <a:rPr lang="en-US" dirty="0" err="1" smtClean="0"/>
              <a:t>perfomred</a:t>
            </a:r>
            <a:r>
              <a:rPr lang="en-US" dirty="0" smtClean="0"/>
              <a:t> by SCADA, supervised by operators.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653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grids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 grids use cyber systems to automatically control generation, consumption.</a:t>
            </a:r>
          </a:p>
          <a:p>
            <a:pPr lvl="1"/>
            <a:r>
              <a:rPr lang="en-US" dirty="0" smtClean="0"/>
              <a:t>Reducing consumption (peak shaving) can eliminate the need to start a generator.</a:t>
            </a:r>
          </a:p>
          <a:p>
            <a:pPr lvl="1"/>
            <a:r>
              <a:rPr lang="en-US" dirty="0" smtClean="0"/>
              <a:t>Energy storage can perform as an alternative to peak shaving.</a:t>
            </a:r>
          </a:p>
          <a:p>
            <a:r>
              <a:rPr lang="en-US" dirty="0" err="1" smtClean="0"/>
              <a:t>Microgrids</a:t>
            </a:r>
            <a:r>
              <a:rPr lang="en-US" dirty="0" smtClean="0"/>
              <a:t> are small-scale smart grids.</a:t>
            </a:r>
          </a:p>
          <a:p>
            <a:r>
              <a:rPr lang="en-US" dirty="0" smtClean="0"/>
              <a:t>Smart grids can be used in buildings, facilities, homes, as well as larger scale.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9689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Radio and networking</a:t>
            </a: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Modern radio systems carry digital information.</a:t>
            </a:r>
          </a:p>
          <a:p>
            <a:r>
              <a:rPr lang="en-US" altLang="en-US" sz="2600"/>
              <a:t>Perform modulation/ demodulation and error correction.</a:t>
            </a:r>
          </a:p>
          <a:p>
            <a:r>
              <a:rPr lang="en-US" altLang="en-US" sz="2600"/>
              <a:t>May also be closely tied to a networking stack.</a:t>
            </a:r>
          </a:p>
        </p:txBody>
      </p:sp>
      <p:pic>
        <p:nvPicPr>
          <p:cNvPr id="33798" name="Picture 6" descr="Fig_01-0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09800"/>
            <a:ext cx="4270423" cy="2887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Radio and software radio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Wireless receivers (radios) perform several basic functions:</a:t>
            </a:r>
          </a:p>
          <a:p>
            <a:pPr lvl="1"/>
            <a:r>
              <a:rPr lang="en-US" altLang="en-US"/>
              <a:t>Demodulate the signal.</a:t>
            </a:r>
          </a:p>
          <a:p>
            <a:pPr lvl="1"/>
            <a:r>
              <a:rPr lang="en-US" altLang="en-US"/>
              <a:t>Detection bits.</a:t>
            </a:r>
          </a:p>
          <a:p>
            <a:pPr lvl="1"/>
            <a:r>
              <a:rPr lang="en-US" altLang="en-US"/>
              <a:t>Correct errors.</a:t>
            </a:r>
          </a:p>
          <a:p>
            <a:r>
              <a:rPr lang="en-US" altLang="en-US"/>
              <a:t>Software radio performs at least some of these functions using software on CPUs.</a:t>
            </a:r>
          </a:p>
          <a:p>
            <a:r>
              <a:rPr lang="en-US" altLang="en-US"/>
              <a:t>Software defined radio (SDR) may be all software or a mix of HW and SW.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The landscape of embedded computing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Lots of embedded applications require very high performance:</a:t>
            </a:r>
          </a:p>
          <a:p>
            <a:pPr lvl="1"/>
            <a:r>
              <a:rPr lang="en-US" altLang="en-US" dirty="0"/>
              <a:t>Communications.</a:t>
            </a:r>
          </a:p>
          <a:p>
            <a:pPr lvl="1"/>
            <a:r>
              <a:rPr lang="en-US" altLang="en-US" dirty="0"/>
              <a:t>Multimedia</a:t>
            </a:r>
            <a:r>
              <a:rPr lang="en-US" altLang="en-US" dirty="0" smtClean="0"/>
              <a:t>.</a:t>
            </a:r>
          </a:p>
          <a:p>
            <a:pPr lvl="1"/>
            <a:r>
              <a:rPr lang="en-US" altLang="en-US" dirty="0" smtClean="0"/>
              <a:t>Control.</a:t>
            </a:r>
            <a:endParaRPr lang="en-US" altLang="en-US" dirty="0"/>
          </a:p>
          <a:p>
            <a:r>
              <a:rPr lang="en-US" altLang="en-US" dirty="0"/>
              <a:t>Must also meet strict design goals:</a:t>
            </a:r>
          </a:p>
          <a:p>
            <a:pPr lvl="1"/>
            <a:r>
              <a:rPr lang="en-US" altLang="en-US" dirty="0"/>
              <a:t>Real-time performance.</a:t>
            </a:r>
          </a:p>
          <a:p>
            <a:pPr lvl="1"/>
            <a:r>
              <a:rPr lang="en-US" altLang="en-US" dirty="0"/>
              <a:t>Power/energy consumption.</a:t>
            </a:r>
          </a:p>
          <a:p>
            <a:pPr lvl="1"/>
            <a:r>
              <a:rPr lang="en-US" altLang="en-US" dirty="0"/>
              <a:t>Cost.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SDR Forum tiers of software-defined radio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 altLang="en-US" sz="2600"/>
              <a:t>0. Hardware radio, not programmable.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en-US" sz="2600"/>
              <a:t>1. Software-controlled radio does not perform basic modulation/filtering in software.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en-US" sz="2600"/>
              <a:t>2. Software-defined radio may cover a wide range of techniques and several modulation methods.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en-US" sz="2600"/>
              <a:t>3. Ideal software-defined radio goes straight from A/D conversion to software.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en-US" sz="2600"/>
              <a:t>4. Ultimate software radio is lightweight, low power/energy, requires no external antenna.</a:t>
            </a:r>
          </a:p>
          <a:p>
            <a:pPr marL="571500" indent="-571500">
              <a:buFont typeface="Wingdings" pitchFamily="2" charset="2"/>
              <a:buNone/>
            </a:pPr>
            <a:endParaRPr lang="en-US" altLang="en-US" sz="2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Radio operations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Modulation:</a:t>
            </a:r>
          </a:p>
          <a:p>
            <a:pPr lvl="1"/>
            <a:r>
              <a:rPr lang="en-US" altLang="en-US" sz="2200"/>
              <a:t>Combinations of modulation variables (frequency, phase, amplitide) form symbols.</a:t>
            </a:r>
          </a:p>
          <a:p>
            <a:pPr lvl="1"/>
            <a:r>
              <a:rPr lang="en-US" altLang="en-US" sz="2200"/>
              <a:t>Symbols may be viewed as a constellation.</a:t>
            </a:r>
          </a:p>
          <a:p>
            <a:r>
              <a:rPr lang="en-US" altLang="en-US" sz="2600"/>
              <a:t>Error correction:</a:t>
            </a:r>
          </a:p>
          <a:p>
            <a:pPr lvl="1"/>
            <a:r>
              <a:rPr lang="en-US" altLang="en-US" sz="2200"/>
              <a:t>Performed on raw bit stream to produce data payload.</a:t>
            </a:r>
          </a:p>
          <a:p>
            <a:pPr lvl="1"/>
            <a:r>
              <a:rPr lang="en-US" altLang="en-US" sz="2200"/>
              <a:t>Basic techniques like parity are often not powerful enough for noisy radio channels.</a:t>
            </a:r>
          </a:p>
          <a:p>
            <a:pPr lvl="1"/>
            <a:r>
              <a:rPr lang="en-US" altLang="en-US" sz="2200"/>
              <a:t>Viterbi method is widely used.</a:t>
            </a:r>
          </a:p>
          <a:p>
            <a:pPr lvl="1"/>
            <a:r>
              <a:rPr lang="en-US" altLang="en-US" sz="2200"/>
              <a:t>Example high-performance codes: turbo coding, low-density parity check (LDPC).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Radios and networks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Radio may need to support an existing network (Internet, etc.).</a:t>
            </a:r>
          </a:p>
          <a:p>
            <a:r>
              <a:rPr lang="en-US" altLang="en-US"/>
              <a:t>Radio may use its own network for coordination (cell phones).</a:t>
            </a:r>
          </a:p>
          <a:p>
            <a:r>
              <a:rPr lang="en-US" altLang="en-US"/>
              <a:t>A data network may be designed to take advantage of the unique characteristics of radios (sensor networks).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cdma2000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371600"/>
          </a:xfrm>
        </p:spPr>
        <p:txBody>
          <a:bodyPr/>
          <a:lstStyle/>
          <a:p>
            <a:r>
              <a:rPr lang="en-US" altLang="en-US" sz="2600"/>
              <a:t>Spread-spectrum for cell phones.</a:t>
            </a:r>
          </a:p>
          <a:p>
            <a:pPr lvl="1"/>
            <a:r>
              <a:rPr lang="en-US" altLang="en-US" sz="2200"/>
              <a:t>Uses direct-sequence spread spectrum.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295400" y="2971800"/>
            <a:ext cx="1447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Forward</a:t>
            </a:r>
          </a:p>
          <a:p>
            <a:pPr algn="ctr"/>
            <a:r>
              <a:rPr lang="en-US" altLang="en-US"/>
              <a:t>Error</a:t>
            </a:r>
          </a:p>
          <a:p>
            <a:pPr algn="ctr"/>
            <a:r>
              <a:rPr lang="en-US" altLang="en-US"/>
              <a:t>Correction</a:t>
            </a:r>
          </a:p>
          <a:p>
            <a:pPr algn="ctr"/>
            <a:r>
              <a:rPr lang="en-US" altLang="en-US"/>
              <a:t>Coder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3276600" y="3200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Interleaver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5105400" y="3200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Modulator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6934200" y="32004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Spreader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381000" y="34290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data</a:t>
            </a:r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990600" y="3581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2743200" y="3581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4648200" y="3581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6477000" y="3581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V="1">
            <a:off x="8001000" y="2590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15" name="AutoShape 15"/>
          <p:cNvSpPr>
            <a:spLocks noChangeArrowheads="1"/>
          </p:cNvSpPr>
          <p:nvPr/>
        </p:nvSpPr>
        <p:spPr bwMode="auto">
          <a:xfrm flipV="1">
            <a:off x="7772400" y="2590800"/>
            <a:ext cx="457200" cy="3810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3048000" y="4038600"/>
            <a:ext cx="318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Forward channel (transmitter)</a:t>
            </a:r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1295400" y="4724400"/>
            <a:ext cx="1447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Forward</a:t>
            </a:r>
          </a:p>
          <a:p>
            <a:pPr algn="ctr"/>
            <a:r>
              <a:rPr lang="en-US" altLang="en-US"/>
              <a:t>Error</a:t>
            </a:r>
          </a:p>
          <a:p>
            <a:pPr algn="ctr"/>
            <a:r>
              <a:rPr lang="en-US" altLang="en-US"/>
              <a:t>Correction</a:t>
            </a:r>
          </a:p>
          <a:p>
            <a:pPr algn="ctr"/>
            <a:r>
              <a:rPr lang="en-US" altLang="en-US"/>
              <a:t>Decoder</a:t>
            </a: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3276600" y="49530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Denterleaver</a:t>
            </a: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5105400" y="49530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Demodulator</a:t>
            </a: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6934200" y="49530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Despreader</a:t>
            </a: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381000" y="51816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data</a:t>
            </a:r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990600" y="5334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>
            <a:off x="2743200" y="5334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>
            <a:off x="46482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6" name="Line 26"/>
          <p:cNvSpPr>
            <a:spLocks noChangeShapeType="1"/>
          </p:cNvSpPr>
          <p:nvPr/>
        </p:nvSpPr>
        <p:spPr bwMode="auto">
          <a:xfrm>
            <a:off x="64770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7" name="Line 27"/>
          <p:cNvSpPr>
            <a:spLocks noChangeShapeType="1"/>
          </p:cNvSpPr>
          <p:nvPr/>
        </p:nvSpPr>
        <p:spPr bwMode="auto">
          <a:xfrm flipV="1">
            <a:off x="8001000" y="4343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28" name="AutoShape 28"/>
          <p:cNvSpPr>
            <a:spLocks noChangeArrowheads="1"/>
          </p:cNvSpPr>
          <p:nvPr/>
        </p:nvSpPr>
        <p:spPr bwMode="auto">
          <a:xfrm flipV="1">
            <a:off x="7772400" y="4343400"/>
            <a:ext cx="457200" cy="3810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9" name="Text Box 29"/>
          <p:cNvSpPr txBox="1">
            <a:spLocks noChangeArrowheads="1"/>
          </p:cNvSpPr>
          <p:nvPr/>
        </p:nvSpPr>
        <p:spPr bwMode="auto">
          <a:xfrm>
            <a:off x="3048000" y="5791200"/>
            <a:ext cx="292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Reverse channel (receiver)</a:t>
            </a:r>
          </a:p>
        </p:txBody>
      </p:sp>
      <p:grpSp>
        <p:nvGrpSpPr>
          <p:cNvPr id="51238" name="Group 38"/>
          <p:cNvGrpSpPr>
            <a:grpSpLocks/>
          </p:cNvGrpSpPr>
          <p:nvPr/>
        </p:nvGrpSpPr>
        <p:grpSpPr bwMode="auto">
          <a:xfrm>
            <a:off x="8229600" y="2743200"/>
            <a:ext cx="457200" cy="1752600"/>
            <a:chOff x="5184" y="1728"/>
            <a:chExt cx="288" cy="1104"/>
          </a:xfrm>
        </p:grpSpPr>
        <p:sp>
          <p:nvSpPr>
            <p:cNvPr id="51232" name="Line 32"/>
            <p:cNvSpPr>
              <a:spLocks noChangeShapeType="1"/>
            </p:cNvSpPr>
            <p:nvPr/>
          </p:nvSpPr>
          <p:spPr bwMode="auto">
            <a:xfrm flipV="1">
              <a:off x="5184" y="1728"/>
              <a:ext cx="192" cy="192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3" name="Line 33"/>
            <p:cNvSpPr>
              <a:spLocks noChangeShapeType="1"/>
            </p:cNvSpPr>
            <p:nvPr/>
          </p:nvSpPr>
          <p:spPr bwMode="auto">
            <a:xfrm flipH="1">
              <a:off x="5328" y="1728"/>
              <a:ext cx="48" cy="528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4" name="Line 34"/>
            <p:cNvSpPr>
              <a:spLocks noChangeShapeType="1"/>
            </p:cNvSpPr>
            <p:nvPr/>
          </p:nvSpPr>
          <p:spPr bwMode="auto">
            <a:xfrm flipV="1">
              <a:off x="5328" y="2064"/>
              <a:ext cx="144" cy="192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5" name="Line 35"/>
            <p:cNvSpPr>
              <a:spLocks noChangeShapeType="1"/>
            </p:cNvSpPr>
            <p:nvPr/>
          </p:nvSpPr>
          <p:spPr bwMode="auto">
            <a:xfrm flipH="1">
              <a:off x="5328" y="2064"/>
              <a:ext cx="144" cy="528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6" name="Line 36"/>
            <p:cNvSpPr>
              <a:spLocks noChangeShapeType="1"/>
            </p:cNvSpPr>
            <p:nvPr/>
          </p:nvSpPr>
          <p:spPr bwMode="auto">
            <a:xfrm flipV="1">
              <a:off x="5328" y="2544"/>
              <a:ext cx="144" cy="48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7" name="Line 37"/>
            <p:cNvSpPr>
              <a:spLocks noChangeShapeType="1"/>
            </p:cNvSpPr>
            <p:nvPr/>
          </p:nvSpPr>
          <p:spPr bwMode="auto">
            <a:xfrm flipH="1">
              <a:off x="5184" y="2544"/>
              <a:ext cx="288" cy="288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Multimedia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Image compression: Each image is coded separately.</a:t>
            </a:r>
          </a:p>
          <a:p>
            <a:r>
              <a:rPr lang="en-US" altLang="en-US"/>
              <a:t>Video compression: Takes advantage of correlation between successive frames.</a:t>
            </a:r>
          </a:p>
          <a:p>
            <a:r>
              <a:rPr lang="en-US" altLang="en-US"/>
              <a:t>Perceptual coding: lossy coding, throws away information that will not be noticed.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JPEG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Discrete cosine transform (DCT) performed on 8 x 8 blocks typically, puts image into frequency domain.</a:t>
            </a:r>
          </a:p>
          <a:p>
            <a:r>
              <a:rPr lang="en-US" altLang="en-US" sz="2200"/>
              <a:t>Quantization determines what image data to throw out.</a:t>
            </a:r>
          </a:p>
          <a:p>
            <a:r>
              <a:rPr lang="en-US" altLang="en-US" sz="2200"/>
              <a:t>Lossless coding reduces the size of the representation.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6096000" y="1066800"/>
            <a:ext cx="1143000" cy="685800"/>
          </a:xfrm>
          <a:prstGeom prst="rect">
            <a:avLst/>
          </a:prstGeom>
          <a:solidFill>
            <a:srgbClr val="0033CC"/>
          </a:solidFill>
          <a:ln w="9525">
            <a:solidFill>
              <a:srgbClr val="0033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Oval 7"/>
          <p:cNvSpPr>
            <a:spLocks noChangeArrowheads="1"/>
          </p:cNvSpPr>
          <p:nvPr/>
        </p:nvSpPr>
        <p:spPr bwMode="auto">
          <a:xfrm>
            <a:off x="6477000" y="1219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553200" y="1447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6705600" y="1295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6019800" y="2057400"/>
            <a:ext cx="12954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Discrete</a:t>
            </a:r>
          </a:p>
          <a:p>
            <a:pPr algn="ctr"/>
            <a:r>
              <a:rPr lang="en-US" altLang="en-US"/>
              <a:t>Cosine</a:t>
            </a:r>
          </a:p>
          <a:p>
            <a:pPr algn="ctr"/>
            <a:r>
              <a:rPr lang="en-US" altLang="en-US"/>
              <a:t>Transform</a:t>
            </a: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6019800" y="3352800"/>
            <a:ext cx="1295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Quantization</a:t>
            </a:r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6019800" y="4267200"/>
            <a:ext cx="12954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Lossless</a:t>
            </a:r>
          </a:p>
          <a:p>
            <a:pPr algn="ctr"/>
            <a:r>
              <a:rPr lang="en-US" altLang="en-US"/>
              <a:t>coding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5927725" y="5599113"/>
            <a:ext cx="158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01001001000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7756525" y="1255713"/>
            <a:ext cx="806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chemeClr val="tx2"/>
                </a:solidFill>
              </a:rPr>
              <a:t>image</a:t>
            </a:r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>
            <a:off x="7543800" y="5257800"/>
            <a:ext cx="14287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>
                <a:solidFill>
                  <a:schemeClr val="tx2"/>
                </a:solidFill>
              </a:rPr>
              <a:t>compressed</a:t>
            </a:r>
          </a:p>
          <a:p>
            <a:pPr algn="ctr"/>
            <a:r>
              <a:rPr lang="en-US" altLang="en-US">
                <a:solidFill>
                  <a:schemeClr val="tx2"/>
                </a:solidFill>
              </a:rPr>
              <a:t>image</a:t>
            </a:r>
          </a:p>
          <a:p>
            <a:pPr algn="ctr"/>
            <a:r>
              <a:rPr lang="en-US" altLang="en-US">
                <a:solidFill>
                  <a:schemeClr val="tx2"/>
                </a:solidFill>
              </a:rPr>
              <a:t>data</a:t>
            </a:r>
          </a:p>
        </p:txBody>
      </p:sp>
      <p:sp>
        <p:nvSpPr>
          <p:cNvPr id="56336" name="Line 16"/>
          <p:cNvSpPr>
            <a:spLocks noChangeShapeType="1"/>
          </p:cNvSpPr>
          <p:nvPr/>
        </p:nvSpPr>
        <p:spPr bwMode="auto">
          <a:xfrm>
            <a:off x="6705600" y="175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7" name="Line 17"/>
          <p:cNvSpPr>
            <a:spLocks noChangeShapeType="1"/>
          </p:cNvSpPr>
          <p:nvPr/>
        </p:nvSpPr>
        <p:spPr bwMode="auto">
          <a:xfrm>
            <a:off x="6705600" y="3124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8" name="Line 18"/>
          <p:cNvSpPr>
            <a:spLocks noChangeShapeType="1"/>
          </p:cNvSpPr>
          <p:nvPr/>
        </p:nvSpPr>
        <p:spPr bwMode="auto">
          <a:xfrm>
            <a:off x="6705600" y="4038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39" name="Line 19"/>
          <p:cNvSpPr>
            <a:spLocks noChangeShapeType="1"/>
          </p:cNvSpPr>
          <p:nvPr/>
        </p:nvSpPr>
        <p:spPr bwMode="auto">
          <a:xfrm>
            <a:off x="6705600" y="533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JPEG zigzag pattern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After quantization, transform coefficients must be sent to lossless coder.</a:t>
            </a:r>
          </a:p>
          <a:p>
            <a:r>
              <a:rPr lang="en-US" altLang="en-US" sz="2200"/>
              <a:t>Sending coefficients in zigzag pattern moves from low to high spatial frequencies.</a:t>
            </a:r>
          </a:p>
          <a:p>
            <a:r>
              <a:rPr lang="en-US" altLang="en-US" sz="2200"/>
              <a:t>High frequency coefficients are more likely to be zero, producing strings that are easier to Huffman code.</a:t>
            </a:r>
          </a:p>
        </p:txBody>
      </p:sp>
      <p:pic>
        <p:nvPicPr>
          <p:cNvPr id="59398" name="Picture 6" descr="Fig_01-0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209800"/>
            <a:ext cx="3962400" cy="2949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Video compression standards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Makes use of image compression techniques.</a:t>
            </a:r>
          </a:p>
          <a:p>
            <a:r>
              <a:rPr lang="en-US" altLang="en-US" sz="2600"/>
              <a:t>Adds:</a:t>
            </a:r>
          </a:p>
          <a:p>
            <a:pPr lvl="1"/>
            <a:r>
              <a:rPr lang="en-US" altLang="en-US" sz="2200"/>
              <a:t>Support for frame-to-frame coding.</a:t>
            </a:r>
          </a:p>
          <a:p>
            <a:pPr lvl="1"/>
            <a:r>
              <a:rPr lang="en-US" altLang="en-US" sz="2200"/>
              <a:t>Audio streams, data, etc. controlled by a system steram.</a:t>
            </a:r>
          </a:p>
          <a:p>
            <a:r>
              <a:rPr lang="en-US" altLang="en-US" sz="2600"/>
              <a:t>Two major families:</a:t>
            </a:r>
          </a:p>
          <a:p>
            <a:pPr lvl="1"/>
            <a:r>
              <a:rPr lang="en-US" altLang="en-US" sz="2200"/>
              <a:t>MPEG for broadcasting.</a:t>
            </a:r>
          </a:p>
          <a:p>
            <a:pPr lvl="1"/>
            <a:r>
              <a:rPr lang="en-US" altLang="en-US" sz="2200"/>
              <a:t>H.26x for videoconferencing.</a:t>
            </a:r>
          </a:p>
          <a:p>
            <a:r>
              <a:rPr lang="en-US" altLang="en-US" sz="2600"/>
              <a:t>H.264/AVC combines techniques from both traditions.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MPEG-1/2 style compression</a:t>
            </a:r>
          </a:p>
        </p:txBody>
      </p:sp>
      <p:pic>
        <p:nvPicPr>
          <p:cNvPr id="66564" name="Picture 4" descr="Fig_01-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33563"/>
            <a:ext cx="8229600" cy="4062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Motion estimation</a:t>
            </a:r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Motion estimation compares one frame to another frame.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Generally performed on 16 x 16 macroblocks.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Use 2-D correlation to find new position of a macroblock in the other frame.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Transmit a motion vector to describe motion.</a:t>
            </a:r>
          </a:p>
        </p:txBody>
      </p:sp>
      <p:pic>
        <p:nvPicPr>
          <p:cNvPr id="69638" name="Picture 6" descr="Fig_01-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281113"/>
            <a:ext cx="3352800" cy="2889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4556125" y="5138738"/>
            <a:ext cx="323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SAD = </a:t>
            </a:r>
            <a:r>
              <a:rPr lang="en-US" altLang="en-US">
                <a:latin typeface="Symbol" pitchFamily="18" charset="2"/>
              </a:rPr>
              <a:t>S</a:t>
            </a:r>
            <a:r>
              <a:rPr lang="en-US" altLang="en-US" baseline="-25000"/>
              <a:t>x</a:t>
            </a:r>
            <a:r>
              <a:rPr lang="en-US" altLang="en-US"/>
              <a:t> </a:t>
            </a:r>
            <a:r>
              <a:rPr lang="en-US" altLang="en-US">
                <a:latin typeface="Symbol" pitchFamily="18" charset="2"/>
              </a:rPr>
              <a:t>S</a:t>
            </a:r>
            <a:r>
              <a:rPr lang="en-US" altLang="en-US" baseline="-25000"/>
              <a:t>y</a:t>
            </a:r>
            <a:r>
              <a:rPr lang="en-US" altLang="en-US"/>
              <a:t> | S(x,y) – R(x,y) |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Designing embedded systems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No one architecture (hardware or software) can meet the needs of all applications.</a:t>
            </a:r>
          </a:p>
          <a:p>
            <a:r>
              <a:rPr lang="en-US" altLang="en-US"/>
              <a:t>We need to be able to design a system from the application:</a:t>
            </a:r>
          </a:p>
          <a:p>
            <a:pPr lvl="1"/>
            <a:r>
              <a:rPr lang="en-US" altLang="en-US"/>
              <a:t>Quickly and efficiently.</a:t>
            </a:r>
          </a:p>
          <a:p>
            <a:pPr lvl="1"/>
            <a:r>
              <a:rPr lang="en-US" altLang="en-US"/>
              <a:t>With reliable results.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Audio encoding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Perceptual coding models the human auditory system to predict what information can be thrown away.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Subband decomposition helps improve the compression ratio.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MP3 = MPEG-1 Audio Layer 3.</a:t>
            </a:r>
          </a:p>
        </p:txBody>
      </p:sp>
      <p:pic>
        <p:nvPicPr>
          <p:cNvPr id="74757" name="Picture 5" descr="Fig_01-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86000"/>
            <a:ext cx="4038600" cy="1825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Aspects of embedded system design</a:t>
            </a:r>
          </a:p>
        </p:txBody>
      </p:sp>
      <p:pic>
        <p:nvPicPr>
          <p:cNvPr id="8203" name="Picture 11" descr="Fig_01-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844675"/>
            <a:ext cx="7924800" cy="3781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Architectures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Both hardware and software architectures are important.</a:t>
            </a:r>
          </a:p>
          <a:p>
            <a:r>
              <a:rPr lang="en-US" altLang="en-US"/>
              <a:t>The structure of the system determines cost, power, performance.</a:t>
            </a:r>
          </a:p>
          <a:p>
            <a:r>
              <a:rPr lang="en-US" altLang="en-US"/>
              <a:t>Different application requirements lead us to different architectures.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You can’t design the best embedded systems if you don’t know anything about your application.</a:t>
            </a:r>
          </a:p>
          <a:p>
            <a:r>
              <a:rPr lang="en-US" altLang="en-US"/>
              <a:t>You can’t be an expert in everything.</a:t>
            </a:r>
          </a:p>
          <a:p>
            <a:pPr lvl="1"/>
            <a:r>
              <a:rPr lang="en-US" altLang="en-US"/>
              <a:t>But a little knowledge goes a long way.</a:t>
            </a:r>
          </a:p>
          <a:p>
            <a:r>
              <a:rPr lang="en-US" altLang="en-US"/>
              <a:t>Domain expertise helps you make trade-offs:</a:t>
            </a:r>
          </a:p>
          <a:p>
            <a:pPr lvl="1"/>
            <a:r>
              <a:rPr lang="en-US" altLang="en-US"/>
              <a:t>Can the requirements be relaxed?</a:t>
            </a:r>
          </a:p>
          <a:p>
            <a:pPr lvl="1"/>
            <a:r>
              <a:rPr lang="en-US" altLang="en-US"/>
              <a:t>Can one requirement be traded for another?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Methodologies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We must be able to reliably design systems: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Start from requirements/specification.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Build a system that is fast enough, doesn’t burn too much energy, and is cheap enough.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Be able to finish it on time.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And know before we start how difficult the project will be.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Invention lets us get around some key technical barriers.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Methodology </a:t>
            </a:r>
            <a:r>
              <a:rPr lang="en-US" altLang="en-US" smtClean="0"/>
              <a:t>ensures consistency.</a:t>
            </a:r>
            <a:endParaRPr lang="en-US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Modeling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 key aspect of methodology is modeling.</a:t>
            </a:r>
          </a:p>
          <a:p>
            <a:pPr lvl="1"/>
            <a:r>
              <a:rPr lang="en-US" altLang="en-US"/>
              <a:t>Work with a simplified version of the object.</a:t>
            </a:r>
          </a:p>
          <a:p>
            <a:r>
              <a:rPr lang="en-US" altLang="en-US"/>
              <a:t>Modeling helps us predict the consequences of design decisions.</a:t>
            </a:r>
          </a:p>
          <a:p>
            <a:r>
              <a:rPr lang="en-US" altLang="en-US"/>
              <a:t>Models help us work faster (once we have the model).</a:t>
            </a:r>
          </a:p>
          <a:p>
            <a:r>
              <a:rPr lang="en-US" altLang="en-US"/>
              <a:t>We can afford to use models if we can reuse them in several designs---methodology relies on and enables modeling.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2689</TotalTime>
  <Words>1903</Words>
  <Application>Microsoft Office PowerPoint</Application>
  <PresentationFormat>On-screen Show (4:3)</PresentationFormat>
  <Paragraphs>295</Paragraphs>
  <Slides>40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Edge</vt:lpstr>
      <vt:lpstr>Chapter 1, part 1: Embedded and Cyber-Physical Computing</vt:lpstr>
      <vt:lpstr>Topics</vt:lpstr>
      <vt:lpstr>The landscape of embedded computing</vt:lpstr>
      <vt:lpstr>Designing embedded systems</vt:lpstr>
      <vt:lpstr>Aspects of embedded system design</vt:lpstr>
      <vt:lpstr>Architectures</vt:lpstr>
      <vt:lpstr>Applications</vt:lpstr>
      <vt:lpstr>Methodologies</vt:lpstr>
      <vt:lpstr>Modeling</vt:lpstr>
      <vt:lpstr>Disciplines in embedded computing</vt:lpstr>
      <vt:lpstr>History of embedded computing</vt:lpstr>
      <vt:lpstr>Cyber-physical and embedded computing</vt:lpstr>
      <vt:lpstr>Networks and embedded systems</vt:lpstr>
      <vt:lpstr>Seven layers of the OSI network stack</vt:lpstr>
      <vt:lpstr>Automobiles as distributed embedded systems</vt:lpstr>
      <vt:lpstr>Automotive and aviation electronics</vt:lpstr>
      <vt:lpstr>Automotive electronics/avionics uses</vt:lpstr>
      <vt:lpstr>Medical devices and systems</vt:lpstr>
      <vt:lpstr>Medical Application Platform [Hat12]</vt:lpstr>
      <vt:lpstr>Obstacles to adopting MAPs</vt:lpstr>
      <vt:lpstr>Integrated Clinical Environment (ICE) [MDP12]</vt:lpstr>
      <vt:lpstr>Medical Device Coordination Framework [Med12]</vt:lpstr>
      <vt:lpstr>Electric power</vt:lpstr>
      <vt:lpstr>Generation management</vt:lpstr>
      <vt:lpstr>Power grid structure</vt:lpstr>
      <vt:lpstr>Energy system control architecture</vt:lpstr>
      <vt:lpstr>Smart grids</vt:lpstr>
      <vt:lpstr>Radio and networking</vt:lpstr>
      <vt:lpstr>Radio and software radio</vt:lpstr>
      <vt:lpstr>SDR Forum tiers of software-defined radio</vt:lpstr>
      <vt:lpstr>Radio operations</vt:lpstr>
      <vt:lpstr>Radios and networks</vt:lpstr>
      <vt:lpstr>Example: cdma2000</vt:lpstr>
      <vt:lpstr>Multimedia</vt:lpstr>
      <vt:lpstr>JPEG</vt:lpstr>
      <vt:lpstr>JPEG zigzag pattern</vt:lpstr>
      <vt:lpstr>Video compression standards</vt:lpstr>
      <vt:lpstr>MPEG-1/2 style compression</vt:lpstr>
      <vt:lpstr>Motion estimation</vt:lpstr>
      <vt:lpstr>Audio encoding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Wayne Wolf</dc:creator>
  <cp:lastModifiedBy>Marilyn</cp:lastModifiedBy>
  <cp:revision>63</cp:revision>
  <dcterms:created xsi:type="dcterms:W3CDTF">2006-09-21T02:21:51Z</dcterms:created>
  <dcterms:modified xsi:type="dcterms:W3CDTF">2014-04-07T21:54:20Z</dcterms:modified>
</cp:coreProperties>
</file>