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9"/>
  </p:notesMasterIdLst>
  <p:sldIdLst>
    <p:sldId id="256" r:id="rId2"/>
    <p:sldId id="28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83" r:id="rId24"/>
    <p:sldId id="284" r:id="rId25"/>
    <p:sldId id="279" r:id="rId26"/>
    <p:sldId id="280" r:id="rId27"/>
    <p:sldId id="281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75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F25E94-F72E-4D5C-B2A0-CA0F6C4F02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90869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87E0C0-3FB2-437E-8ED9-F8193AA8A706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78648D-13D4-42FB-9C0C-31F7B694EAF3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E1FC68-3246-41E1-8C7F-A68D4FE731C0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A7E108-688D-4AC9-A691-8B25ADB33696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C51C59-F8AC-438D-8EAA-78CDD3B537DB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11185F-A9B7-47A3-A541-B81D58BC25CE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5B5082-2A87-4B74-A878-57AC621FEDCC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395775-3D76-4025-A61A-EC5B24C6091F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0AD5E1-E93D-4D8B-8CE5-7351D23D4901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77EB2E-F3FC-41F1-8604-B4C231432967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F86237-39C5-4801-B5A4-FA8723E8A73B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EE4A4C-A40B-4016-B65F-1B80B85195D3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5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5DD93D-D273-4C54-AAA5-625816CCCA7C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B72787-A9B3-4A8B-8620-24700929D6FB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CC74C2-F1B1-4AD8-B5E1-AA2821E537CA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1B070A-0985-4B2C-AB0E-CFD777EBE9CA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431D0D-5D00-4931-A323-DEF94CA9B5D9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14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10BDF3-7FE6-420F-AA27-0A84E556313B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C4515A-9BA4-45AA-9A9D-E3EFC31BB157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9FB601-B320-4B9C-9C82-8C0475B7E7D4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E6631B-429E-4CFF-97A0-BB3ED557DB26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E18428-7377-4BB1-A0A7-447E48A9F8B6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5FAFA4-9E83-45BF-9337-E6938B5D0C73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763076-3B4F-407E-9F87-8E40D4EEA69A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FF46D3-07A4-4D93-923C-5E723A5B3035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3D78517-3DCC-4DEA-810D-5E442CAEFCB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2F6D2-58C0-4350-8A8E-FE1F38EC6C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7191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FD41B-AD06-4BC1-A75B-F021BA95CF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5529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1402A7-C1AE-460E-B27C-8E6D756B3A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1602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3A47F-B6FC-4585-812A-E6AE7933C0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8797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D90CC7-2B5E-4BAB-97DE-7CD5A1E620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8755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C40FC-3066-416A-AD80-522E5410DF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3609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55F9D8-0CA8-4EB9-9B82-6E27248C6D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8203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81EB96-61DE-4DED-960C-4F76726D2C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2217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7195DD-4BBF-4709-9CA1-3B38688996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1395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8F7414-EAE9-45C3-907E-F86AE7FC41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846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48859E36-82FF-4582-998B-70BAF8564F6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/>
              <a:t>Chapter 1, part 2: Embedded </a:t>
            </a:r>
            <a:r>
              <a:rPr lang="en-US" altLang="en-US" smtClean="0"/>
              <a:t>and Cyber-Physical Computing</a:t>
            </a:r>
            <a:endParaRPr lang="en-US" alt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i="1" dirty="0"/>
              <a:t>High Performance Embedded </a:t>
            </a:r>
            <a:r>
              <a:rPr lang="en-US" altLang="en-US" i="1" dirty="0" smtClean="0"/>
              <a:t>Computing, second edition</a:t>
            </a:r>
            <a:endParaRPr lang="en-US" altLang="en-US" i="1" dirty="0"/>
          </a:p>
          <a:p>
            <a:r>
              <a:rPr lang="en-US" altLang="en-US" sz="2400" dirty="0" smtClean="0"/>
              <a:t>Marilyn Wolf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Design complexity vs. designer productivity</a:t>
            </a:r>
          </a:p>
        </p:txBody>
      </p:sp>
      <p:pic>
        <p:nvPicPr>
          <p:cNvPr id="106500" name="Picture 4" descr="Fig_01-1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339975"/>
            <a:ext cx="8229600" cy="30495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Basic design methodologies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Figure out flow of decision-making.</a:t>
            </a:r>
          </a:p>
          <a:p>
            <a:r>
              <a:rPr lang="en-US" altLang="en-US"/>
              <a:t>Determine when bottom-up information is generated.</a:t>
            </a:r>
          </a:p>
          <a:p>
            <a:r>
              <a:rPr lang="en-US" altLang="en-US"/>
              <a:t>Determine when top-down decisions are made.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Waterfall and spiral models</a:t>
            </a:r>
          </a:p>
        </p:txBody>
      </p:sp>
      <p:pic>
        <p:nvPicPr>
          <p:cNvPr id="111620" name="Picture 4" descr="Fig_01-1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930400"/>
            <a:ext cx="8229600" cy="38687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Hardware design flow</a:t>
            </a:r>
          </a:p>
        </p:txBody>
      </p:sp>
      <p:pic>
        <p:nvPicPr>
          <p:cNvPr id="114692" name="Picture 4" descr="Fig_01-1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87513" y="1600200"/>
            <a:ext cx="5767387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Modeling in hardware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Technology databases capture manufacturing process information.</a:t>
            </a:r>
          </a:p>
          <a:p>
            <a:r>
              <a:rPr lang="en-US" altLang="en-US"/>
              <a:t>Cell libraries describe the cells used to compose designs.</a:t>
            </a:r>
          </a:p>
          <a:p>
            <a:r>
              <a:rPr lang="en-US" altLang="en-US"/>
              <a:t>Logic synthesis systems use routability and timing models.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Hardware/software co-design flow</a:t>
            </a:r>
          </a:p>
        </p:txBody>
      </p:sp>
      <p:pic>
        <p:nvPicPr>
          <p:cNvPr id="119812" name="Picture 4" descr="Fig_01-1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04988" y="1600200"/>
            <a:ext cx="5532437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Platform-based design</a:t>
            </a:r>
          </a:p>
        </p:txBody>
      </p:sp>
      <p:sp>
        <p:nvSpPr>
          <p:cNvPr id="122888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Platform includes hardware, supporting software.</a:t>
            </a:r>
          </a:p>
          <a:p>
            <a:r>
              <a:rPr lang="en-US" altLang="en-US" sz="2600"/>
              <a:t>Two stage process:</a:t>
            </a:r>
          </a:p>
          <a:p>
            <a:pPr lvl="1"/>
            <a:r>
              <a:rPr lang="en-US" altLang="en-US" sz="2200"/>
              <a:t>Design the platform.</a:t>
            </a:r>
          </a:p>
          <a:p>
            <a:pPr lvl="1"/>
            <a:r>
              <a:rPr lang="en-US" altLang="en-US" sz="2200"/>
              <a:t>Use the platform.</a:t>
            </a:r>
          </a:p>
          <a:p>
            <a:r>
              <a:rPr lang="en-US" altLang="en-US" sz="2600"/>
              <a:t>Platform can be reused to host many different systems.</a:t>
            </a:r>
          </a:p>
        </p:txBody>
      </p:sp>
      <p:pic>
        <p:nvPicPr>
          <p:cNvPr id="122886" name="Picture 6" descr="Fig_01-16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1752600"/>
            <a:ext cx="4419600" cy="37973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Platform design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Turn system requirements and software models into detailed requirements.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Use profiling and analysis tools to measure existing executable specifications.</a:t>
            </a:r>
          </a:p>
          <a:p>
            <a:pPr>
              <a:lnSpc>
                <a:spcPct val="90000"/>
              </a:lnSpc>
            </a:pPr>
            <a:r>
              <a:rPr lang="en-US" altLang="en-US"/>
              <a:t>Explore the design space manually or automatically.</a:t>
            </a:r>
          </a:p>
          <a:p>
            <a:pPr>
              <a:lnSpc>
                <a:spcPct val="90000"/>
              </a:lnSpc>
            </a:pPr>
            <a:r>
              <a:rPr lang="en-US" altLang="en-US"/>
              <a:t>Optimize the system architecture based on the results of simulation and other steps.</a:t>
            </a:r>
          </a:p>
          <a:p>
            <a:pPr>
              <a:lnSpc>
                <a:spcPct val="90000"/>
              </a:lnSpc>
            </a:pPr>
            <a:r>
              <a:rPr lang="en-US" altLang="en-US"/>
              <a:t>Develop hardware abstraction layers and other software.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Programming platforms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Programming environment must be customized to the platform:</a:t>
            </a:r>
          </a:p>
          <a:p>
            <a:pPr lvl="1"/>
            <a:r>
              <a:rPr lang="en-US" altLang="en-US"/>
              <a:t>Multiple CPUs.</a:t>
            </a:r>
          </a:p>
          <a:p>
            <a:pPr lvl="1"/>
            <a:r>
              <a:rPr lang="en-US" altLang="en-US"/>
              <a:t>Specialized memory.</a:t>
            </a:r>
          </a:p>
          <a:p>
            <a:pPr lvl="1"/>
            <a:r>
              <a:rPr lang="en-US" altLang="en-US"/>
              <a:t>Specialized I/O devices.</a:t>
            </a:r>
          </a:p>
          <a:p>
            <a:r>
              <a:rPr lang="en-US" altLang="en-US"/>
              <a:t>Libraries are often used to glue together processors on platforms.</a:t>
            </a:r>
          </a:p>
          <a:p>
            <a:r>
              <a:rPr lang="en-US" altLang="en-US"/>
              <a:t>Debugging environments are a particular challenge.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Standards-based design methodologies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Standards enable large markets.</a:t>
            </a:r>
          </a:p>
          <a:p>
            <a:r>
              <a:rPr lang="en-US" altLang="en-US"/>
              <a:t>Standards generally allow products to be differentiated.</a:t>
            </a:r>
          </a:p>
          <a:p>
            <a:pPr lvl="1"/>
            <a:r>
              <a:rPr lang="en-US" altLang="en-US"/>
              <a:t>Different implementations of operations, so long as I/O behavior is maintained.</a:t>
            </a:r>
          </a:p>
          <a:p>
            <a:pPr lvl="1"/>
            <a:r>
              <a:rPr lang="en-US" altLang="en-US"/>
              <a:t>User interface is often not standardized.</a:t>
            </a:r>
          </a:p>
          <a:p>
            <a:r>
              <a:rPr lang="en-US" altLang="en-US"/>
              <a:t>Standard may dictate certain non-functional requirements (power consumption), implementation techniques.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Topics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Design methodologies.</a:t>
            </a:r>
          </a:p>
          <a:p>
            <a:r>
              <a:rPr lang="en-US" altLang="en-US" dirty="0"/>
              <a:t>Methodologies and standards</a:t>
            </a:r>
            <a:r>
              <a:rPr lang="en-US" altLang="en-US" dirty="0" smtClean="0"/>
              <a:t>.</a:t>
            </a:r>
            <a:endParaRPr lang="en-US" altLang="en-US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Reference implementations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600"/>
              <a:t>Executable program that complies with the I/O behavior of the standard.</a:t>
            </a:r>
          </a:p>
          <a:p>
            <a:pPr lvl="1"/>
            <a:r>
              <a:rPr lang="en-US" altLang="en-US" sz="2200"/>
              <a:t>May be written in a variety of language.</a:t>
            </a:r>
          </a:p>
          <a:p>
            <a:r>
              <a:rPr lang="en-US" altLang="en-US" sz="2600"/>
              <a:t>In some cases, the reference implementation is the most complete description of the standard.</a:t>
            </a:r>
          </a:p>
          <a:p>
            <a:r>
              <a:rPr lang="en-US" altLang="en-US" sz="2600"/>
              <a:t>Reference implementation is often not well-suited to embedded system implementation:</a:t>
            </a:r>
          </a:p>
          <a:p>
            <a:pPr lvl="1"/>
            <a:r>
              <a:rPr lang="en-US" altLang="en-US" sz="2200"/>
              <a:t>Single process.</a:t>
            </a:r>
          </a:p>
          <a:p>
            <a:pPr lvl="1"/>
            <a:r>
              <a:rPr lang="en-US" altLang="en-US" sz="2200"/>
              <a:t>Infinite memory.</a:t>
            </a:r>
          </a:p>
          <a:p>
            <a:pPr lvl="1"/>
            <a:r>
              <a:rPr lang="en-US" altLang="en-US" sz="2200"/>
              <a:t>Non-real-time behavior.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Designing standards-based systems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Design and implement system components that are not part of the standard.</a:t>
            </a:r>
          </a:p>
          <a:p>
            <a:pPr>
              <a:lnSpc>
                <a:spcPct val="90000"/>
              </a:lnSpc>
            </a:pPr>
            <a:r>
              <a:rPr lang="en-US" altLang="en-US"/>
              <a:t>Perform platform-independent optimizations.</a:t>
            </a:r>
          </a:p>
          <a:p>
            <a:pPr>
              <a:lnSpc>
                <a:spcPct val="90000"/>
              </a:lnSpc>
            </a:pPr>
            <a:r>
              <a:rPr lang="en-US" altLang="en-US"/>
              <a:t>Analyze optimized version of reference implementation.</a:t>
            </a:r>
          </a:p>
          <a:p>
            <a:pPr>
              <a:lnSpc>
                <a:spcPct val="90000"/>
              </a:lnSpc>
            </a:pPr>
            <a:r>
              <a:rPr lang="en-US" altLang="en-US"/>
              <a:t>Design hardware platform.</a:t>
            </a:r>
          </a:p>
          <a:p>
            <a:pPr>
              <a:lnSpc>
                <a:spcPct val="90000"/>
              </a:lnSpc>
            </a:pPr>
            <a:r>
              <a:rPr lang="en-US" altLang="en-US"/>
              <a:t>Optimize system software based on platform.</a:t>
            </a:r>
          </a:p>
          <a:p>
            <a:pPr>
              <a:lnSpc>
                <a:spcPct val="90000"/>
              </a:lnSpc>
            </a:pPr>
            <a:r>
              <a:rPr lang="en-US" altLang="en-US"/>
              <a:t>Further optimize platform.</a:t>
            </a:r>
          </a:p>
          <a:p>
            <a:pPr>
              <a:lnSpc>
                <a:spcPct val="90000"/>
              </a:lnSpc>
            </a:pPr>
            <a:r>
              <a:rPr lang="en-US" altLang="en-US"/>
              <a:t>Test for conformity to standard.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H.264/AVC</a:t>
            </a:r>
            <a:endParaRPr lang="en-US" altLang="en-US" dirty="0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Implements video coding for a wide range of applications:</a:t>
            </a:r>
          </a:p>
          <a:p>
            <a:pPr lvl="1"/>
            <a:r>
              <a:rPr lang="en-US" altLang="en-US"/>
              <a:t>Broadcast and videoconferencing.</a:t>
            </a:r>
          </a:p>
          <a:p>
            <a:pPr lvl="1"/>
            <a:r>
              <a:rPr lang="en-US" altLang="en-US"/>
              <a:t>Cell phone-sized screens to HDTV.</a:t>
            </a:r>
          </a:p>
          <a:p>
            <a:r>
              <a:rPr lang="en-US" altLang="en-US"/>
              <a:t>Video codec reference implementation contains 120,000 lines of C code.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verification and validation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Showing that the design is correct and fixing bugs often takes more time than initial design.</a:t>
            </a:r>
          </a:p>
          <a:p>
            <a:r>
              <a:rPr lang="en-US" dirty="0" smtClean="0"/>
              <a:t>Design correctness activities:</a:t>
            </a:r>
          </a:p>
          <a:p>
            <a:pPr lvl="1"/>
            <a:r>
              <a:rPr lang="en-US" dirty="0" smtClean="0"/>
              <a:t>Testing exercises an implementation with stimuli and observed outputs.</a:t>
            </a:r>
          </a:p>
          <a:p>
            <a:pPr lvl="1"/>
            <a:r>
              <a:rPr lang="en-US" dirty="0" smtClean="0"/>
              <a:t>Validation compares implementation to requirements or spec.</a:t>
            </a:r>
          </a:p>
          <a:p>
            <a:pPr lvl="1"/>
            <a:r>
              <a:rPr lang="en-US" dirty="0" smtClean="0"/>
              <a:t>Verification compares the design at one level of abstraction to another.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70791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V&amp;V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Simulation uses software/hardware models to compute outputs from inputs.</a:t>
            </a:r>
          </a:p>
          <a:p>
            <a:pPr lvl="1"/>
            <a:r>
              <a:rPr lang="en-US" dirty="0" smtClean="0"/>
              <a:t>Simulator-in-the-loop integrates a simulator of a physical plant with cyber controllers.</a:t>
            </a:r>
          </a:p>
          <a:p>
            <a:r>
              <a:rPr lang="en-US" dirty="0" smtClean="0"/>
              <a:t>Formal methods perform proofs: equivalence, properties, </a:t>
            </a:r>
            <a:r>
              <a:rPr lang="en-US" i="1" dirty="0" smtClean="0"/>
              <a:t>etc.</a:t>
            </a:r>
            <a:endParaRPr lang="en-US" dirty="0" smtClean="0"/>
          </a:p>
          <a:p>
            <a:r>
              <a:rPr lang="en-US" dirty="0" smtClean="0"/>
              <a:t>Manual methods such as code reviews, walkthroughs, and inspections have been shown to catch many bugs.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32709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 methodology of methodologies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Embedded systems include both hardware and software.</a:t>
            </a:r>
          </a:p>
          <a:p>
            <a:pPr lvl="1"/>
            <a:r>
              <a:rPr lang="en-US" altLang="en-US"/>
              <a:t>HW, SW have their own design methodologies.</a:t>
            </a:r>
          </a:p>
          <a:p>
            <a:r>
              <a:rPr lang="en-US" altLang="en-US"/>
              <a:t>Embedded system methodologies control the overall process, HW/SW integration, etc.</a:t>
            </a:r>
          </a:p>
          <a:p>
            <a:pPr lvl="1"/>
            <a:r>
              <a:rPr lang="en-US" altLang="en-US"/>
              <a:t>Must take into account the good and bad points of hardware and software design methodologies used.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Useful methodologies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Software performance analysis.</a:t>
            </a:r>
          </a:p>
          <a:p>
            <a:r>
              <a:rPr lang="en-US" altLang="en-US"/>
              <a:t>Architectural optimization.</a:t>
            </a:r>
          </a:p>
          <a:p>
            <a:r>
              <a:rPr lang="en-US" altLang="en-US"/>
              <a:t>Hardware/software co-design.</a:t>
            </a:r>
          </a:p>
          <a:p>
            <a:r>
              <a:rPr lang="en-US" altLang="en-US"/>
              <a:t>Network design.</a:t>
            </a:r>
          </a:p>
          <a:p>
            <a:r>
              <a:rPr lang="en-US" altLang="en-US"/>
              <a:t>Software verification.</a:t>
            </a:r>
          </a:p>
          <a:p>
            <a:r>
              <a:rPr lang="en-US" altLang="en-US"/>
              <a:t>Software tool generation.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Joint algorithm and architecture development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Some algorithm design is necessarily performed before platform design.</a:t>
            </a:r>
          </a:p>
          <a:p>
            <a:r>
              <a:rPr lang="en-US" altLang="en-US"/>
              <a:t>Algorithm development can be informed by platform architecture design.</a:t>
            </a:r>
          </a:p>
          <a:p>
            <a:pPr lvl="1"/>
            <a:r>
              <a:rPr lang="en-US" altLang="en-US"/>
              <a:t>Performance/power/cost trade-offs.</a:t>
            </a:r>
          </a:p>
          <a:p>
            <a:pPr lvl="1"/>
            <a:r>
              <a:rPr lang="en-US" altLang="en-US"/>
              <a:t>Design trends over several generations.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Design goals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Functional requirements: input/output relations.</a:t>
            </a:r>
          </a:p>
          <a:p>
            <a:r>
              <a:rPr lang="en-US" altLang="en-US"/>
              <a:t>Non-functional requirements: cost, performance, power, etc.</a:t>
            </a:r>
          </a:p>
          <a:p>
            <a:r>
              <a:rPr lang="en-US" altLang="en-US"/>
              <a:t>Some project goals may be difficult to measure.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Aspects of performance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Embedded system performance can be measured in many ways:</a:t>
            </a:r>
          </a:p>
          <a:p>
            <a:pPr lvl="1"/>
            <a:r>
              <a:rPr lang="en-US" altLang="en-US" dirty="0"/>
              <a:t>Average vs. worst/best-case.</a:t>
            </a:r>
          </a:p>
          <a:p>
            <a:pPr lvl="1"/>
            <a:r>
              <a:rPr lang="en-US" altLang="en-US" dirty="0"/>
              <a:t>Throughput vs. latency.</a:t>
            </a:r>
          </a:p>
          <a:p>
            <a:pPr lvl="1"/>
            <a:r>
              <a:rPr lang="en-US" altLang="en-US" dirty="0"/>
              <a:t>Peak vs. sustained</a:t>
            </a:r>
            <a:r>
              <a:rPr lang="en-US" altLang="en-US" dirty="0" smtClean="0"/>
              <a:t>.</a:t>
            </a:r>
          </a:p>
          <a:p>
            <a:r>
              <a:rPr lang="en-US" altLang="en-US" dirty="0" smtClean="0"/>
              <a:t>Digital control systems are sampled.</a:t>
            </a:r>
          </a:p>
          <a:p>
            <a:pPr lvl="1"/>
            <a:r>
              <a:rPr lang="en-US" altLang="en-US" dirty="0" smtClean="0"/>
              <a:t>Sample period determines deadline, latency.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Energy/power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Energy consumption is important for battery life.</a:t>
            </a:r>
          </a:p>
          <a:p>
            <a:r>
              <a:rPr lang="en-US" altLang="en-US"/>
              <a:t>Power consumption is important for heat generation or for generator-powered systems (vehicles).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Cost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Manufacturing cost must be paid off across all the systems.</a:t>
            </a:r>
          </a:p>
          <a:p>
            <a:pPr lvl="1"/>
            <a:r>
              <a:rPr lang="en-US" altLang="en-US"/>
              <a:t>Hardest in small-volume applications.</a:t>
            </a:r>
          </a:p>
          <a:p>
            <a:r>
              <a:rPr lang="en-US" altLang="en-US"/>
              <a:t>Manufacturing cost is incurred for each device.</a:t>
            </a:r>
          </a:p>
          <a:p>
            <a:r>
              <a:rPr lang="en-US" altLang="en-US"/>
              <a:t>Lifetime costs include software and hardware maintenance and upgrades.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Other design attributes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Design time must be reasonable. May need to finish by a certain date.</a:t>
            </a:r>
          </a:p>
          <a:p>
            <a:r>
              <a:rPr lang="en-US" altLang="en-US" dirty="0"/>
              <a:t>System must be reliability; reliability requirements differ widely.</a:t>
            </a:r>
          </a:p>
          <a:p>
            <a:r>
              <a:rPr lang="en-US" altLang="en-US" dirty="0"/>
              <a:t>Quality includes reliability and other aspects: usability, durability, </a:t>
            </a:r>
            <a:r>
              <a:rPr lang="en-US" altLang="en-US" i="1" dirty="0"/>
              <a:t>etc</a:t>
            </a:r>
            <a:r>
              <a:rPr lang="en-US" altLang="en-US" dirty="0" smtClean="0"/>
              <a:t>.</a:t>
            </a:r>
          </a:p>
          <a:p>
            <a:r>
              <a:rPr lang="en-US" altLang="en-US" dirty="0" smtClean="0"/>
              <a:t>Systems that must be certified must use certifiable, documented design processes.</a:t>
            </a:r>
            <a:endParaRPr lang="en-US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Design methodology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Design methodology: a procedure for creating an implementation from a set of requirements.</a:t>
            </a:r>
          </a:p>
          <a:p>
            <a:r>
              <a:rPr lang="en-US" altLang="en-US"/>
              <a:t>Methodology is important in embedded computing:</a:t>
            </a:r>
          </a:p>
          <a:p>
            <a:pPr lvl="1"/>
            <a:r>
              <a:rPr lang="en-US" altLang="en-US"/>
              <a:t>Must design many different systems.</a:t>
            </a:r>
          </a:p>
          <a:p>
            <a:pPr lvl="1"/>
            <a:r>
              <a:rPr lang="en-US" altLang="en-US"/>
              <a:t>We may use same/similar components in many different designs.</a:t>
            </a:r>
          </a:p>
          <a:p>
            <a:pPr lvl="1"/>
            <a:r>
              <a:rPr lang="en-US" altLang="en-US"/>
              <a:t>Design time, results must be predictable.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Embedded system design challenges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Design space is large and irregular.</a:t>
            </a:r>
          </a:p>
          <a:p>
            <a:r>
              <a:rPr lang="en-US" altLang="en-US"/>
              <a:t>We don’t have synthesis tools for many steps.</a:t>
            </a:r>
          </a:p>
          <a:p>
            <a:r>
              <a:rPr lang="en-US" altLang="en-US"/>
              <a:t>Can’t simulate everything.</a:t>
            </a:r>
          </a:p>
          <a:p>
            <a:r>
              <a:rPr lang="en-US" altLang="en-US"/>
              <a:t>May need to build special-purpose simulators quickly.</a:t>
            </a:r>
          </a:p>
          <a:p>
            <a:r>
              <a:rPr lang="en-US" altLang="en-US"/>
              <a:t>Often need to start software development before hardware is finished.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2715</TotalTime>
  <Words>1162</Words>
  <Application>Microsoft Office PowerPoint</Application>
  <PresentationFormat>On-screen Show (4:3)</PresentationFormat>
  <Paragraphs>180</Paragraphs>
  <Slides>27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Edge</vt:lpstr>
      <vt:lpstr>Chapter 1, part 2: Embedded and Cyber-Physical Computing</vt:lpstr>
      <vt:lpstr>Topics</vt:lpstr>
      <vt:lpstr>Design goals</vt:lpstr>
      <vt:lpstr>Aspects of performance</vt:lpstr>
      <vt:lpstr>Energy/power</vt:lpstr>
      <vt:lpstr>Cost</vt:lpstr>
      <vt:lpstr>Other design attributes</vt:lpstr>
      <vt:lpstr>Design methodology</vt:lpstr>
      <vt:lpstr>Embedded system design challenges</vt:lpstr>
      <vt:lpstr>Design complexity vs. designer productivity</vt:lpstr>
      <vt:lpstr>Basic design methodologies</vt:lpstr>
      <vt:lpstr>Waterfall and spiral models</vt:lpstr>
      <vt:lpstr>Hardware design flow</vt:lpstr>
      <vt:lpstr>Modeling in hardware</vt:lpstr>
      <vt:lpstr>Hardware/software co-design flow</vt:lpstr>
      <vt:lpstr>Platform-based design</vt:lpstr>
      <vt:lpstr>Platform design</vt:lpstr>
      <vt:lpstr>Programming platforms</vt:lpstr>
      <vt:lpstr>Standards-based design methodologies</vt:lpstr>
      <vt:lpstr>Reference implementations</vt:lpstr>
      <vt:lpstr>Designing standards-based systems</vt:lpstr>
      <vt:lpstr>H.264/AVC</vt:lpstr>
      <vt:lpstr>Design verification and validation</vt:lpstr>
      <vt:lpstr>V&amp;V techniques</vt:lpstr>
      <vt:lpstr>A methodology of methodologies</vt:lpstr>
      <vt:lpstr>Useful methodologies</vt:lpstr>
      <vt:lpstr>Joint algorithm and architecture development</vt:lpstr>
    </vt:vector>
  </TitlesOfParts>
  <Company>Princeton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Embedded Computing</dc:title>
  <dc:creator>Marilyn Wolf</dc:creator>
  <cp:lastModifiedBy>Marilyn</cp:lastModifiedBy>
  <cp:revision>92</cp:revision>
  <dcterms:created xsi:type="dcterms:W3CDTF">2006-09-21T02:21:51Z</dcterms:created>
  <dcterms:modified xsi:type="dcterms:W3CDTF">2014-04-07T22:09:45Z</dcterms:modified>
</cp:coreProperties>
</file>