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63"/>
  </p:notesMasterIdLst>
  <p:sldIdLst>
    <p:sldId id="256" r:id="rId2"/>
    <p:sldId id="257" r:id="rId3"/>
    <p:sldId id="258" r:id="rId4"/>
    <p:sldId id="295" r:id="rId5"/>
    <p:sldId id="296" r:id="rId6"/>
    <p:sldId id="297" r:id="rId7"/>
    <p:sldId id="298" r:id="rId8"/>
    <p:sldId id="299" r:id="rId9"/>
    <p:sldId id="300" r:id="rId10"/>
    <p:sldId id="314" r:id="rId11"/>
    <p:sldId id="301" r:id="rId12"/>
    <p:sldId id="302" r:id="rId13"/>
    <p:sldId id="303" r:id="rId14"/>
    <p:sldId id="304" r:id="rId15"/>
    <p:sldId id="305" r:id="rId16"/>
    <p:sldId id="306" r:id="rId17"/>
    <p:sldId id="307" r:id="rId18"/>
    <p:sldId id="308" r:id="rId19"/>
    <p:sldId id="309" r:id="rId20"/>
    <p:sldId id="310" r:id="rId21"/>
    <p:sldId id="337" r:id="rId22"/>
    <p:sldId id="311" r:id="rId23"/>
    <p:sldId id="312" r:id="rId24"/>
    <p:sldId id="313" r:id="rId25"/>
    <p:sldId id="260" r:id="rId26"/>
    <p:sldId id="261" r:id="rId27"/>
    <p:sldId id="262" r:id="rId28"/>
    <p:sldId id="263" r:id="rId29"/>
    <p:sldId id="268" r:id="rId30"/>
    <p:sldId id="269" r:id="rId31"/>
    <p:sldId id="273" r:id="rId32"/>
    <p:sldId id="274" r:id="rId33"/>
    <p:sldId id="315" r:id="rId34"/>
    <p:sldId id="316" r:id="rId35"/>
    <p:sldId id="317" r:id="rId36"/>
    <p:sldId id="318" r:id="rId37"/>
    <p:sldId id="319" r:id="rId38"/>
    <p:sldId id="320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321" r:id="rId47"/>
    <p:sldId id="322" r:id="rId48"/>
    <p:sldId id="323" r:id="rId49"/>
    <p:sldId id="324" r:id="rId50"/>
    <p:sldId id="325" r:id="rId51"/>
    <p:sldId id="326" r:id="rId52"/>
    <p:sldId id="327" r:id="rId53"/>
    <p:sldId id="328" r:id="rId54"/>
    <p:sldId id="329" r:id="rId55"/>
    <p:sldId id="330" r:id="rId56"/>
    <p:sldId id="331" r:id="rId57"/>
    <p:sldId id="332" r:id="rId58"/>
    <p:sldId id="333" r:id="rId59"/>
    <p:sldId id="334" r:id="rId60"/>
    <p:sldId id="335" r:id="rId61"/>
    <p:sldId id="336" r:id="rId6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75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F8BE1C4-BD3C-4DA1-BAC3-60E550C1EA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33478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DFB3D0D-37DE-4FC2-9189-57B9DFA5E031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CF54948-4D70-4357-B962-8FF5044B2AC3}" type="slidenum">
              <a:rPr lang="en-US" altLang="en-US" smtClean="0"/>
              <a:pPr eaLnBrk="1" hangingPunct="1">
                <a:spcBef>
                  <a:spcPct val="0"/>
                </a:spcBef>
              </a:pPr>
              <a:t>13</a:t>
            </a:fld>
            <a:endParaRPr lang="en-US" alt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994B853-2739-4797-8C4D-895F8A00BDFD}" type="slidenum">
              <a:rPr lang="en-US" altLang="en-US" smtClean="0"/>
              <a:pPr eaLnBrk="1" hangingPunct="1">
                <a:spcBef>
                  <a:spcPct val="0"/>
                </a:spcBef>
              </a:pPr>
              <a:t>14</a:t>
            </a:fld>
            <a:endParaRPr lang="en-US" altLang="en-US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C664CE4-30F8-4679-AEBE-23D3E50C35B8}" type="slidenum">
              <a:rPr lang="en-US" altLang="en-US" smtClean="0"/>
              <a:pPr eaLnBrk="1" hangingPunct="1">
                <a:spcBef>
                  <a:spcPct val="0"/>
                </a:spcBef>
              </a:pPr>
              <a:t>15</a:t>
            </a:fld>
            <a:endParaRPr lang="en-US" altLang="en-US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0CDB736-592F-4507-B582-99D386EEAD93}" type="slidenum">
              <a:rPr lang="en-US" altLang="en-US" smtClean="0"/>
              <a:pPr eaLnBrk="1" hangingPunct="1">
                <a:spcBef>
                  <a:spcPct val="0"/>
                </a:spcBef>
              </a:pPr>
              <a:t>16</a:t>
            </a:fld>
            <a:endParaRPr lang="en-US" altLang="en-US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2541134-0F93-430E-A134-0E1D6AD1883D}" type="slidenum">
              <a:rPr lang="en-US" altLang="en-US" smtClean="0"/>
              <a:pPr eaLnBrk="1" hangingPunct="1">
                <a:spcBef>
                  <a:spcPct val="0"/>
                </a:spcBef>
              </a:pPr>
              <a:t>17</a:t>
            </a:fld>
            <a:endParaRPr lang="en-US" altLang="en-US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10C838A-910F-4B3C-8C70-9A9AE11B87F3}" type="slidenum">
              <a:rPr lang="en-US" altLang="en-US" smtClean="0"/>
              <a:pPr eaLnBrk="1" hangingPunct="1">
                <a:spcBef>
                  <a:spcPct val="0"/>
                </a:spcBef>
              </a:pPr>
              <a:t>18</a:t>
            </a:fld>
            <a:endParaRPr lang="en-US" altLang="en-US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083E08E-20AA-4309-B6A0-09C4EB4AF900}" type="slidenum">
              <a:rPr lang="en-US" altLang="en-US" smtClean="0"/>
              <a:pPr eaLnBrk="1" hangingPunct="1">
                <a:spcBef>
                  <a:spcPct val="0"/>
                </a:spcBef>
              </a:pPr>
              <a:t>19</a:t>
            </a:fld>
            <a:endParaRPr lang="en-US" altLang="en-US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3F6A218-ED1B-493A-9AF2-DE0A2139159C}" type="slidenum">
              <a:rPr lang="en-US" altLang="en-US" smtClean="0"/>
              <a:pPr eaLnBrk="1" hangingPunct="1">
                <a:spcBef>
                  <a:spcPct val="0"/>
                </a:spcBef>
              </a:pPr>
              <a:t>20</a:t>
            </a:fld>
            <a:endParaRPr lang="en-US" altLang="en-US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3CE158A-813C-42A9-8E9E-02DB3EAE321E}" type="slidenum">
              <a:rPr lang="en-US" altLang="en-US" smtClean="0"/>
              <a:pPr eaLnBrk="1" hangingPunct="1">
                <a:spcBef>
                  <a:spcPct val="0"/>
                </a:spcBef>
              </a:pPr>
              <a:t>22</a:t>
            </a:fld>
            <a:endParaRPr lang="en-US" alt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5B14AE2-054F-4E3A-87C2-D43A2A53040D}" type="slidenum">
              <a:rPr lang="en-US" altLang="en-US" smtClean="0"/>
              <a:pPr eaLnBrk="1" hangingPunct="1">
                <a:spcBef>
                  <a:spcPct val="0"/>
                </a:spcBef>
              </a:pPr>
              <a:t>23</a:t>
            </a:fld>
            <a:endParaRPr lang="en-US" altLang="en-US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2268221-98E8-46D8-8059-33C49937B2B2}" type="slidenum">
              <a:rPr lang="en-US" altLang="en-US" smtClean="0"/>
              <a:pPr eaLnBrk="1" hangingPunct="1">
                <a:spcBef>
                  <a:spcPct val="0"/>
                </a:spcBef>
              </a:pPr>
              <a:t>2</a:t>
            </a:fld>
            <a:endParaRPr lang="en-US" alt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70B3D10-336B-4A64-9C9E-3BA7C8BEDE61}" type="slidenum">
              <a:rPr lang="en-US" altLang="en-US" smtClean="0"/>
              <a:pPr eaLnBrk="1" hangingPunct="1">
                <a:spcBef>
                  <a:spcPct val="0"/>
                </a:spcBef>
              </a:pPr>
              <a:t>24</a:t>
            </a:fld>
            <a:endParaRPr lang="en-US" altLang="en-US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9C5BE3D-CA10-4FEC-B190-37F7653A2B58}" type="slidenum">
              <a:rPr lang="en-US" altLang="en-US" smtClean="0"/>
              <a:pPr eaLnBrk="1" hangingPunct="1">
                <a:spcBef>
                  <a:spcPct val="0"/>
                </a:spcBef>
              </a:pPr>
              <a:t>25</a:t>
            </a:fld>
            <a:endParaRPr lang="en-US" alt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4D44064-3438-42D2-B72C-2A649ED32A73}" type="slidenum">
              <a:rPr lang="en-US" altLang="en-US" smtClean="0"/>
              <a:pPr eaLnBrk="1" hangingPunct="1">
                <a:spcBef>
                  <a:spcPct val="0"/>
                </a:spcBef>
              </a:pPr>
              <a:t>26</a:t>
            </a:fld>
            <a:endParaRPr lang="en-US" alt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4EA711D-425F-4F73-869C-60D25FC80E23}" type="slidenum">
              <a:rPr lang="en-US" altLang="en-US" smtClean="0"/>
              <a:pPr eaLnBrk="1" hangingPunct="1">
                <a:spcBef>
                  <a:spcPct val="0"/>
                </a:spcBef>
              </a:pPr>
              <a:t>27</a:t>
            </a:fld>
            <a:endParaRPr lang="en-US" alt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6351ACB-47B0-4DD5-B38D-57ABE8B97E5A}" type="slidenum">
              <a:rPr lang="en-US" altLang="en-US" smtClean="0"/>
              <a:pPr eaLnBrk="1" hangingPunct="1">
                <a:spcBef>
                  <a:spcPct val="0"/>
                </a:spcBef>
              </a:pPr>
              <a:t>28</a:t>
            </a:fld>
            <a:endParaRPr lang="en-US" alt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07E45EE-D8F8-410E-84B9-69737BA3ABF4}" type="slidenum">
              <a:rPr lang="en-US" altLang="en-US" smtClean="0"/>
              <a:pPr eaLnBrk="1" hangingPunct="1">
                <a:spcBef>
                  <a:spcPct val="0"/>
                </a:spcBef>
              </a:pPr>
              <a:t>29</a:t>
            </a:fld>
            <a:endParaRPr lang="en-US" alt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4800"/>
          </a:xfrm>
          <a:noFill/>
        </p:spPr>
        <p:txBody>
          <a:bodyPr lIns="92075" tIns="46038" rIns="92075" bIns="46038"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2B5DEE4-2189-444E-80C2-88019C266D1E}" type="slidenum">
              <a:rPr lang="en-US" altLang="en-US" smtClean="0"/>
              <a:pPr eaLnBrk="1" hangingPunct="1">
                <a:spcBef>
                  <a:spcPct val="0"/>
                </a:spcBef>
              </a:pPr>
              <a:t>30</a:t>
            </a:fld>
            <a:endParaRPr lang="en-US" alt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42A254F-6F9E-4FD2-ACB5-029ECEFF0AB8}" type="slidenum">
              <a:rPr lang="en-US" altLang="en-US" smtClean="0"/>
              <a:pPr eaLnBrk="1" hangingPunct="1">
                <a:spcBef>
                  <a:spcPct val="0"/>
                </a:spcBef>
              </a:pPr>
              <a:t>31</a:t>
            </a:fld>
            <a:endParaRPr lang="en-US" alt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4800"/>
          </a:xfrm>
          <a:noFill/>
        </p:spPr>
        <p:txBody>
          <a:bodyPr lIns="92075" tIns="46038" rIns="92075" bIns="46038"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D6894E4-1AC1-4F2C-89E6-FB86DD57EF73}" type="slidenum">
              <a:rPr lang="en-US" altLang="en-US" smtClean="0"/>
              <a:pPr eaLnBrk="1" hangingPunct="1">
                <a:spcBef>
                  <a:spcPct val="0"/>
                </a:spcBef>
              </a:pPr>
              <a:t>32</a:t>
            </a:fld>
            <a:endParaRPr lang="en-US" alt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5835DC-454B-430B-8B28-C5E39C4A925E}" type="slidenum">
              <a:rPr lang="en-US" altLang="en-US" smtClean="0"/>
              <a:pPr eaLnBrk="1" hangingPunct="1">
                <a:spcBef>
                  <a:spcPct val="0"/>
                </a:spcBef>
              </a:pPr>
              <a:t>33</a:t>
            </a:fld>
            <a:endParaRPr lang="en-US" alt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227EC22-4E99-40CA-845F-E743D863500F}" type="slidenum">
              <a:rPr lang="en-US" altLang="en-US" smtClean="0"/>
              <a:pPr eaLnBrk="1" hangingPunct="1">
                <a:spcBef>
                  <a:spcPct val="0"/>
                </a:spcBef>
              </a:pPr>
              <a:t>3</a:t>
            </a:fld>
            <a:endParaRPr lang="en-US" alt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EA50636-284E-44FA-9B16-5A8A7C116031}" type="slidenum">
              <a:rPr lang="en-US" altLang="en-US" smtClean="0"/>
              <a:pPr eaLnBrk="1" hangingPunct="1">
                <a:spcBef>
                  <a:spcPct val="0"/>
                </a:spcBef>
              </a:pPr>
              <a:t>34</a:t>
            </a:fld>
            <a:endParaRPr lang="en-US" alt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2C63499-65B8-44F8-B077-3D3B25A7F518}" type="slidenum">
              <a:rPr lang="en-US" altLang="en-US" smtClean="0"/>
              <a:pPr eaLnBrk="1" hangingPunct="1">
                <a:spcBef>
                  <a:spcPct val="0"/>
                </a:spcBef>
              </a:pPr>
              <a:t>35</a:t>
            </a:fld>
            <a:endParaRPr lang="en-US" alt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5CE860D-CE22-4EC3-9B9F-8F4CBB19878C}" type="slidenum">
              <a:rPr lang="en-US" altLang="en-US" smtClean="0"/>
              <a:pPr eaLnBrk="1" hangingPunct="1">
                <a:spcBef>
                  <a:spcPct val="0"/>
                </a:spcBef>
              </a:pPr>
              <a:t>36</a:t>
            </a:fld>
            <a:endParaRPr lang="en-US" alt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4800"/>
          </a:xfrm>
          <a:noFill/>
        </p:spPr>
        <p:txBody>
          <a:bodyPr lIns="92075" tIns="46038" rIns="92075" bIns="46038"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AA683B7-F675-4091-937B-4A855C63856B}" type="slidenum">
              <a:rPr lang="en-US" altLang="en-US" smtClean="0"/>
              <a:pPr eaLnBrk="1" hangingPunct="1">
                <a:spcBef>
                  <a:spcPct val="0"/>
                </a:spcBef>
              </a:pPr>
              <a:t>39</a:t>
            </a:fld>
            <a:endParaRPr lang="en-US" altLang="en-US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7BC93AC-DF2D-4C00-A787-5F962209BBFA}" type="slidenum">
              <a:rPr lang="en-US" altLang="en-US" smtClean="0"/>
              <a:pPr eaLnBrk="1" hangingPunct="1">
                <a:spcBef>
                  <a:spcPct val="0"/>
                </a:spcBef>
              </a:pPr>
              <a:t>40</a:t>
            </a:fld>
            <a:endParaRPr lang="en-US" altLang="en-US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24EE39A-7E0C-439A-930B-BA426E4E8537}" type="slidenum">
              <a:rPr lang="en-US" altLang="en-US" smtClean="0"/>
              <a:pPr eaLnBrk="1" hangingPunct="1">
                <a:spcBef>
                  <a:spcPct val="0"/>
                </a:spcBef>
              </a:pPr>
              <a:t>41</a:t>
            </a:fld>
            <a:endParaRPr lang="en-US" altLang="en-U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91FFB8-D2F3-44BD-B6B8-555A09DD3EEB}" type="slidenum">
              <a:rPr lang="en-US" altLang="en-US" smtClean="0"/>
              <a:pPr eaLnBrk="1" hangingPunct="1">
                <a:spcBef>
                  <a:spcPct val="0"/>
                </a:spcBef>
              </a:pPr>
              <a:t>42</a:t>
            </a:fld>
            <a:endParaRPr lang="en-US" altLang="en-US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CDE33B4-D549-42CE-865F-B252813911D9}" type="slidenum">
              <a:rPr lang="en-US" altLang="en-US" smtClean="0"/>
              <a:pPr eaLnBrk="1" hangingPunct="1">
                <a:spcBef>
                  <a:spcPct val="0"/>
                </a:spcBef>
              </a:pPr>
              <a:t>43</a:t>
            </a:fld>
            <a:endParaRPr lang="en-US" altLang="en-US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509EB35-07CB-46FF-9467-8513BE1CEFA1}" type="slidenum">
              <a:rPr lang="en-US" altLang="en-US" smtClean="0"/>
              <a:pPr eaLnBrk="1" hangingPunct="1">
                <a:spcBef>
                  <a:spcPct val="0"/>
                </a:spcBef>
              </a:pPr>
              <a:t>44</a:t>
            </a:fld>
            <a:endParaRPr lang="en-US" altLang="en-U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AD14AB4-9278-4855-9247-7B30E4D670AE}" type="slidenum">
              <a:rPr lang="en-US" altLang="en-US" smtClean="0"/>
              <a:pPr eaLnBrk="1" hangingPunct="1">
                <a:spcBef>
                  <a:spcPct val="0"/>
                </a:spcBef>
              </a:pPr>
              <a:t>45</a:t>
            </a:fld>
            <a:endParaRPr lang="en-US" altLang="en-US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653141E-6E20-4D40-8EB4-18770B8C7042}" type="slidenum">
              <a:rPr lang="en-US" altLang="en-US" smtClean="0"/>
              <a:pPr eaLnBrk="1" hangingPunct="1">
                <a:spcBef>
                  <a:spcPct val="0"/>
                </a:spcBef>
              </a:pPr>
              <a:t>6</a:t>
            </a:fld>
            <a:endParaRPr lang="en-US" alt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0B5B435-3D63-4328-864C-EB71B1E7BD70}" type="slidenum">
              <a:rPr lang="en-US" altLang="en-US" smtClean="0"/>
              <a:pPr eaLnBrk="1" hangingPunct="1">
                <a:spcBef>
                  <a:spcPct val="0"/>
                </a:spcBef>
              </a:pPr>
              <a:t>7</a:t>
            </a:fld>
            <a:endParaRPr lang="en-US" alt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75CE768-7404-47C4-9992-F8C0AD308A21}" type="slidenum">
              <a:rPr lang="en-US" altLang="en-US" smtClean="0"/>
              <a:pPr eaLnBrk="1" hangingPunct="1">
                <a:spcBef>
                  <a:spcPct val="0"/>
                </a:spcBef>
              </a:pPr>
              <a:t>8</a:t>
            </a:fld>
            <a:endParaRPr lang="en-US" alt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1F5ED9D-2743-4A8C-9A14-671C1B4E0A7F}" type="slidenum">
              <a:rPr lang="en-US" altLang="en-US" smtClean="0"/>
              <a:pPr eaLnBrk="1" hangingPunct="1">
                <a:spcBef>
                  <a:spcPct val="0"/>
                </a:spcBef>
              </a:pPr>
              <a:t>9</a:t>
            </a:fld>
            <a:endParaRPr lang="en-US" alt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FA99262-9AB5-4AC1-9A2B-43D84A6E6E82}" type="slidenum">
              <a:rPr lang="en-US" altLang="en-US" smtClean="0"/>
              <a:pPr eaLnBrk="1" hangingPunct="1">
                <a:spcBef>
                  <a:spcPct val="0"/>
                </a:spcBef>
              </a:pPr>
              <a:t>11</a:t>
            </a:fld>
            <a:endParaRPr lang="en-US" alt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22F434E-49A2-40C8-8FE4-6827C2811800}" type="slidenum">
              <a:rPr lang="en-US" altLang="en-US" smtClean="0"/>
              <a:pPr eaLnBrk="1" hangingPunct="1">
                <a:spcBef>
                  <a:spcPct val="0"/>
                </a:spcBef>
              </a:pPr>
              <a:t>12</a:t>
            </a:fld>
            <a:endParaRPr lang="en-US" alt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836127360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79C50-2EB2-46C4-B9FF-6247BDED47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074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01FFD-FC3E-4380-A08C-9D8772DA3F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974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836209-83EC-4869-AEF4-DA4DFC02AD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49710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2DC85-2FBB-4036-8660-13FFD7A7C7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237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C1AA4-5A70-402E-AD56-BEFAF909E5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6652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1DD38-6761-4EFF-83D7-76C39B260F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0026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DC566-7E88-4B9C-88EA-29654B894F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4073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B49B2-B14D-4050-9F53-94425F6741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6301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0BAC3-893E-4B65-8675-607FD729863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8777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83349-E8D0-479B-B4EA-4C2A75F20F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0292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0F2CEE-755D-4A18-9424-AABE21B014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6417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11FAD-9555-4AD7-82FB-0DB375FC15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0747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+mj-lt"/>
              </a:defRPr>
            </a:lvl1pPr>
          </a:lstStyle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pPr>
              <a:defRPr/>
            </a:pPr>
            <a:fld id="{0FB810FC-3341-4BA9-8E20-63E57E0F1F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371612160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Chapter 1, part 3: Embedded and Cyber-Physical Computing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i="1" smtClean="0"/>
              <a:t>High Performance Embedded Computing, second edition</a:t>
            </a:r>
          </a:p>
          <a:p>
            <a:pPr eaLnBrk="1" hangingPunct="1"/>
            <a:r>
              <a:rPr lang="en-US" altLang="en-US" sz="2400" smtClean="0"/>
              <a:t>Marilyn Wolf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flow graphs and digital filters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pic>
        <p:nvPicPr>
          <p:cNvPr id="25" name="Picture 2" descr="f01-24-97801241051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09800"/>
            <a:ext cx="3124200" cy="1616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f01-25-978012410511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676400"/>
            <a:ext cx="3816350" cy="326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38200" y="4183814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signal flow graph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146675" y="5257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IIR filter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1062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Data flow graph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800100"/>
          </a:xfrm>
        </p:spPr>
        <p:txBody>
          <a:bodyPr/>
          <a:lstStyle/>
          <a:p>
            <a:pPr eaLnBrk="1" hangingPunct="1"/>
            <a:r>
              <a:rPr lang="en-US" altLang="en-US" smtClean="0"/>
              <a:t>Partially-ordered computations:</a:t>
            </a:r>
          </a:p>
        </p:txBody>
      </p:sp>
      <p:sp>
        <p:nvSpPr>
          <p:cNvPr id="22533" name="Oval 4"/>
          <p:cNvSpPr>
            <a:spLocks noChangeArrowheads="1"/>
          </p:cNvSpPr>
          <p:nvPr/>
        </p:nvSpPr>
        <p:spPr bwMode="auto">
          <a:xfrm>
            <a:off x="3429000" y="35052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+</a:t>
            </a: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3276600" y="32004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35" name="Line 6"/>
          <p:cNvSpPr>
            <a:spLocks noChangeShapeType="1"/>
          </p:cNvSpPr>
          <p:nvPr/>
        </p:nvSpPr>
        <p:spPr bwMode="auto">
          <a:xfrm flipH="1">
            <a:off x="3886200" y="32004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36" name="Oval 7"/>
          <p:cNvSpPr>
            <a:spLocks noChangeArrowheads="1"/>
          </p:cNvSpPr>
          <p:nvPr/>
        </p:nvSpPr>
        <p:spPr bwMode="auto">
          <a:xfrm>
            <a:off x="5105400" y="35052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-</a:t>
            </a:r>
          </a:p>
        </p:txBody>
      </p:sp>
      <p:sp>
        <p:nvSpPr>
          <p:cNvPr id="22537" name="Line 8"/>
          <p:cNvSpPr>
            <a:spLocks noChangeShapeType="1"/>
          </p:cNvSpPr>
          <p:nvPr/>
        </p:nvSpPr>
        <p:spPr bwMode="auto">
          <a:xfrm>
            <a:off x="4953000" y="32004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38" name="Line 9"/>
          <p:cNvSpPr>
            <a:spLocks noChangeShapeType="1"/>
          </p:cNvSpPr>
          <p:nvPr/>
        </p:nvSpPr>
        <p:spPr bwMode="auto">
          <a:xfrm flipH="1">
            <a:off x="5562600" y="32004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39" name="Oval 10"/>
          <p:cNvSpPr>
            <a:spLocks noChangeArrowheads="1"/>
          </p:cNvSpPr>
          <p:nvPr/>
        </p:nvSpPr>
        <p:spPr bwMode="auto">
          <a:xfrm>
            <a:off x="4267200" y="49530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*</a:t>
            </a:r>
          </a:p>
        </p:txBody>
      </p:sp>
      <p:sp>
        <p:nvSpPr>
          <p:cNvPr id="22540" name="Line 11"/>
          <p:cNvSpPr>
            <a:spLocks noChangeShapeType="1"/>
          </p:cNvSpPr>
          <p:nvPr/>
        </p:nvSpPr>
        <p:spPr bwMode="auto">
          <a:xfrm>
            <a:off x="3810000" y="4114800"/>
            <a:ext cx="5334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41" name="Line 12"/>
          <p:cNvSpPr>
            <a:spLocks noChangeShapeType="1"/>
          </p:cNvSpPr>
          <p:nvPr/>
        </p:nvSpPr>
        <p:spPr bwMode="auto">
          <a:xfrm flipH="1">
            <a:off x="4724400" y="4038600"/>
            <a:ext cx="6096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42" name="Line 13"/>
          <p:cNvSpPr>
            <a:spLocks noChangeShapeType="1"/>
          </p:cNvSpPr>
          <p:nvPr/>
        </p:nvSpPr>
        <p:spPr bwMode="auto">
          <a:xfrm>
            <a:off x="4572000" y="5486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38" name="Text Box 14"/>
          <p:cNvSpPr txBox="1">
            <a:spLocks noChangeArrowheads="1"/>
          </p:cNvSpPr>
          <p:nvPr/>
        </p:nvSpPr>
        <p:spPr bwMode="auto">
          <a:xfrm>
            <a:off x="898525" y="3313113"/>
            <a:ext cx="6731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+ -, *</a:t>
            </a:r>
          </a:p>
        </p:txBody>
      </p:sp>
      <p:sp>
        <p:nvSpPr>
          <p:cNvPr id="129039" name="Text Box 15"/>
          <p:cNvSpPr txBox="1">
            <a:spLocks noChangeArrowheads="1"/>
          </p:cNvSpPr>
          <p:nvPr/>
        </p:nvSpPr>
        <p:spPr bwMode="auto">
          <a:xfrm>
            <a:off x="914400" y="3733800"/>
            <a:ext cx="736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+, -, *</a:t>
            </a:r>
          </a:p>
        </p:txBody>
      </p:sp>
      <p:sp>
        <p:nvSpPr>
          <p:cNvPr id="129040" name="Text Box 16"/>
          <p:cNvSpPr txBox="1">
            <a:spLocks noChangeArrowheads="1"/>
          </p:cNvSpPr>
          <p:nvPr/>
        </p:nvSpPr>
        <p:spPr bwMode="auto">
          <a:xfrm>
            <a:off x="914400" y="4267200"/>
            <a:ext cx="736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-, +, *</a:t>
            </a:r>
          </a:p>
        </p:txBody>
      </p:sp>
    </p:spTree>
    <p:extLst>
      <p:ext uri="{BB962C8B-B14F-4D97-AF65-F5344CB8AC3E}">
        <p14:creationId xmlns:p14="http://schemas.microsoft.com/office/powerpoint/2010/main" val="2080773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38" grpId="0"/>
      <p:bldP spid="129039" grpId="0"/>
      <p:bldP spid="1290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Data flow streams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198813"/>
          </a:xfrm>
        </p:spPr>
        <p:txBody>
          <a:bodyPr/>
          <a:lstStyle/>
          <a:p>
            <a:pPr eaLnBrk="1" hangingPunct="1"/>
            <a:r>
              <a:rPr lang="en-US" altLang="en-US" smtClean="0"/>
              <a:t>Captures sequence but not time.</a:t>
            </a:r>
          </a:p>
          <a:p>
            <a:pPr eaLnBrk="1" hangingPunct="1"/>
            <a:r>
              <a:rPr lang="en-US" altLang="en-US" smtClean="0"/>
              <a:t>Totally-ordered set of values.</a:t>
            </a:r>
          </a:p>
          <a:p>
            <a:pPr marL="742950" lvl="1" indent="-285750" eaLnBrk="1" hangingPunct="1"/>
            <a:r>
              <a:rPr lang="en-US" altLang="en-US" smtClean="0"/>
              <a:t>New values are appended at the end as they appear.</a:t>
            </a:r>
          </a:p>
          <a:p>
            <a:pPr eaLnBrk="1" hangingPunct="1"/>
            <a:r>
              <a:rPr lang="en-US" altLang="en-US" smtClean="0"/>
              <a:t>May be infinite.</a:t>
            </a:r>
          </a:p>
        </p:txBody>
      </p:sp>
      <p:sp>
        <p:nvSpPr>
          <p:cNvPr id="23557" name="Oval 4"/>
          <p:cNvSpPr>
            <a:spLocks noChangeArrowheads="1"/>
          </p:cNvSpPr>
          <p:nvPr/>
        </p:nvSpPr>
        <p:spPr bwMode="auto">
          <a:xfrm>
            <a:off x="5943600" y="48006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+</a:t>
            </a:r>
          </a:p>
        </p:txBody>
      </p:sp>
      <p:sp>
        <p:nvSpPr>
          <p:cNvPr id="23558" name="Line 5"/>
          <p:cNvSpPr>
            <a:spLocks noChangeShapeType="1"/>
          </p:cNvSpPr>
          <p:nvPr/>
        </p:nvSpPr>
        <p:spPr bwMode="auto">
          <a:xfrm flipV="1">
            <a:off x="5638800" y="52578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9" name="Line 6"/>
          <p:cNvSpPr>
            <a:spLocks noChangeShapeType="1"/>
          </p:cNvSpPr>
          <p:nvPr/>
        </p:nvSpPr>
        <p:spPr bwMode="auto">
          <a:xfrm>
            <a:off x="5638800" y="47244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60" name="Line 7"/>
          <p:cNvSpPr>
            <a:spLocks noChangeShapeType="1"/>
          </p:cNvSpPr>
          <p:nvPr/>
        </p:nvSpPr>
        <p:spPr bwMode="auto">
          <a:xfrm>
            <a:off x="6553200" y="5105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1080" name="Text Box 8"/>
          <p:cNvSpPr txBox="1">
            <a:spLocks noChangeArrowheads="1"/>
          </p:cNvSpPr>
          <p:nvPr/>
        </p:nvSpPr>
        <p:spPr bwMode="auto">
          <a:xfrm>
            <a:off x="3581400" y="5257800"/>
            <a:ext cx="1987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 </a:t>
            </a:r>
            <a:r>
              <a:rPr lang="en-US" altLang="en-US" sz="1800">
                <a:solidFill>
                  <a:srgbClr val="FF0000"/>
                </a:solidFill>
              </a:rPr>
              <a:t>88 -23 7 44 9 -28</a:t>
            </a:r>
          </a:p>
        </p:txBody>
      </p:sp>
      <p:sp>
        <p:nvSpPr>
          <p:cNvPr id="131081" name="Text Box 9"/>
          <p:cNvSpPr txBox="1">
            <a:spLocks noChangeArrowheads="1"/>
          </p:cNvSpPr>
          <p:nvPr/>
        </p:nvSpPr>
        <p:spPr bwMode="auto">
          <a:xfrm>
            <a:off x="3581400" y="5257800"/>
            <a:ext cx="1987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 -44 </a:t>
            </a:r>
            <a:r>
              <a:rPr lang="en-US" altLang="en-US" sz="1800">
                <a:solidFill>
                  <a:srgbClr val="FF0000"/>
                </a:solidFill>
              </a:rPr>
              <a:t>88 -23 7 44 9</a:t>
            </a:r>
          </a:p>
        </p:txBody>
      </p:sp>
    </p:spTree>
    <p:extLst>
      <p:ext uri="{BB962C8B-B14F-4D97-AF65-F5344CB8AC3E}">
        <p14:creationId xmlns:p14="http://schemas.microsoft.com/office/powerpoint/2010/main" val="2202198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10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80" grpId="0"/>
      <p:bldP spid="13108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Firing rules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530725"/>
          </a:xfrm>
        </p:spPr>
        <p:txBody>
          <a:bodyPr/>
          <a:lstStyle/>
          <a:p>
            <a:pPr eaLnBrk="1" hangingPunct="1"/>
            <a:r>
              <a:rPr lang="en-US" altLang="en-US" smtClean="0"/>
              <a:t>A node may have one or more firing rules.</a:t>
            </a:r>
          </a:p>
          <a:p>
            <a:pPr eaLnBrk="1" hangingPunct="1"/>
            <a:r>
              <a:rPr lang="en-US" altLang="en-US" smtClean="0"/>
              <a:t>Firing rules determine when tokens are consumed and produced.</a:t>
            </a:r>
          </a:p>
          <a:p>
            <a:pPr marL="742950" lvl="1" indent="-285750" eaLnBrk="1" hangingPunct="1"/>
            <a:r>
              <a:rPr lang="en-US" altLang="en-US" smtClean="0"/>
              <a:t>Firing consumes a set of tokens at inputs, generates token at output.</a:t>
            </a:r>
          </a:p>
        </p:txBody>
      </p:sp>
    </p:spTree>
    <p:extLst>
      <p:ext uri="{BB962C8B-B14F-4D97-AF65-F5344CB8AC3E}">
        <p14:creationId xmlns:p14="http://schemas.microsoft.com/office/powerpoint/2010/main" val="4908883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Example firing rules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600" smtClean="0"/>
              <a:t>Basic rule fires when tokens are available at all inputs:</a:t>
            </a:r>
          </a:p>
        </p:txBody>
      </p:sp>
      <p:sp>
        <p:nvSpPr>
          <p:cNvPr id="25605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en-US" altLang="en-US" sz="2600" smtClean="0"/>
              <a:t>Conditional firing rule depends on control input:</a:t>
            </a:r>
          </a:p>
        </p:txBody>
      </p:sp>
      <p:sp>
        <p:nvSpPr>
          <p:cNvPr id="25606" name="Oval 5"/>
          <p:cNvSpPr>
            <a:spLocks noChangeArrowheads="1"/>
          </p:cNvSpPr>
          <p:nvPr/>
        </p:nvSpPr>
        <p:spPr bwMode="auto">
          <a:xfrm>
            <a:off x="1981200" y="44196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+</a:t>
            </a:r>
          </a:p>
        </p:txBody>
      </p:sp>
      <p:sp>
        <p:nvSpPr>
          <p:cNvPr id="25607" name="Line 6"/>
          <p:cNvSpPr>
            <a:spLocks noChangeShapeType="1"/>
          </p:cNvSpPr>
          <p:nvPr/>
        </p:nvSpPr>
        <p:spPr bwMode="auto">
          <a:xfrm flipV="1">
            <a:off x="1676400" y="48768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08" name="Line 7"/>
          <p:cNvSpPr>
            <a:spLocks noChangeShapeType="1"/>
          </p:cNvSpPr>
          <p:nvPr/>
        </p:nvSpPr>
        <p:spPr bwMode="auto">
          <a:xfrm>
            <a:off x="1676400" y="43434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09" name="Line 8"/>
          <p:cNvSpPr>
            <a:spLocks noChangeShapeType="1"/>
          </p:cNvSpPr>
          <p:nvPr/>
        </p:nvSpPr>
        <p:spPr bwMode="auto">
          <a:xfrm>
            <a:off x="2590800" y="4724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177" name="Text Box 9"/>
          <p:cNvSpPr txBox="1">
            <a:spLocks noChangeArrowheads="1"/>
          </p:cNvSpPr>
          <p:nvPr/>
        </p:nvSpPr>
        <p:spPr bwMode="auto">
          <a:xfrm>
            <a:off x="1279525" y="40751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a</a:t>
            </a:r>
          </a:p>
        </p:txBody>
      </p:sp>
      <p:sp>
        <p:nvSpPr>
          <p:cNvPr id="135178" name="Text Box 10"/>
          <p:cNvSpPr txBox="1">
            <a:spLocks noChangeArrowheads="1"/>
          </p:cNvSpPr>
          <p:nvPr/>
        </p:nvSpPr>
        <p:spPr bwMode="auto">
          <a:xfrm>
            <a:off x="1295400" y="48768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b</a:t>
            </a:r>
          </a:p>
        </p:txBody>
      </p:sp>
      <p:sp>
        <p:nvSpPr>
          <p:cNvPr id="135179" name="Text Box 11"/>
          <p:cNvSpPr txBox="1">
            <a:spLocks noChangeArrowheads="1"/>
          </p:cNvSpPr>
          <p:nvPr/>
        </p:nvSpPr>
        <p:spPr bwMode="auto">
          <a:xfrm>
            <a:off x="2971800" y="4495800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c</a:t>
            </a:r>
          </a:p>
        </p:txBody>
      </p:sp>
      <p:sp>
        <p:nvSpPr>
          <p:cNvPr id="25613" name="AutoShape 12"/>
          <p:cNvSpPr>
            <a:spLocks noChangeArrowheads="1"/>
          </p:cNvSpPr>
          <p:nvPr/>
        </p:nvSpPr>
        <p:spPr bwMode="auto">
          <a:xfrm rot="5400000">
            <a:off x="6324600" y="3886200"/>
            <a:ext cx="990600" cy="9906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25614" name="Line 13"/>
          <p:cNvSpPr>
            <a:spLocks noChangeShapeType="1"/>
          </p:cNvSpPr>
          <p:nvPr/>
        </p:nvSpPr>
        <p:spPr bwMode="auto">
          <a:xfrm>
            <a:off x="5638800" y="40386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15" name="Line 14"/>
          <p:cNvSpPr>
            <a:spLocks noChangeShapeType="1"/>
          </p:cNvSpPr>
          <p:nvPr/>
        </p:nvSpPr>
        <p:spPr bwMode="auto">
          <a:xfrm>
            <a:off x="5638800" y="46482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16" name="Line 15"/>
          <p:cNvSpPr>
            <a:spLocks noChangeShapeType="1"/>
          </p:cNvSpPr>
          <p:nvPr/>
        </p:nvSpPr>
        <p:spPr bwMode="auto">
          <a:xfrm>
            <a:off x="7315200" y="43434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17" name="Line 16"/>
          <p:cNvSpPr>
            <a:spLocks noChangeShapeType="1"/>
          </p:cNvSpPr>
          <p:nvPr/>
        </p:nvSpPr>
        <p:spPr bwMode="auto">
          <a:xfrm flipV="1">
            <a:off x="6858000" y="4648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185" name="Text Box 17"/>
          <p:cNvSpPr txBox="1">
            <a:spLocks noChangeArrowheads="1"/>
          </p:cNvSpPr>
          <p:nvPr/>
        </p:nvSpPr>
        <p:spPr bwMode="auto">
          <a:xfrm>
            <a:off x="5241925" y="37703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a</a:t>
            </a:r>
          </a:p>
        </p:txBody>
      </p:sp>
      <p:sp>
        <p:nvSpPr>
          <p:cNvPr id="135186" name="Text Box 18"/>
          <p:cNvSpPr txBox="1">
            <a:spLocks noChangeArrowheads="1"/>
          </p:cNvSpPr>
          <p:nvPr/>
        </p:nvSpPr>
        <p:spPr bwMode="auto">
          <a:xfrm>
            <a:off x="5257800" y="45720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b</a:t>
            </a:r>
          </a:p>
        </p:txBody>
      </p:sp>
      <p:sp>
        <p:nvSpPr>
          <p:cNvPr id="135187" name="Text Box 19"/>
          <p:cNvSpPr txBox="1">
            <a:spLocks noChangeArrowheads="1"/>
          </p:cNvSpPr>
          <p:nvPr/>
        </p:nvSpPr>
        <p:spPr bwMode="auto">
          <a:xfrm>
            <a:off x="6689725" y="5141913"/>
            <a:ext cx="323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36711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351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135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17835E-6 L 0.25 0.05551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35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27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7" grpId="0"/>
      <p:bldP spid="135177" grpId="1"/>
      <p:bldP spid="135178" grpId="0"/>
      <p:bldP spid="135178" grpId="1"/>
      <p:bldP spid="135179" grpId="0"/>
      <p:bldP spid="135185" grpId="0"/>
      <p:bldP spid="135185" grpId="1"/>
      <p:bldP spid="135186" grpId="0"/>
      <p:bldP spid="13518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Data flow graph properties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Finite state model.</a:t>
            </a:r>
          </a:p>
          <a:p>
            <a:pPr eaLnBrk="1" hangingPunct="1"/>
            <a:r>
              <a:rPr lang="en-US" altLang="en-US" smtClean="0"/>
              <a:t>Basic data flow graph is acyclic.</a:t>
            </a:r>
          </a:p>
          <a:p>
            <a:pPr eaLnBrk="1" hangingPunct="1"/>
            <a:r>
              <a:rPr lang="en-US" altLang="en-US" smtClean="0"/>
              <a:t>Scheduling provides a total ordering of operations.</a:t>
            </a:r>
          </a:p>
        </p:txBody>
      </p:sp>
    </p:spTree>
    <p:extLst>
      <p:ext uri="{BB962C8B-B14F-4D97-AF65-F5344CB8AC3E}">
        <p14:creationId xmlns:p14="http://schemas.microsoft.com/office/powerpoint/2010/main" val="348230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Synchronous data flow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Lee/Messerschmitt: Relate data flow graph properties to schedulability.</a:t>
            </a:r>
          </a:p>
          <a:p>
            <a:pPr marL="742950" lvl="1" indent="-285750" eaLnBrk="1" hangingPunct="1"/>
            <a:r>
              <a:rPr lang="en-US" altLang="en-US" smtClean="0"/>
              <a:t>Synchronous communication between data flow nodes.</a:t>
            </a:r>
          </a:p>
          <a:p>
            <a:pPr marL="742950" lvl="1" indent="-285750" eaLnBrk="1" hangingPunct="1"/>
            <a:r>
              <a:rPr lang="en-US" altLang="en-US" smtClean="0"/>
              <a:t>Nodes may communicate at multiple rates.</a:t>
            </a:r>
          </a:p>
        </p:txBody>
      </p:sp>
    </p:spTree>
    <p:extLst>
      <p:ext uri="{BB962C8B-B14F-4D97-AF65-F5344CB8AC3E}">
        <p14:creationId xmlns:p14="http://schemas.microsoft.com/office/powerpoint/2010/main" val="42252007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SDF notation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14800" cy="4530725"/>
          </a:xfrm>
        </p:spPr>
        <p:txBody>
          <a:bodyPr/>
          <a:lstStyle/>
          <a:p>
            <a:pPr eaLnBrk="1" hangingPunct="1"/>
            <a:r>
              <a:rPr lang="en-US" altLang="en-US" smtClean="0"/>
              <a:t>Nodes may have rates at which data are produced nor consumed.</a:t>
            </a:r>
          </a:p>
          <a:p>
            <a:pPr eaLnBrk="1" hangingPunct="1"/>
            <a:r>
              <a:rPr lang="en-US" altLang="en-US" smtClean="0"/>
              <a:t>Edges may have delays.</a:t>
            </a:r>
          </a:p>
        </p:txBody>
      </p:sp>
      <p:sp>
        <p:nvSpPr>
          <p:cNvPr id="28677" name="Oval 4"/>
          <p:cNvSpPr>
            <a:spLocks noChangeArrowheads="1"/>
          </p:cNvSpPr>
          <p:nvPr/>
        </p:nvSpPr>
        <p:spPr bwMode="auto">
          <a:xfrm>
            <a:off x="5059363" y="21082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+</a:t>
            </a:r>
          </a:p>
        </p:txBody>
      </p:sp>
      <p:sp>
        <p:nvSpPr>
          <p:cNvPr id="28678" name="Oval 5"/>
          <p:cNvSpPr>
            <a:spLocks noChangeArrowheads="1"/>
          </p:cNvSpPr>
          <p:nvPr/>
        </p:nvSpPr>
        <p:spPr bwMode="auto">
          <a:xfrm>
            <a:off x="7421563" y="21082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-</a:t>
            </a:r>
          </a:p>
        </p:txBody>
      </p:sp>
      <p:cxnSp>
        <p:nvCxnSpPr>
          <p:cNvPr id="28679" name="AutoShape 6"/>
          <p:cNvCxnSpPr>
            <a:cxnSpLocks noChangeShapeType="1"/>
            <a:stCxn id="28677" idx="6"/>
            <a:endCxn id="28678" idx="2"/>
          </p:cNvCxnSpPr>
          <p:nvPr/>
        </p:nvCxnSpPr>
        <p:spPr bwMode="auto">
          <a:xfrm>
            <a:off x="5668963" y="2413000"/>
            <a:ext cx="17526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680" name="Text Box 7"/>
          <p:cNvSpPr txBox="1">
            <a:spLocks noChangeArrowheads="1"/>
          </p:cNvSpPr>
          <p:nvPr/>
        </p:nvSpPr>
        <p:spPr bwMode="auto">
          <a:xfrm>
            <a:off x="5729288" y="19923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1</a:t>
            </a:r>
          </a:p>
        </p:txBody>
      </p:sp>
      <p:sp>
        <p:nvSpPr>
          <p:cNvPr id="28681" name="Text Box 8"/>
          <p:cNvSpPr txBox="1">
            <a:spLocks noChangeArrowheads="1"/>
          </p:cNvSpPr>
          <p:nvPr/>
        </p:nvSpPr>
        <p:spPr bwMode="auto">
          <a:xfrm>
            <a:off x="7040563" y="19558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2</a:t>
            </a:r>
          </a:p>
        </p:txBody>
      </p:sp>
      <p:sp>
        <p:nvSpPr>
          <p:cNvPr id="28682" name="Text Box 9"/>
          <p:cNvSpPr txBox="1">
            <a:spLocks noChangeArrowheads="1"/>
          </p:cNvSpPr>
          <p:nvPr/>
        </p:nvSpPr>
        <p:spPr bwMode="auto">
          <a:xfrm>
            <a:off x="6491288" y="24495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5</a:t>
            </a:r>
          </a:p>
        </p:txBody>
      </p:sp>
      <p:pic>
        <p:nvPicPr>
          <p:cNvPr id="12" name="Picture 2" descr="f01-26-97801241051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479800"/>
            <a:ext cx="3692525" cy="9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02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SDF example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800100"/>
          </a:xfrm>
        </p:spPr>
        <p:txBody>
          <a:bodyPr/>
          <a:lstStyle/>
          <a:p>
            <a:pPr eaLnBrk="1" hangingPunct="1"/>
            <a:r>
              <a:rPr lang="en-US" altLang="en-US" smtClean="0"/>
              <a:t>This graph has consistent sample rates:</a:t>
            </a:r>
          </a:p>
        </p:txBody>
      </p:sp>
      <p:sp>
        <p:nvSpPr>
          <p:cNvPr id="29701" name="Oval 4"/>
          <p:cNvSpPr>
            <a:spLocks noChangeArrowheads="1"/>
          </p:cNvSpPr>
          <p:nvPr/>
        </p:nvSpPr>
        <p:spPr bwMode="auto">
          <a:xfrm>
            <a:off x="2971800" y="32004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+</a:t>
            </a:r>
          </a:p>
        </p:txBody>
      </p:sp>
      <p:sp>
        <p:nvSpPr>
          <p:cNvPr id="29702" name="Oval 5"/>
          <p:cNvSpPr>
            <a:spLocks noChangeArrowheads="1"/>
          </p:cNvSpPr>
          <p:nvPr/>
        </p:nvSpPr>
        <p:spPr bwMode="auto">
          <a:xfrm>
            <a:off x="5334000" y="32004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+</a:t>
            </a:r>
          </a:p>
        </p:txBody>
      </p:sp>
      <p:cxnSp>
        <p:nvCxnSpPr>
          <p:cNvPr id="29703" name="AutoShape 6"/>
          <p:cNvCxnSpPr>
            <a:cxnSpLocks noChangeShapeType="1"/>
            <a:stCxn id="29701" idx="6"/>
            <a:endCxn id="29702" idx="2"/>
          </p:cNvCxnSpPr>
          <p:nvPr/>
        </p:nvCxnSpPr>
        <p:spPr bwMode="auto">
          <a:xfrm>
            <a:off x="3581400" y="3505200"/>
            <a:ext cx="17526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704" name="Text Box 7"/>
          <p:cNvSpPr txBox="1">
            <a:spLocks noChangeArrowheads="1"/>
          </p:cNvSpPr>
          <p:nvPr/>
        </p:nvSpPr>
        <p:spPr bwMode="auto">
          <a:xfrm>
            <a:off x="3641725" y="30845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2</a:t>
            </a:r>
          </a:p>
        </p:txBody>
      </p:sp>
      <p:sp>
        <p:nvSpPr>
          <p:cNvPr id="29705" name="Text Box 8"/>
          <p:cNvSpPr txBox="1">
            <a:spLocks noChangeArrowheads="1"/>
          </p:cNvSpPr>
          <p:nvPr/>
        </p:nvSpPr>
        <p:spPr bwMode="auto">
          <a:xfrm>
            <a:off x="4953000" y="30480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1</a:t>
            </a:r>
          </a:p>
        </p:txBody>
      </p:sp>
      <p:sp>
        <p:nvSpPr>
          <p:cNvPr id="29706" name="Oval 9"/>
          <p:cNvSpPr>
            <a:spLocks noChangeArrowheads="1"/>
          </p:cNvSpPr>
          <p:nvPr/>
        </p:nvSpPr>
        <p:spPr bwMode="auto">
          <a:xfrm>
            <a:off x="4114800" y="43434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+</a:t>
            </a:r>
          </a:p>
        </p:txBody>
      </p:sp>
      <p:cxnSp>
        <p:nvCxnSpPr>
          <p:cNvPr id="29707" name="AutoShape 10"/>
          <p:cNvCxnSpPr>
            <a:cxnSpLocks noChangeShapeType="1"/>
            <a:stCxn id="29701" idx="5"/>
            <a:endCxn id="29706" idx="1"/>
          </p:cNvCxnSpPr>
          <p:nvPr/>
        </p:nvCxnSpPr>
        <p:spPr bwMode="auto">
          <a:xfrm>
            <a:off x="3492500" y="3721100"/>
            <a:ext cx="711200" cy="711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708" name="AutoShape 11"/>
          <p:cNvCxnSpPr>
            <a:cxnSpLocks noChangeShapeType="1"/>
            <a:stCxn id="29706" idx="7"/>
            <a:endCxn id="29702" idx="3"/>
          </p:cNvCxnSpPr>
          <p:nvPr/>
        </p:nvCxnSpPr>
        <p:spPr bwMode="auto">
          <a:xfrm flipV="1">
            <a:off x="4635500" y="3721100"/>
            <a:ext cx="787400" cy="711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709" name="Text Box 12"/>
          <p:cNvSpPr txBox="1">
            <a:spLocks noChangeArrowheads="1"/>
          </p:cNvSpPr>
          <p:nvPr/>
        </p:nvSpPr>
        <p:spPr bwMode="auto">
          <a:xfrm>
            <a:off x="3276600" y="38862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1</a:t>
            </a:r>
          </a:p>
        </p:txBody>
      </p:sp>
      <p:sp>
        <p:nvSpPr>
          <p:cNvPr id="29710" name="Text Box 13"/>
          <p:cNvSpPr txBox="1">
            <a:spLocks noChangeArrowheads="1"/>
          </p:cNvSpPr>
          <p:nvPr/>
        </p:nvSpPr>
        <p:spPr bwMode="auto">
          <a:xfrm>
            <a:off x="3733800" y="44196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1</a:t>
            </a:r>
          </a:p>
        </p:txBody>
      </p:sp>
      <p:sp>
        <p:nvSpPr>
          <p:cNvPr id="29711" name="Text Box 14"/>
          <p:cNvSpPr txBox="1">
            <a:spLocks noChangeArrowheads="1"/>
          </p:cNvSpPr>
          <p:nvPr/>
        </p:nvSpPr>
        <p:spPr bwMode="auto">
          <a:xfrm>
            <a:off x="4800600" y="44196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2</a:t>
            </a:r>
          </a:p>
        </p:txBody>
      </p:sp>
      <p:sp>
        <p:nvSpPr>
          <p:cNvPr id="29712" name="Text Box 15"/>
          <p:cNvSpPr txBox="1">
            <a:spLocks noChangeArrowheads="1"/>
          </p:cNvSpPr>
          <p:nvPr/>
        </p:nvSpPr>
        <p:spPr bwMode="auto">
          <a:xfrm>
            <a:off x="5334000" y="38100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1</a:t>
            </a:r>
          </a:p>
        </p:txBody>
      </p:sp>
      <p:sp>
        <p:nvSpPr>
          <p:cNvPr id="143376" name="Text Box 16"/>
          <p:cNvSpPr txBox="1">
            <a:spLocks noChangeArrowheads="1"/>
          </p:cNvSpPr>
          <p:nvPr/>
        </p:nvSpPr>
        <p:spPr bwMode="auto">
          <a:xfrm>
            <a:off x="1905000" y="2895600"/>
            <a:ext cx="1073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FF0000"/>
                </a:solidFill>
              </a:rPr>
              <a:t>separate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FF0000"/>
                </a:solidFill>
              </a:rPr>
              <a:t>outputs</a:t>
            </a:r>
          </a:p>
        </p:txBody>
      </p:sp>
      <p:sp>
        <p:nvSpPr>
          <p:cNvPr id="143377" name="Freeform 17"/>
          <p:cNvSpPr>
            <a:spLocks/>
          </p:cNvSpPr>
          <p:nvPr/>
        </p:nvSpPr>
        <p:spPr bwMode="auto">
          <a:xfrm>
            <a:off x="3505200" y="3111500"/>
            <a:ext cx="1828800" cy="165100"/>
          </a:xfrm>
          <a:custGeom>
            <a:avLst/>
            <a:gdLst>
              <a:gd name="T0" fmla="*/ 0 w 1152"/>
              <a:gd name="T1" fmla="*/ 262096250 h 104"/>
              <a:gd name="T2" fmla="*/ 1330642500 w 1152"/>
              <a:gd name="T3" fmla="*/ 20161250 h 104"/>
              <a:gd name="T4" fmla="*/ 2147483647 w 1152"/>
              <a:gd name="T5" fmla="*/ 141128750 h 10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152" h="104">
                <a:moveTo>
                  <a:pt x="0" y="104"/>
                </a:moveTo>
                <a:cubicBezTo>
                  <a:pt x="168" y="60"/>
                  <a:pt x="336" y="16"/>
                  <a:pt x="528" y="8"/>
                </a:cubicBezTo>
                <a:cubicBezTo>
                  <a:pt x="720" y="0"/>
                  <a:pt x="936" y="28"/>
                  <a:pt x="1152" y="56"/>
                </a:cubicBezTo>
              </a:path>
            </a:pathLst>
          </a:custGeom>
          <a:noFill/>
          <a:ln w="38100" cmpd="sng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378" name="Freeform 18"/>
          <p:cNvSpPr>
            <a:spLocks/>
          </p:cNvSpPr>
          <p:nvPr/>
        </p:nvSpPr>
        <p:spPr bwMode="auto">
          <a:xfrm>
            <a:off x="3086100" y="3594100"/>
            <a:ext cx="2476500" cy="1447800"/>
          </a:xfrm>
          <a:custGeom>
            <a:avLst/>
            <a:gdLst>
              <a:gd name="T0" fmla="*/ 181451250 w 1560"/>
              <a:gd name="T1" fmla="*/ 221773750 h 912"/>
              <a:gd name="T2" fmla="*/ 302418750 w 1560"/>
              <a:gd name="T3" fmla="*/ 342741250 h 912"/>
              <a:gd name="T4" fmla="*/ 1995963750 w 1560"/>
              <a:gd name="T5" fmla="*/ 2147483647 h 912"/>
              <a:gd name="T6" fmla="*/ 2147483647 w 1560"/>
              <a:gd name="T7" fmla="*/ 463708750 h 91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60" h="912">
                <a:moveTo>
                  <a:pt x="72" y="88"/>
                </a:moveTo>
                <a:cubicBezTo>
                  <a:pt x="36" y="44"/>
                  <a:pt x="0" y="0"/>
                  <a:pt x="120" y="136"/>
                </a:cubicBezTo>
                <a:cubicBezTo>
                  <a:pt x="240" y="272"/>
                  <a:pt x="552" y="896"/>
                  <a:pt x="792" y="904"/>
                </a:cubicBezTo>
                <a:cubicBezTo>
                  <a:pt x="1032" y="912"/>
                  <a:pt x="1296" y="548"/>
                  <a:pt x="1560" y="184"/>
                </a:cubicBezTo>
              </a:path>
            </a:pathLst>
          </a:custGeom>
          <a:noFill/>
          <a:ln w="38100" cmpd="sng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201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433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1433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6" grpId="0"/>
      <p:bldP spid="143377" grpId="0" animBg="1"/>
      <p:bldP spid="143377" grpId="1" animBg="1"/>
      <p:bldP spid="14337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Delays in SDF graphs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42081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600" smtClean="0"/>
              <a:t>Delays do not change rates, only the amount of data stored in the system.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600" smtClean="0"/>
              <a:t>Changes system start-up.</a:t>
            </a:r>
          </a:p>
        </p:txBody>
      </p:sp>
      <p:sp>
        <p:nvSpPr>
          <p:cNvPr id="30725" name="Oval 4"/>
          <p:cNvSpPr>
            <a:spLocks noChangeArrowheads="1"/>
          </p:cNvSpPr>
          <p:nvPr/>
        </p:nvSpPr>
        <p:spPr bwMode="auto">
          <a:xfrm>
            <a:off x="3200400" y="43434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+</a:t>
            </a:r>
          </a:p>
        </p:txBody>
      </p:sp>
      <p:sp>
        <p:nvSpPr>
          <p:cNvPr id="30726" name="Oval 5"/>
          <p:cNvSpPr>
            <a:spLocks noChangeArrowheads="1"/>
          </p:cNvSpPr>
          <p:nvPr/>
        </p:nvSpPr>
        <p:spPr bwMode="auto">
          <a:xfrm>
            <a:off x="5562600" y="43434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-</a:t>
            </a:r>
          </a:p>
        </p:txBody>
      </p:sp>
      <p:cxnSp>
        <p:nvCxnSpPr>
          <p:cNvPr id="30727" name="AutoShape 6"/>
          <p:cNvCxnSpPr>
            <a:cxnSpLocks noChangeShapeType="1"/>
            <a:stCxn id="30725" idx="6"/>
            <a:endCxn id="30726" idx="2"/>
          </p:cNvCxnSpPr>
          <p:nvPr/>
        </p:nvCxnSpPr>
        <p:spPr bwMode="auto">
          <a:xfrm>
            <a:off x="3810000" y="4648200"/>
            <a:ext cx="17526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728" name="Text Box 7"/>
          <p:cNvSpPr txBox="1">
            <a:spLocks noChangeArrowheads="1"/>
          </p:cNvSpPr>
          <p:nvPr/>
        </p:nvSpPr>
        <p:spPr bwMode="auto">
          <a:xfrm>
            <a:off x="3870325" y="42275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1</a:t>
            </a:r>
          </a:p>
        </p:txBody>
      </p:sp>
      <p:sp>
        <p:nvSpPr>
          <p:cNvPr id="30729" name="Text Box 8"/>
          <p:cNvSpPr txBox="1">
            <a:spLocks noChangeArrowheads="1"/>
          </p:cNvSpPr>
          <p:nvPr/>
        </p:nvSpPr>
        <p:spPr bwMode="auto">
          <a:xfrm>
            <a:off x="5181600" y="41910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2</a:t>
            </a:r>
          </a:p>
        </p:txBody>
      </p:sp>
      <p:sp>
        <p:nvSpPr>
          <p:cNvPr id="30730" name="Text Box 9"/>
          <p:cNvSpPr txBox="1">
            <a:spLocks noChangeArrowheads="1"/>
          </p:cNvSpPr>
          <p:nvPr/>
        </p:nvSpPr>
        <p:spPr bwMode="auto">
          <a:xfrm>
            <a:off x="4479925" y="47609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5</a:t>
            </a:r>
          </a:p>
        </p:txBody>
      </p:sp>
      <p:sp>
        <p:nvSpPr>
          <p:cNvPr id="145418" name="Text Box 10"/>
          <p:cNvSpPr txBox="1">
            <a:spLocks noChangeArrowheads="1"/>
          </p:cNvSpPr>
          <p:nvPr/>
        </p:nvSpPr>
        <p:spPr bwMode="auto">
          <a:xfrm>
            <a:off x="4495800" y="4800600"/>
            <a:ext cx="31115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67457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Topics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600" dirty="0" smtClean="0"/>
              <a:t>Models </a:t>
            </a:r>
            <a:r>
              <a:rPr lang="en-US" altLang="en-US" sz="2600" dirty="0" smtClean="0"/>
              <a:t>of </a:t>
            </a:r>
            <a:r>
              <a:rPr lang="en-US" altLang="en-US" sz="2600" dirty="0" smtClean="0"/>
              <a:t>computation: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200" dirty="0" smtClean="0"/>
              <a:t>Motivation.</a:t>
            </a:r>
            <a:endParaRPr lang="en-US" altLang="en-US" sz="22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altLang="en-US" sz="2200" dirty="0"/>
              <a:t>Turing machines.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200" dirty="0"/>
              <a:t>Data flow models</a:t>
            </a:r>
            <a:r>
              <a:rPr lang="en-US" altLang="en-US" sz="2200" dirty="0" smtClean="0"/>
              <a:t>.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200" dirty="0" smtClean="0"/>
              <a:t>State and control.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200" dirty="0" smtClean="0"/>
              <a:t>Parallelism and communication.</a:t>
            </a:r>
            <a:endParaRPr lang="en-US" altLang="en-US" sz="1800" dirty="0"/>
          </a:p>
          <a:p>
            <a:pPr eaLnBrk="1" hangingPunct="1">
              <a:lnSpc>
                <a:spcPct val="80000"/>
              </a:lnSpc>
            </a:pPr>
            <a:r>
              <a:rPr lang="en-US" altLang="en-US" sz="2600" dirty="0" smtClean="0"/>
              <a:t>Reliability</a:t>
            </a:r>
            <a:r>
              <a:rPr lang="en-US" altLang="en-US" sz="2600" dirty="0" smtClean="0"/>
              <a:t>, safety, and security</a:t>
            </a:r>
            <a:r>
              <a:rPr lang="en-US" altLang="en-US" sz="2600" dirty="0" smtClean="0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600" dirty="0" smtClean="0"/>
              <a:t>Consumer electronics.</a:t>
            </a:r>
            <a:endParaRPr lang="en-US" alt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Kahn </a:t>
            </a:r>
            <a:r>
              <a:rPr lang="en-US" altLang="en-US" dirty="0" smtClean="0"/>
              <a:t>processes</a:t>
            </a:r>
            <a:endParaRPr lang="en-US" altLang="en-US" dirty="0" smtClean="0"/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755650"/>
          </a:xfrm>
        </p:spPr>
        <p:txBody>
          <a:bodyPr/>
          <a:lstStyle/>
          <a:p>
            <a:pPr eaLnBrk="1" hangingPunct="1"/>
            <a:r>
              <a:rPr lang="en-US" altLang="en-US" smtClean="0"/>
              <a:t>Process has unbounded FIFO at each input:</a:t>
            </a:r>
          </a:p>
        </p:txBody>
      </p:sp>
      <p:sp>
        <p:nvSpPr>
          <p:cNvPr id="31749" name="Oval 4"/>
          <p:cNvSpPr>
            <a:spLocks noChangeArrowheads="1"/>
          </p:cNvSpPr>
          <p:nvPr/>
        </p:nvSpPr>
        <p:spPr bwMode="auto">
          <a:xfrm>
            <a:off x="4572000" y="2971800"/>
            <a:ext cx="990600" cy="9906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31750" name="Rectangle 5"/>
          <p:cNvSpPr>
            <a:spLocks noChangeArrowheads="1"/>
          </p:cNvSpPr>
          <p:nvPr/>
        </p:nvSpPr>
        <p:spPr bwMode="auto">
          <a:xfrm>
            <a:off x="3200400" y="3200400"/>
            <a:ext cx="838200" cy="6096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31751" name="Line 6"/>
          <p:cNvSpPr>
            <a:spLocks noChangeShapeType="1"/>
          </p:cNvSpPr>
          <p:nvPr/>
        </p:nvSpPr>
        <p:spPr bwMode="auto">
          <a:xfrm>
            <a:off x="4038600" y="3505200"/>
            <a:ext cx="533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2" name="Line 7"/>
          <p:cNvSpPr>
            <a:spLocks noChangeShapeType="1"/>
          </p:cNvSpPr>
          <p:nvPr/>
        </p:nvSpPr>
        <p:spPr bwMode="auto">
          <a:xfrm>
            <a:off x="2667000" y="3200400"/>
            <a:ext cx="1371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3" name="Line 8"/>
          <p:cNvSpPr>
            <a:spLocks noChangeShapeType="1"/>
          </p:cNvSpPr>
          <p:nvPr/>
        </p:nvSpPr>
        <p:spPr bwMode="auto">
          <a:xfrm>
            <a:off x="2667000" y="3810000"/>
            <a:ext cx="1371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4" name="Line 9"/>
          <p:cNvSpPr>
            <a:spLocks noChangeShapeType="1"/>
          </p:cNvSpPr>
          <p:nvPr/>
        </p:nvSpPr>
        <p:spPr bwMode="auto">
          <a:xfrm>
            <a:off x="4038600" y="3200400"/>
            <a:ext cx="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5" name="Line 10"/>
          <p:cNvSpPr>
            <a:spLocks noChangeShapeType="1"/>
          </p:cNvSpPr>
          <p:nvPr/>
        </p:nvSpPr>
        <p:spPr bwMode="auto">
          <a:xfrm>
            <a:off x="3810000" y="3200400"/>
            <a:ext cx="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6" name="Line 11"/>
          <p:cNvSpPr>
            <a:spLocks noChangeShapeType="1"/>
          </p:cNvSpPr>
          <p:nvPr/>
        </p:nvSpPr>
        <p:spPr bwMode="auto">
          <a:xfrm>
            <a:off x="3200400" y="3200400"/>
            <a:ext cx="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7" name="Line 12"/>
          <p:cNvSpPr>
            <a:spLocks noChangeShapeType="1"/>
          </p:cNvSpPr>
          <p:nvPr/>
        </p:nvSpPr>
        <p:spPr bwMode="auto">
          <a:xfrm>
            <a:off x="3505200" y="3200400"/>
            <a:ext cx="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8" name="Rectangle 13"/>
          <p:cNvSpPr>
            <a:spLocks noChangeArrowheads="1"/>
          </p:cNvSpPr>
          <p:nvPr/>
        </p:nvSpPr>
        <p:spPr bwMode="auto">
          <a:xfrm>
            <a:off x="762000" y="4267200"/>
            <a:ext cx="77724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31775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317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317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317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317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2600"/>
              <a:t>Each channel carries a possibly infinite sequence or stream.</a:t>
            </a:r>
          </a:p>
          <a:p>
            <a:pPr eaLnBrk="1" hangingPunct="1"/>
            <a:r>
              <a:rPr lang="en-US" altLang="en-US" sz="2600"/>
              <a:t>A process maps one or more input sequences to one or more output sequences.</a:t>
            </a:r>
          </a:p>
        </p:txBody>
      </p:sp>
      <p:sp>
        <p:nvSpPr>
          <p:cNvPr id="31759" name="Text Box 14"/>
          <p:cNvSpPr txBox="1">
            <a:spLocks noChangeArrowheads="1"/>
          </p:cNvSpPr>
          <p:nvPr/>
        </p:nvSpPr>
        <p:spPr bwMode="auto">
          <a:xfrm>
            <a:off x="5486400" y="2743200"/>
            <a:ext cx="1098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5050"/>
                </a:solidFill>
                <a:latin typeface="Times New Roman" pitchFamily="18" charset="0"/>
              </a:rPr>
              <a:t>process</a:t>
            </a:r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31760" name="Text Box 15"/>
          <p:cNvSpPr txBox="1">
            <a:spLocks noChangeArrowheads="1"/>
          </p:cNvSpPr>
          <p:nvPr/>
        </p:nvSpPr>
        <p:spPr bwMode="auto">
          <a:xfrm>
            <a:off x="2133600" y="2743200"/>
            <a:ext cx="1130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5050"/>
                </a:solidFill>
                <a:latin typeface="Times New Roman" pitchFamily="18" charset="0"/>
              </a:rPr>
              <a:t>channel</a:t>
            </a:r>
            <a:endParaRPr lang="en-US" altLang="en-US" sz="24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61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Kahn process network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pic>
        <p:nvPicPr>
          <p:cNvPr id="5" name="Picture 2" descr="f01-27-978012410511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752600"/>
            <a:ext cx="5508952" cy="3764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67109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Properties of processes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Processes are usually required to be continuous: least upper boundedness can be moved across function boundary.</a:t>
            </a:r>
          </a:p>
          <a:p>
            <a:pPr eaLnBrk="1" hangingPunct="1"/>
            <a:r>
              <a:rPr lang="en-US" altLang="en-US" smtClean="0"/>
              <a:t>Monotonicity:</a:t>
            </a:r>
          </a:p>
          <a:p>
            <a:pPr marL="742950" lvl="1" indent="-285750" eaLnBrk="1" hangingPunct="1"/>
            <a:r>
              <a:rPr lang="en-US" altLang="en-US" smtClean="0"/>
              <a:t>X in X’ =&gt; F(X) in F(X’)</a:t>
            </a:r>
          </a:p>
        </p:txBody>
      </p:sp>
    </p:spTree>
    <p:extLst>
      <p:ext uri="{BB962C8B-B14F-4D97-AF65-F5344CB8AC3E}">
        <p14:creationId xmlns:p14="http://schemas.microsoft.com/office/powerpoint/2010/main" val="340658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Networks of processes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 network of processes relates the streams of several processes.</a:t>
            </a:r>
          </a:p>
          <a:p>
            <a:pPr eaLnBrk="1" hangingPunct="1"/>
            <a:r>
              <a:rPr lang="en-US" altLang="en-US" smtClean="0"/>
              <a:t>If I = input sequences, X = internal sequences + outputs, then network behavior fixed point is</a:t>
            </a:r>
          </a:p>
          <a:p>
            <a:pPr marL="742950" lvl="1" indent="-285750" eaLnBrk="1" hangingPunct="1"/>
            <a:r>
              <a:rPr lang="en-US" altLang="en-US" smtClean="0"/>
              <a:t>X = F(X,I)</a:t>
            </a:r>
          </a:p>
        </p:txBody>
      </p:sp>
    </p:spTree>
    <p:extLst>
      <p:ext uri="{BB962C8B-B14F-4D97-AF65-F5344CB8AC3E}">
        <p14:creationId xmlns:p14="http://schemas.microsoft.com/office/powerpoint/2010/main" val="427081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Network properties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 network of monotonic processes is a monotonic process.</a:t>
            </a:r>
          </a:p>
          <a:p>
            <a:pPr marL="742950" lvl="1" indent="-285750" eaLnBrk="1" hangingPunct="1"/>
            <a:r>
              <a:rPr lang="en-US" altLang="en-US" smtClean="0"/>
              <a:t>Even in the presence of feedback loops.</a:t>
            </a:r>
          </a:p>
          <a:p>
            <a:pPr eaLnBrk="1" hangingPunct="1"/>
            <a:r>
              <a:rPr lang="en-US" altLang="en-US" smtClean="0"/>
              <a:t>Can add nondeterminism in several ways:</a:t>
            </a:r>
          </a:p>
          <a:p>
            <a:pPr marL="742950" lvl="1" indent="-285750" eaLnBrk="1" hangingPunct="1"/>
            <a:r>
              <a:rPr lang="en-US" altLang="en-US" smtClean="0"/>
              <a:t>allow process to test for emptiness;</a:t>
            </a:r>
          </a:p>
          <a:p>
            <a:pPr marL="742950" lvl="1" indent="-285750" eaLnBrk="1" hangingPunct="1"/>
            <a:r>
              <a:rPr lang="en-US" altLang="en-US" smtClean="0"/>
              <a:t>allow process to be internally nondeterminate;</a:t>
            </a:r>
          </a:p>
          <a:p>
            <a:pPr marL="742950" lvl="1" indent="-285750" eaLnBrk="1" hangingPunct="1"/>
            <a:r>
              <a:rPr lang="en-US" altLang="en-US" smtClean="0"/>
              <a:t>allow more than one process to consume data from a channel;</a:t>
            </a:r>
          </a:p>
          <a:p>
            <a:pPr marL="742950" lvl="1" indent="-285750" eaLnBrk="1" hangingPunct="1"/>
            <a:r>
              <a:rPr lang="en-US" altLang="en-US" smtClean="0"/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214219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Finite state machine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600" smtClean="0"/>
              <a:t>State transition graph and table are equivalent:</a:t>
            </a:r>
          </a:p>
        </p:txBody>
      </p:sp>
      <p:sp>
        <p:nvSpPr>
          <p:cNvPr id="7173" name="Oval 4"/>
          <p:cNvSpPr>
            <a:spLocks noChangeArrowheads="1"/>
          </p:cNvSpPr>
          <p:nvPr/>
        </p:nvSpPr>
        <p:spPr bwMode="auto">
          <a:xfrm>
            <a:off x="1981200" y="51816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s3</a:t>
            </a:r>
          </a:p>
        </p:txBody>
      </p:sp>
      <p:sp>
        <p:nvSpPr>
          <p:cNvPr id="7174" name="Oval 5"/>
          <p:cNvSpPr>
            <a:spLocks noChangeArrowheads="1"/>
          </p:cNvSpPr>
          <p:nvPr/>
        </p:nvSpPr>
        <p:spPr bwMode="auto">
          <a:xfrm>
            <a:off x="1143000" y="38862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s1</a:t>
            </a:r>
          </a:p>
        </p:txBody>
      </p:sp>
      <p:sp>
        <p:nvSpPr>
          <p:cNvPr id="7175" name="Oval 6"/>
          <p:cNvSpPr>
            <a:spLocks noChangeArrowheads="1"/>
          </p:cNvSpPr>
          <p:nvPr/>
        </p:nvSpPr>
        <p:spPr bwMode="auto">
          <a:xfrm>
            <a:off x="2819400" y="38862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s2</a:t>
            </a:r>
          </a:p>
        </p:txBody>
      </p:sp>
      <p:sp>
        <p:nvSpPr>
          <p:cNvPr id="7176" name="Line 7"/>
          <p:cNvSpPr>
            <a:spLocks noChangeShapeType="1"/>
          </p:cNvSpPr>
          <p:nvPr/>
        </p:nvSpPr>
        <p:spPr bwMode="auto">
          <a:xfrm>
            <a:off x="1676400" y="41910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7" name="Line 8"/>
          <p:cNvSpPr>
            <a:spLocks noChangeShapeType="1"/>
          </p:cNvSpPr>
          <p:nvPr/>
        </p:nvSpPr>
        <p:spPr bwMode="auto">
          <a:xfrm flipH="1">
            <a:off x="2362200" y="4419600"/>
            <a:ext cx="609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8" name="Line 9"/>
          <p:cNvSpPr>
            <a:spLocks noChangeShapeType="1"/>
          </p:cNvSpPr>
          <p:nvPr/>
        </p:nvSpPr>
        <p:spPr bwMode="auto">
          <a:xfrm flipH="1" flipV="1">
            <a:off x="1447800" y="4419600"/>
            <a:ext cx="609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7179" name="AutoShape 10"/>
          <p:cNvCxnSpPr>
            <a:cxnSpLocks noChangeShapeType="1"/>
            <a:stCxn id="7174" idx="3"/>
            <a:endCxn id="7174" idx="1"/>
          </p:cNvCxnSpPr>
          <p:nvPr/>
        </p:nvCxnSpPr>
        <p:spPr bwMode="auto">
          <a:xfrm rot="5400000" flipH="1" flipV="1">
            <a:off x="1032669" y="4152107"/>
            <a:ext cx="377825" cy="1587"/>
          </a:xfrm>
          <a:prstGeom prst="bentConnector5">
            <a:avLst>
              <a:gd name="adj1" fmla="val -81093"/>
              <a:gd name="adj2" fmla="val -31000000"/>
              <a:gd name="adj3" fmla="val 181093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80" name="AutoShape 11"/>
          <p:cNvCxnSpPr>
            <a:cxnSpLocks noChangeShapeType="1"/>
            <a:stCxn id="7175" idx="5"/>
            <a:endCxn id="7175" idx="7"/>
          </p:cNvCxnSpPr>
          <p:nvPr/>
        </p:nvCxnSpPr>
        <p:spPr bwMode="auto">
          <a:xfrm rot="5400000" flipH="1" flipV="1">
            <a:off x="3086894" y="4152107"/>
            <a:ext cx="377825" cy="1587"/>
          </a:xfrm>
          <a:prstGeom prst="bentConnector5">
            <a:avLst>
              <a:gd name="adj1" fmla="val -81093"/>
              <a:gd name="adj2" fmla="val 31800000"/>
              <a:gd name="adj3" fmla="val 181093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81" name="AutoShape 12"/>
          <p:cNvCxnSpPr>
            <a:cxnSpLocks noChangeShapeType="1"/>
            <a:stCxn id="7173" idx="5"/>
            <a:endCxn id="7173" idx="3"/>
          </p:cNvCxnSpPr>
          <p:nvPr/>
        </p:nvCxnSpPr>
        <p:spPr bwMode="auto">
          <a:xfrm rot="5400000">
            <a:off x="2247107" y="5449094"/>
            <a:ext cx="1587" cy="377825"/>
          </a:xfrm>
          <a:prstGeom prst="bentConnector3">
            <a:avLst>
              <a:gd name="adj1" fmla="val 2670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182" name="Text Box 13"/>
          <p:cNvSpPr txBox="1">
            <a:spLocks noChangeArrowheads="1"/>
          </p:cNvSpPr>
          <p:nvPr/>
        </p:nvSpPr>
        <p:spPr bwMode="auto">
          <a:xfrm>
            <a:off x="1981200" y="3733800"/>
            <a:ext cx="501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0/0</a:t>
            </a:r>
          </a:p>
        </p:txBody>
      </p:sp>
      <p:sp>
        <p:nvSpPr>
          <p:cNvPr id="7183" name="Text Box 14"/>
          <p:cNvSpPr txBox="1">
            <a:spLocks noChangeArrowheads="1"/>
          </p:cNvSpPr>
          <p:nvPr/>
        </p:nvSpPr>
        <p:spPr bwMode="auto">
          <a:xfrm>
            <a:off x="3886200" y="3962400"/>
            <a:ext cx="501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0/1</a:t>
            </a:r>
          </a:p>
        </p:txBody>
      </p:sp>
      <p:sp>
        <p:nvSpPr>
          <p:cNvPr id="7184" name="Text Box 15"/>
          <p:cNvSpPr txBox="1">
            <a:spLocks noChangeArrowheads="1"/>
          </p:cNvSpPr>
          <p:nvPr/>
        </p:nvSpPr>
        <p:spPr bwMode="auto">
          <a:xfrm>
            <a:off x="2743200" y="4800600"/>
            <a:ext cx="501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1/0</a:t>
            </a:r>
          </a:p>
        </p:txBody>
      </p:sp>
      <p:sp>
        <p:nvSpPr>
          <p:cNvPr id="7185" name="Text Box 16"/>
          <p:cNvSpPr txBox="1">
            <a:spLocks noChangeArrowheads="1"/>
          </p:cNvSpPr>
          <p:nvPr/>
        </p:nvSpPr>
        <p:spPr bwMode="auto">
          <a:xfrm>
            <a:off x="1981200" y="6172200"/>
            <a:ext cx="501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0/0</a:t>
            </a:r>
          </a:p>
        </p:txBody>
      </p:sp>
      <p:sp>
        <p:nvSpPr>
          <p:cNvPr id="7186" name="Text Box 17"/>
          <p:cNvSpPr txBox="1">
            <a:spLocks noChangeArrowheads="1"/>
          </p:cNvSpPr>
          <p:nvPr/>
        </p:nvSpPr>
        <p:spPr bwMode="auto">
          <a:xfrm>
            <a:off x="1219200" y="4800600"/>
            <a:ext cx="501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1/1</a:t>
            </a:r>
          </a:p>
        </p:txBody>
      </p:sp>
      <p:sp>
        <p:nvSpPr>
          <p:cNvPr id="7187" name="Text Box 18"/>
          <p:cNvSpPr txBox="1">
            <a:spLocks noChangeArrowheads="1"/>
          </p:cNvSpPr>
          <p:nvPr/>
        </p:nvSpPr>
        <p:spPr bwMode="auto">
          <a:xfrm>
            <a:off x="228600" y="3962400"/>
            <a:ext cx="501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1/0</a:t>
            </a:r>
          </a:p>
        </p:txBody>
      </p:sp>
      <p:graphicFrame>
        <p:nvGraphicFramePr>
          <p:cNvPr id="98323" name="Group 19"/>
          <p:cNvGraphicFramePr>
            <a:graphicFrameLocks noGrp="1"/>
          </p:cNvGraphicFramePr>
          <p:nvPr>
            <p:ph sz="half" idx="2"/>
          </p:nvPr>
        </p:nvGraphicFramePr>
        <p:xfrm>
          <a:off x="5791200" y="1600200"/>
          <a:ext cx="2209800" cy="3886200"/>
        </p:xfrm>
        <a:graphic>
          <a:graphicData uri="http://schemas.openxmlformats.org/drawingml/2006/table">
            <a:tbl>
              <a:tblPr/>
              <a:tblGrid>
                <a:gridCol w="457200"/>
                <a:gridCol w="685800"/>
                <a:gridCol w="609600"/>
                <a:gridCol w="457200"/>
              </a:tblGrid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Finite state machine properties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Finite state.</a:t>
            </a:r>
          </a:p>
          <a:p>
            <a:pPr eaLnBrk="1" hangingPunct="1"/>
            <a:r>
              <a:rPr lang="en-US" altLang="en-US" smtClean="0"/>
              <a:t>Nondeterministic variant.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Nondeterministic FSM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148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600" smtClean="0"/>
              <a:t>Several transitions out of a state for a given input.</a:t>
            </a:r>
          </a:p>
          <a:p>
            <a:pPr marL="742950" lvl="1" indent="-285750" eaLnBrk="1" hangingPunct="1">
              <a:lnSpc>
                <a:spcPct val="90000"/>
              </a:lnSpc>
            </a:pPr>
            <a:r>
              <a:rPr lang="en-US" altLang="en-US" sz="2200" smtClean="0"/>
              <a:t>Equivalent to executing all alternatives in parallel.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600" smtClean="0"/>
              <a:t>Can allow </a:t>
            </a:r>
            <a:r>
              <a:rPr lang="en-US" altLang="en-US" sz="2600" smtClean="0">
                <a:latin typeface="Symbol" pitchFamily="18" charset="2"/>
              </a:rPr>
              <a:t>e</a:t>
            </a:r>
            <a:r>
              <a:rPr lang="en-US" altLang="en-US" sz="2600" smtClean="0"/>
              <a:t> moves---goes to next state without input.</a:t>
            </a:r>
          </a:p>
        </p:txBody>
      </p:sp>
      <p:sp>
        <p:nvSpPr>
          <p:cNvPr id="9221" name="Oval 4"/>
          <p:cNvSpPr>
            <a:spLocks noChangeArrowheads="1"/>
          </p:cNvSpPr>
          <p:nvPr/>
        </p:nvSpPr>
        <p:spPr bwMode="auto">
          <a:xfrm>
            <a:off x="5257800" y="35052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s1</a:t>
            </a:r>
          </a:p>
        </p:txBody>
      </p:sp>
      <p:sp>
        <p:nvSpPr>
          <p:cNvPr id="9222" name="Oval 5"/>
          <p:cNvSpPr>
            <a:spLocks noChangeArrowheads="1"/>
          </p:cNvSpPr>
          <p:nvPr/>
        </p:nvSpPr>
        <p:spPr bwMode="auto">
          <a:xfrm>
            <a:off x="7391400" y="35052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s2</a:t>
            </a:r>
          </a:p>
        </p:txBody>
      </p:sp>
      <p:cxnSp>
        <p:nvCxnSpPr>
          <p:cNvPr id="9223" name="AutoShape 6"/>
          <p:cNvCxnSpPr>
            <a:cxnSpLocks noChangeShapeType="1"/>
            <a:stCxn id="9221" idx="6"/>
            <a:endCxn id="9222" idx="2"/>
          </p:cNvCxnSpPr>
          <p:nvPr/>
        </p:nvCxnSpPr>
        <p:spPr bwMode="auto">
          <a:xfrm>
            <a:off x="5867400" y="3810000"/>
            <a:ext cx="15240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224" name="Text Box 7"/>
          <p:cNvSpPr txBox="1">
            <a:spLocks noChangeArrowheads="1"/>
          </p:cNvSpPr>
          <p:nvPr/>
        </p:nvSpPr>
        <p:spPr bwMode="auto">
          <a:xfrm>
            <a:off x="6080125" y="39227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a</a:t>
            </a:r>
          </a:p>
        </p:txBody>
      </p:sp>
      <p:cxnSp>
        <p:nvCxnSpPr>
          <p:cNvPr id="9225" name="AutoShape 8"/>
          <p:cNvCxnSpPr>
            <a:cxnSpLocks noChangeShapeType="1"/>
            <a:stCxn id="9221" idx="7"/>
            <a:endCxn id="9221" idx="1"/>
          </p:cNvCxnSpPr>
          <p:nvPr/>
        </p:nvCxnSpPr>
        <p:spPr bwMode="auto">
          <a:xfrm rot="-5400000" flipH="1" flipV="1">
            <a:off x="5561806" y="3378994"/>
            <a:ext cx="1588" cy="431800"/>
          </a:xfrm>
          <a:prstGeom prst="bentConnector3">
            <a:avLst>
              <a:gd name="adj1" fmla="val -3190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226" name="Text Box 9"/>
          <p:cNvSpPr txBox="1">
            <a:spLocks noChangeArrowheads="1"/>
          </p:cNvSpPr>
          <p:nvPr/>
        </p:nvSpPr>
        <p:spPr bwMode="auto">
          <a:xfrm>
            <a:off x="5410200" y="26670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a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800" smtClean="0"/>
              <a:t>Deterministic FSM from nondeterministic FSM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14800" cy="4530725"/>
          </a:xfrm>
        </p:spPr>
        <p:txBody>
          <a:bodyPr/>
          <a:lstStyle/>
          <a:p>
            <a:pPr eaLnBrk="1" hangingPunct="1"/>
            <a:r>
              <a:rPr lang="en-US" altLang="en-US" smtClean="0"/>
              <a:t>Add states for the various combinations of nondeterminism.</a:t>
            </a:r>
          </a:p>
        </p:txBody>
      </p:sp>
      <p:sp>
        <p:nvSpPr>
          <p:cNvPr id="10245" name="Oval 4"/>
          <p:cNvSpPr>
            <a:spLocks noChangeArrowheads="1"/>
          </p:cNvSpPr>
          <p:nvPr/>
        </p:nvSpPr>
        <p:spPr bwMode="auto">
          <a:xfrm>
            <a:off x="6096000" y="20574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s1</a:t>
            </a:r>
          </a:p>
        </p:txBody>
      </p:sp>
      <p:sp>
        <p:nvSpPr>
          <p:cNvPr id="10246" name="Oval 5"/>
          <p:cNvSpPr>
            <a:spLocks noChangeArrowheads="1"/>
          </p:cNvSpPr>
          <p:nvPr/>
        </p:nvSpPr>
        <p:spPr bwMode="auto">
          <a:xfrm>
            <a:off x="7620000" y="20574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s2</a:t>
            </a:r>
          </a:p>
        </p:txBody>
      </p:sp>
      <p:cxnSp>
        <p:nvCxnSpPr>
          <p:cNvPr id="10247" name="AutoShape 6"/>
          <p:cNvCxnSpPr>
            <a:cxnSpLocks noChangeShapeType="1"/>
            <a:stCxn id="10245" idx="6"/>
            <a:endCxn id="10246" idx="2"/>
          </p:cNvCxnSpPr>
          <p:nvPr/>
        </p:nvCxnSpPr>
        <p:spPr bwMode="auto">
          <a:xfrm>
            <a:off x="6705600" y="2362200"/>
            <a:ext cx="9144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248" name="Text Box 7"/>
          <p:cNvSpPr txBox="1">
            <a:spLocks noChangeArrowheads="1"/>
          </p:cNvSpPr>
          <p:nvPr/>
        </p:nvSpPr>
        <p:spPr bwMode="auto">
          <a:xfrm>
            <a:off x="7010400" y="19050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a</a:t>
            </a:r>
          </a:p>
        </p:txBody>
      </p:sp>
      <p:cxnSp>
        <p:nvCxnSpPr>
          <p:cNvPr id="10249" name="AutoShape 8"/>
          <p:cNvCxnSpPr>
            <a:cxnSpLocks noChangeShapeType="1"/>
            <a:stCxn id="10245" idx="7"/>
            <a:endCxn id="10245" idx="1"/>
          </p:cNvCxnSpPr>
          <p:nvPr/>
        </p:nvCxnSpPr>
        <p:spPr bwMode="auto">
          <a:xfrm rot="-5400000" flipH="1" flipV="1">
            <a:off x="6400006" y="1931194"/>
            <a:ext cx="1588" cy="431800"/>
          </a:xfrm>
          <a:prstGeom prst="bentConnector3">
            <a:avLst>
              <a:gd name="adj1" fmla="val -3190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250" name="Text Box 9"/>
          <p:cNvSpPr txBox="1">
            <a:spLocks noChangeArrowheads="1"/>
          </p:cNvSpPr>
          <p:nvPr/>
        </p:nvSpPr>
        <p:spPr bwMode="auto">
          <a:xfrm>
            <a:off x="6248400" y="12192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a</a:t>
            </a:r>
          </a:p>
        </p:txBody>
      </p:sp>
      <p:sp>
        <p:nvSpPr>
          <p:cNvPr id="10251" name="Oval 10"/>
          <p:cNvSpPr>
            <a:spLocks noChangeArrowheads="1"/>
          </p:cNvSpPr>
          <p:nvPr/>
        </p:nvSpPr>
        <p:spPr bwMode="auto">
          <a:xfrm>
            <a:off x="6934200" y="32004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s3</a:t>
            </a:r>
          </a:p>
        </p:txBody>
      </p:sp>
      <p:sp>
        <p:nvSpPr>
          <p:cNvPr id="10252" name="Text Box 11"/>
          <p:cNvSpPr txBox="1">
            <a:spLocks noChangeArrowheads="1"/>
          </p:cNvSpPr>
          <p:nvPr/>
        </p:nvSpPr>
        <p:spPr bwMode="auto">
          <a:xfrm>
            <a:off x="6308725" y="28559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0253" name="Text Box 12"/>
          <p:cNvSpPr txBox="1">
            <a:spLocks noChangeArrowheads="1"/>
          </p:cNvSpPr>
          <p:nvPr/>
        </p:nvSpPr>
        <p:spPr bwMode="auto">
          <a:xfrm>
            <a:off x="5715000" y="3886200"/>
            <a:ext cx="2025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/>
              <a:t>nondeterministic</a:t>
            </a:r>
          </a:p>
        </p:txBody>
      </p:sp>
      <p:cxnSp>
        <p:nvCxnSpPr>
          <p:cNvPr id="10254" name="AutoShape 13"/>
          <p:cNvCxnSpPr>
            <a:cxnSpLocks noChangeShapeType="1"/>
            <a:stCxn id="10246" idx="3"/>
            <a:endCxn id="10251" idx="7"/>
          </p:cNvCxnSpPr>
          <p:nvPr/>
        </p:nvCxnSpPr>
        <p:spPr bwMode="auto">
          <a:xfrm flipH="1">
            <a:off x="7454900" y="2578100"/>
            <a:ext cx="254000" cy="711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255" name="Text Box 14"/>
          <p:cNvSpPr txBox="1">
            <a:spLocks noChangeArrowheads="1"/>
          </p:cNvSpPr>
          <p:nvPr/>
        </p:nvSpPr>
        <p:spPr bwMode="auto">
          <a:xfrm>
            <a:off x="7756525" y="27797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b</a:t>
            </a:r>
          </a:p>
        </p:txBody>
      </p:sp>
      <p:sp>
        <p:nvSpPr>
          <p:cNvPr id="10256" name="Oval 15"/>
          <p:cNvSpPr>
            <a:spLocks noChangeArrowheads="1"/>
          </p:cNvSpPr>
          <p:nvPr/>
        </p:nvSpPr>
        <p:spPr bwMode="auto">
          <a:xfrm>
            <a:off x="5638800" y="30480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s4</a:t>
            </a:r>
          </a:p>
        </p:txBody>
      </p:sp>
      <p:cxnSp>
        <p:nvCxnSpPr>
          <p:cNvPr id="10257" name="AutoShape 16"/>
          <p:cNvCxnSpPr>
            <a:cxnSpLocks noChangeShapeType="1"/>
            <a:endCxn id="10256" idx="7"/>
          </p:cNvCxnSpPr>
          <p:nvPr/>
        </p:nvCxnSpPr>
        <p:spPr bwMode="auto">
          <a:xfrm flipH="1">
            <a:off x="6159500" y="2667000"/>
            <a:ext cx="190500" cy="469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258" name="Text Box 17"/>
          <p:cNvSpPr txBox="1">
            <a:spLocks noChangeArrowheads="1"/>
          </p:cNvSpPr>
          <p:nvPr/>
        </p:nvSpPr>
        <p:spPr bwMode="auto">
          <a:xfrm>
            <a:off x="6400800" y="2743200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c</a:t>
            </a:r>
          </a:p>
        </p:txBody>
      </p:sp>
      <p:sp>
        <p:nvSpPr>
          <p:cNvPr id="10259" name="Oval 18"/>
          <p:cNvSpPr>
            <a:spLocks noChangeArrowheads="1"/>
          </p:cNvSpPr>
          <p:nvPr/>
        </p:nvSpPr>
        <p:spPr bwMode="auto">
          <a:xfrm>
            <a:off x="5943600" y="44196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s1</a:t>
            </a:r>
          </a:p>
        </p:txBody>
      </p:sp>
      <p:sp>
        <p:nvSpPr>
          <p:cNvPr id="10260" name="Oval 19"/>
          <p:cNvSpPr>
            <a:spLocks noChangeArrowheads="1"/>
          </p:cNvSpPr>
          <p:nvPr/>
        </p:nvSpPr>
        <p:spPr bwMode="auto">
          <a:xfrm>
            <a:off x="7467600" y="44196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s12</a:t>
            </a:r>
          </a:p>
        </p:txBody>
      </p:sp>
      <p:cxnSp>
        <p:nvCxnSpPr>
          <p:cNvPr id="10261" name="AutoShape 20"/>
          <p:cNvCxnSpPr>
            <a:cxnSpLocks noChangeShapeType="1"/>
            <a:stCxn id="10259" idx="6"/>
            <a:endCxn id="10260" idx="2"/>
          </p:cNvCxnSpPr>
          <p:nvPr/>
        </p:nvCxnSpPr>
        <p:spPr bwMode="auto">
          <a:xfrm>
            <a:off x="6553200" y="4724400"/>
            <a:ext cx="9144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262" name="Text Box 21"/>
          <p:cNvSpPr txBox="1">
            <a:spLocks noChangeArrowheads="1"/>
          </p:cNvSpPr>
          <p:nvPr/>
        </p:nvSpPr>
        <p:spPr bwMode="auto">
          <a:xfrm>
            <a:off x="6858000" y="42672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a</a:t>
            </a:r>
          </a:p>
        </p:txBody>
      </p:sp>
      <p:sp>
        <p:nvSpPr>
          <p:cNvPr id="10263" name="Oval 22"/>
          <p:cNvSpPr>
            <a:spLocks noChangeArrowheads="1"/>
          </p:cNvSpPr>
          <p:nvPr/>
        </p:nvSpPr>
        <p:spPr bwMode="auto">
          <a:xfrm>
            <a:off x="6781800" y="55626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s3</a:t>
            </a:r>
          </a:p>
        </p:txBody>
      </p:sp>
      <p:sp>
        <p:nvSpPr>
          <p:cNvPr id="10264" name="Text Box 23"/>
          <p:cNvSpPr txBox="1">
            <a:spLocks noChangeArrowheads="1"/>
          </p:cNvSpPr>
          <p:nvPr/>
        </p:nvSpPr>
        <p:spPr bwMode="auto">
          <a:xfrm>
            <a:off x="6156325" y="52181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cxnSp>
        <p:nvCxnSpPr>
          <p:cNvPr id="10265" name="AutoShape 24"/>
          <p:cNvCxnSpPr>
            <a:cxnSpLocks noChangeShapeType="1"/>
            <a:stCxn id="10260" idx="3"/>
            <a:endCxn id="10263" idx="7"/>
          </p:cNvCxnSpPr>
          <p:nvPr/>
        </p:nvCxnSpPr>
        <p:spPr bwMode="auto">
          <a:xfrm flipH="1">
            <a:off x="7302500" y="4940300"/>
            <a:ext cx="254000" cy="711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266" name="Text Box 25"/>
          <p:cNvSpPr txBox="1">
            <a:spLocks noChangeArrowheads="1"/>
          </p:cNvSpPr>
          <p:nvPr/>
        </p:nvSpPr>
        <p:spPr bwMode="auto">
          <a:xfrm>
            <a:off x="7604125" y="51419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b</a:t>
            </a:r>
          </a:p>
        </p:txBody>
      </p:sp>
      <p:sp>
        <p:nvSpPr>
          <p:cNvPr id="10267" name="Oval 26"/>
          <p:cNvSpPr>
            <a:spLocks noChangeArrowheads="1"/>
          </p:cNvSpPr>
          <p:nvPr/>
        </p:nvSpPr>
        <p:spPr bwMode="auto">
          <a:xfrm>
            <a:off x="5486400" y="54102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s4</a:t>
            </a:r>
          </a:p>
        </p:txBody>
      </p:sp>
      <p:cxnSp>
        <p:nvCxnSpPr>
          <p:cNvPr id="10268" name="AutoShape 27"/>
          <p:cNvCxnSpPr>
            <a:cxnSpLocks noChangeShapeType="1"/>
            <a:endCxn id="10267" idx="7"/>
          </p:cNvCxnSpPr>
          <p:nvPr/>
        </p:nvCxnSpPr>
        <p:spPr bwMode="auto">
          <a:xfrm flipH="1">
            <a:off x="6007100" y="5029200"/>
            <a:ext cx="190500" cy="469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269" name="Text Box 28"/>
          <p:cNvSpPr txBox="1">
            <a:spLocks noChangeArrowheads="1"/>
          </p:cNvSpPr>
          <p:nvPr/>
        </p:nvSpPr>
        <p:spPr bwMode="auto">
          <a:xfrm>
            <a:off x="5699125" y="4989513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c</a:t>
            </a:r>
          </a:p>
        </p:txBody>
      </p:sp>
      <p:sp>
        <p:nvSpPr>
          <p:cNvPr id="10270" name="Line 29"/>
          <p:cNvSpPr>
            <a:spLocks noChangeShapeType="1"/>
          </p:cNvSpPr>
          <p:nvPr/>
        </p:nvSpPr>
        <p:spPr bwMode="auto">
          <a:xfrm flipH="1">
            <a:off x="6080125" y="4953000"/>
            <a:ext cx="1463675" cy="6461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1" name="Text Box 30"/>
          <p:cNvSpPr txBox="1">
            <a:spLocks noChangeArrowheads="1"/>
          </p:cNvSpPr>
          <p:nvPr/>
        </p:nvSpPr>
        <p:spPr bwMode="auto">
          <a:xfrm>
            <a:off x="6842125" y="4837113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c</a:t>
            </a:r>
          </a:p>
        </p:txBody>
      </p:sp>
      <p:sp>
        <p:nvSpPr>
          <p:cNvPr id="10272" name="Text Box 31"/>
          <p:cNvSpPr txBox="1">
            <a:spLocks noChangeArrowheads="1"/>
          </p:cNvSpPr>
          <p:nvPr/>
        </p:nvSpPr>
        <p:spPr bwMode="auto">
          <a:xfrm>
            <a:off x="5791200" y="6262688"/>
            <a:ext cx="1606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/>
              <a:t>deterministic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 anchor="ctr"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Control flow graph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600" smtClean="0"/>
              <a:t>Commonly used to model program structure.</a:t>
            </a:r>
          </a:p>
        </p:txBody>
      </p:sp>
      <p:sp>
        <p:nvSpPr>
          <p:cNvPr id="15365" name="Rectangle 4"/>
          <p:cNvSpPr>
            <a:spLocks noChangeArrowheads="1"/>
          </p:cNvSpPr>
          <p:nvPr/>
        </p:nvSpPr>
        <p:spPr bwMode="auto">
          <a:xfrm>
            <a:off x="5715000" y="3962400"/>
            <a:ext cx="1435100" cy="825500"/>
          </a:xfrm>
          <a:prstGeom prst="rect">
            <a:avLst/>
          </a:prstGeom>
          <a:solidFill>
            <a:srgbClr val="618FF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/>
              <a:t>x = a - b</a:t>
            </a:r>
          </a:p>
        </p:txBody>
      </p:sp>
      <p:sp>
        <p:nvSpPr>
          <p:cNvPr id="15366" name="AutoShape 5"/>
          <p:cNvSpPr>
            <a:spLocks noChangeArrowheads="1"/>
          </p:cNvSpPr>
          <p:nvPr/>
        </p:nvSpPr>
        <p:spPr bwMode="auto">
          <a:xfrm>
            <a:off x="5638800" y="2362200"/>
            <a:ext cx="1587500" cy="825500"/>
          </a:xfrm>
          <a:prstGeom prst="hexagon">
            <a:avLst>
              <a:gd name="adj" fmla="val 48050"/>
              <a:gd name="vf" fmla="val 115470"/>
            </a:avLst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/>
              <a:t>i = 0?</a:t>
            </a:r>
          </a:p>
        </p:txBody>
      </p:sp>
      <p:sp>
        <p:nvSpPr>
          <p:cNvPr id="15367" name="Rectangle 6"/>
          <p:cNvSpPr>
            <a:spLocks noChangeArrowheads="1"/>
          </p:cNvSpPr>
          <p:nvPr/>
        </p:nvSpPr>
        <p:spPr bwMode="auto">
          <a:xfrm>
            <a:off x="5708650" y="5632450"/>
            <a:ext cx="1435100" cy="825500"/>
          </a:xfrm>
          <a:prstGeom prst="rect">
            <a:avLst/>
          </a:prstGeom>
          <a:solidFill>
            <a:srgbClr val="618FF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/>
              <a:t>y = c + d</a:t>
            </a:r>
          </a:p>
        </p:txBody>
      </p:sp>
      <p:sp>
        <p:nvSpPr>
          <p:cNvPr id="15368" name="Line 7"/>
          <p:cNvSpPr>
            <a:spLocks noChangeShapeType="1"/>
          </p:cNvSpPr>
          <p:nvPr/>
        </p:nvSpPr>
        <p:spPr bwMode="auto">
          <a:xfrm>
            <a:off x="6470650" y="3201988"/>
            <a:ext cx="0" cy="7477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9" name="Line 8"/>
          <p:cNvSpPr>
            <a:spLocks noChangeShapeType="1"/>
          </p:cNvSpPr>
          <p:nvPr/>
        </p:nvSpPr>
        <p:spPr bwMode="auto">
          <a:xfrm>
            <a:off x="6470650" y="4802188"/>
            <a:ext cx="0" cy="8239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4697" name="AutoShape 9"/>
          <p:cNvSpPr>
            <a:spLocks noChangeArrowheads="1"/>
          </p:cNvSpPr>
          <p:nvPr/>
        </p:nvSpPr>
        <p:spPr bwMode="auto">
          <a:xfrm flipH="1">
            <a:off x="7537450" y="1212850"/>
            <a:ext cx="838200" cy="381000"/>
          </a:xfrm>
          <a:prstGeom prst="rightArrow">
            <a:avLst>
              <a:gd name="adj1" fmla="val 50000"/>
              <a:gd name="adj2" fmla="val 5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5371" name="Rectangle 10"/>
          <p:cNvSpPr>
            <a:spLocks noChangeArrowheads="1"/>
          </p:cNvSpPr>
          <p:nvPr/>
        </p:nvSpPr>
        <p:spPr bwMode="auto">
          <a:xfrm>
            <a:off x="5708650" y="984250"/>
            <a:ext cx="1435100" cy="825500"/>
          </a:xfrm>
          <a:prstGeom prst="rect">
            <a:avLst/>
          </a:prstGeom>
          <a:solidFill>
            <a:srgbClr val="618FF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/>
              <a:t>x = a</a:t>
            </a:r>
          </a:p>
        </p:txBody>
      </p:sp>
      <p:sp>
        <p:nvSpPr>
          <p:cNvPr id="15372" name="Line 11"/>
          <p:cNvSpPr>
            <a:spLocks noChangeShapeType="1"/>
          </p:cNvSpPr>
          <p:nvPr/>
        </p:nvSpPr>
        <p:spPr bwMode="auto">
          <a:xfrm>
            <a:off x="6394450" y="182245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15373" name="AutoShape 12"/>
          <p:cNvCxnSpPr>
            <a:cxnSpLocks noChangeShapeType="1"/>
            <a:stCxn id="15366" idx="2"/>
            <a:endCxn id="15367" idx="3"/>
          </p:cNvCxnSpPr>
          <p:nvPr/>
        </p:nvCxnSpPr>
        <p:spPr bwMode="auto">
          <a:xfrm flipH="1">
            <a:off x="7143750" y="2774950"/>
            <a:ext cx="82550" cy="3270250"/>
          </a:xfrm>
          <a:prstGeom prst="bentConnector3">
            <a:avLst>
              <a:gd name="adj1" fmla="val -276921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4701" name="AutoShape 13"/>
          <p:cNvSpPr>
            <a:spLocks noChangeArrowheads="1"/>
          </p:cNvSpPr>
          <p:nvPr/>
        </p:nvSpPr>
        <p:spPr bwMode="auto">
          <a:xfrm flipH="1">
            <a:off x="7537450" y="1212850"/>
            <a:ext cx="838200" cy="381000"/>
          </a:xfrm>
          <a:prstGeom prst="rightArrow">
            <a:avLst>
              <a:gd name="adj1" fmla="val 50000"/>
              <a:gd name="adj2" fmla="val 5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32948E-6 C -0.00851 0.04578 -0.01684 0.09156 -0.00156 0.16069 C 0.01372 0.22983 0.08455 0.33272 0.09202 0.41433 C 0.09948 0.49595 0.05104 0.61156 0.04288 0.6511 " pathEditMode="relative" ptsTypes="aaaA">
                                      <p:cBhvr>
                                        <p:cTn id="10" dur="2000" fill="hold"/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71676E-6 C 0.01111 0.06798 0.02239 0.13619 0.00312 0.18405 C -0.01615 0.23191 -0.09236 0.24393 -0.11597 0.28763 C -0.13959 0.33133 -0.13472 0.38197 -0.1382 0.44601 C -0.14167 0.51006 -0.13924 0.59121 -0.13663 0.67237 " pathEditMode="relative" ptsTypes="aaaaA">
                                      <p:cBhvr>
                                        <p:cTn id="18" dur="2000" fill="hold"/>
                                        <p:tgtEl>
                                          <p:spTgt spid="1147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7" grpId="0" animBg="1"/>
      <p:bldP spid="114697" grpId="1" animBg="1"/>
      <p:bldP spid="114701" grpId="0" animBg="1"/>
      <p:bldP spid="114701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Models of computation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Models of computation affect programming style.</a:t>
            </a:r>
          </a:p>
          <a:p>
            <a:pPr lvl="1" eaLnBrk="1" hangingPunct="1"/>
            <a:r>
              <a:rPr lang="en-US" altLang="en-US" dirty="0" smtClean="0"/>
              <a:t>No one model of computation/programming language is good for all algorithms and systems.</a:t>
            </a:r>
          </a:p>
          <a:p>
            <a:pPr eaLnBrk="1" hangingPunct="1"/>
            <a:r>
              <a:rPr lang="en-US" altLang="en-US" dirty="0" smtClean="0"/>
              <a:t>Large systems may require different models of computation for different parts.</a:t>
            </a:r>
          </a:p>
          <a:p>
            <a:pPr marL="742950" lvl="1" indent="-285750" eaLnBrk="1" hangingPunct="1"/>
            <a:r>
              <a:rPr lang="en-US" altLang="en-US" dirty="0" smtClean="0"/>
              <a:t>Models must communicate compatibly.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CDFG properties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Finite state model.</a:t>
            </a:r>
          </a:p>
          <a:p>
            <a:pPr eaLnBrk="1" hangingPunct="1"/>
            <a:r>
              <a:rPr lang="en-US" altLang="en-US" smtClean="0"/>
              <a:t>Single thread of control.</a:t>
            </a:r>
          </a:p>
          <a:p>
            <a:pPr eaLnBrk="1" hangingPunct="1"/>
            <a:r>
              <a:rPr lang="en-US" altLang="en-US" smtClean="0"/>
              <a:t>Can handle subroutines.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 anchor="ctr"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Task graph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124450"/>
            <a:ext cx="8229600" cy="1006475"/>
          </a:xfrm>
          <a:noFill/>
        </p:spPr>
        <p:txBody>
          <a:bodyPr lIns="92075" tIns="46038" rIns="92075" bIns="46038" anchorCtr="1"/>
          <a:lstStyle/>
          <a:p>
            <a:pPr eaLnBrk="1" hangingPunct="1">
              <a:lnSpc>
                <a:spcPct val="90000"/>
              </a:lnSpc>
              <a:spcBef>
                <a:spcPct val="70000"/>
              </a:spcBef>
            </a:pPr>
            <a:r>
              <a:rPr lang="en-US" altLang="en-US" smtClean="0"/>
              <a:t>Used to model multi-rate systems.</a:t>
            </a:r>
          </a:p>
        </p:txBody>
      </p:sp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2874963" y="1579563"/>
            <a:ext cx="392112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latin typeface="Symbol" pitchFamily="18" charset="2"/>
              </a:rPr>
              <a:t>t</a:t>
            </a:r>
            <a:r>
              <a:rPr lang="en-US" altLang="en-US" sz="1600" b="1" baseline="-25000"/>
              <a:t>1</a:t>
            </a:r>
          </a:p>
        </p:txBody>
      </p:sp>
      <p:sp>
        <p:nvSpPr>
          <p:cNvPr id="20486" name="Rectangle 5"/>
          <p:cNvSpPr>
            <a:spLocks noChangeArrowheads="1"/>
          </p:cNvSpPr>
          <p:nvPr/>
        </p:nvSpPr>
        <p:spPr bwMode="auto">
          <a:xfrm>
            <a:off x="6380163" y="1503363"/>
            <a:ext cx="392112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latin typeface="Symbol" pitchFamily="18" charset="2"/>
              </a:rPr>
              <a:t>t</a:t>
            </a:r>
            <a:r>
              <a:rPr lang="en-US" altLang="en-US" sz="1600" b="1" baseline="-25000"/>
              <a:t>2</a:t>
            </a:r>
          </a:p>
        </p:txBody>
      </p:sp>
      <p:sp>
        <p:nvSpPr>
          <p:cNvPr id="20487" name="Oval 6"/>
          <p:cNvSpPr>
            <a:spLocks noChangeArrowheads="1"/>
          </p:cNvSpPr>
          <p:nvPr/>
        </p:nvSpPr>
        <p:spPr bwMode="auto">
          <a:xfrm>
            <a:off x="1981200" y="2133600"/>
            <a:ext cx="673100" cy="673100"/>
          </a:xfrm>
          <a:prstGeom prst="ellipse">
            <a:avLst/>
          </a:prstGeom>
          <a:solidFill>
            <a:schemeClr val="hlink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chemeClr val="bg1"/>
                </a:solidFill>
              </a:rPr>
              <a:t>P</a:t>
            </a:r>
            <a:r>
              <a:rPr lang="en-US" altLang="en-US" sz="1600" b="1" baseline="-2500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0488" name="Oval 7"/>
          <p:cNvSpPr>
            <a:spLocks noChangeArrowheads="1"/>
          </p:cNvSpPr>
          <p:nvPr/>
        </p:nvSpPr>
        <p:spPr bwMode="auto">
          <a:xfrm>
            <a:off x="3886200" y="2133600"/>
            <a:ext cx="673100" cy="673100"/>
          </a:xfrm>
          <a:prstGeom prst="ellipse">
            <a:avLst/>
          </a:prstGeom>
          <a:solidFill>
            <a:schemeClr val="hlink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chemeClr val="bg1"/>
                </a:solidFill>
              </a:rPr>
              <a:t>P</a:t>
            </a:r>
            <a:r>
              <a:rPr lang="en-US" altLang="en-US" sz="1600" b="1" baseline="-2500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0489" name="Oval 8"/>
          <p:cNvSpPr>
            <a:spLocks noChangeArrowheads="1"/>
          </p:cNvSpPr>
          <p:nvPr/>
        </p:nvSpPr>
        <p:spPr bwMode="auto">
          <a:xfrm>
            <a:off x="2895600" y="3505200"/>
            <a:ext cx="673100" cy="673100"/>
          </a:xfrm>
          <a:prstGeom prst="ellipse">
            <a:avLst/>
          </a:prstGeom>
          <a:solidFill>
            <a:schemeClr val="hlink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chemeClr val="bg1"/>
                </a:solidFill>
              </a:rPr>
              <a:t>P</a:t>
            </a:r>
            <a:r>
              <a:rPr lang="en-US" altLang="en-US" sz="1600" b="1" baseline="-2500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0490" name="Oval 9"/>
          <p:cNvSpPr>
            <a:spLocks noChangeArrowheads="1"/>
          </p:cNvSpPr>
          <p:nvPr/>
        </p:nvSpPr>
        <p:spPr bwMode="auto">
          <a:xfrm>
            <a:off x="6248400" y="2209800"/>
            <a:ext cx="673100" cy="673100"/>
          </a:xfrm>
          <a:prstGeom prst="ellipse">
            <a:avLst/>
          </a:prstGeom>
          <a:solidFill>
            <a:schemeClr val="hlink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chemeClr val="bg1"/>
                </a:solidFill>
              </a:rPr>
              <a:t>P</a:t>
            </a:r>
            <a:r>
              <a:rPr lang="en-US" altLang="en-US" sz="1600" b="1" baseline="-2500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0491" name="Oval 10"/>
          <p:cNvSpPr>
            <a:spLocks noChangeArrowheads="1"/>
          </p:cNvSpPr>
          <p:nvPr/>
        </p:nvSpPr>
        <p:spPr bwMode="auto">
          <a:xfrm>
            <a:off x="6248400" y="3505200"/>
            <a:ext cx="673100" cy="673100"/>
          </a:xfrm>
          <a:prstGeom prst="ellipse">
            <a:avLst/>
          </a:prstGeom>
          <a:solidFill>
            <a:schemeClr val="hlink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chemeClr val="bg1"/>
                </a:solidFill>
              </a:rPr>
              <a:t>P</a:t>
            </a:r>
            <a:r>
              <a:rPr lang="en-US" altLang="en-US" sz="1600" b="1" baseline="-2500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20492" name="Line 11"/>
          <p:cNvSpPr>
            <a:spLocks noChangeShapeType="1"/>
          </p:cNvSpPr>
          <p:nvPr/>
        </p:nvSpPr>
        <p:spPr bwMode="auto">
          <a:xfrm>
            <a:off x="2439988" y="2820988"/>
            <a:ext cx="595312" cy="7477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3" name="Line 12"/>
          <p:cNvSpPr>
            <a:spLocks noChangeShapeType="1"/>
          </p:cNvSpPr>
          <p:nvPr/>
        </p:nvSpPr>
        <p:spPr bwMode="auto">
          <a:xfrm flipH="1">
            <a:off x="3417888" y="2744788"/>
            <a:ext cx="544512" cy="8239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4" name="Line 13"/>
          <p:cNvSpPr>
            <a:spLocks noChangeShapeType="1"/>
          </p:cNvSpPr>
          <p:nvPr/>
        </p:nvSpPr>
        <p:spPr bwMode="auto">
          <a:xfrm>
            <a:off x="6623050" y="2897188"/>
            <a:ext cx="0" cy="5953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Task graph properties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600" smtClean="0"/>
              <a:t>Not a Turning machine.</a:t>
            </a:r>
          </a:p>
          <a:p>
            <a:pPr marL="742950" lvl="1" indent="-285750" eaLnBrk="1" hangingPunct="1">
              <a:lnSpc>
                <a:spcPct val="90000"/>
              </a:lnSpc>
            </a:pPr>
            <a:r>
              <a:rPr lang="en-US" altLang="en-US" sz="2200" smtClean="0"/>
              <a:t>No branching behavior.</a:t>
            </a:r>
          </a:p>
          <a:p>
            <a:pPr marL="742950" lvl="1" indent="-285750" eaLnBrk="1" hangingPunct="1">
              <a:lnSpc>
                <a:spcPct val="90000"/>
              </a:lnSpc>
            </a:pPr>
            <a:r>
              <a:rPr lang="en-US" altLang="en-US" sz="2200" smtClean="0"/>
              <a:t>May be extended to provide conditionals.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600" smtClean="0"/>
              <a:t>Possible models of execution time:</a:t>
            </a:r>
          </a:p>
          <a:p>
            <a:pPr marL="742950" lvl="1" indent="-285750" eaLnBrk="1" hangingPunct="1">
              <a:lnSpc>
                <a:spcPct val="90000"/>
              </a:lnSpc>
            </a:pPr>
            <a:r>
              <a:rPr lang="en-US" altLang="en-US" sz="2200" smtClean="0"/>
              <a:t>Constant.</a:t>
            </a:r>
          </a:p>
          <a:p>
            <a:pPr marL="742950" lvl="1" indent="-285750" eaLnBrk="1" hangingPunct="1">
              <a:lnSpc>
                <a:spcPct val="90000"/>
              </a:lnSpc>
            </a:pPr>
            <a:r>
              <a:rPr lang="en-US" altLang="en-US" sz="2200" smtClean="0"/>
              <a:t>Min-max bounds.</a:t>
            </a:r>
          </a:p>
          <a:p>
            <a:pPr marL="742950" lvl="1" indent="-285750" eaLnBrk="1" hangingPunct="1">
              <a:lnSpc>
                <a:spcPct val="90000"/>
              </a:lnSpc>
            </a:pPr>
            <a:r>
              <a:rPr lang="en-US" altLang="en-US" sz="2200" smtClean="0"/>
              <a:t>Statistical.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600" smtClean="0"/>
              <a:t>Can model late arrivals, early departures by adding dummy processes.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Petri net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800100"/>
          </a:xfrm>
        </p:spPr>
        <p:txBody>
          <a:bodyPr/>
          <a:lstStyle/>
          <a:p>
            <a:pPr eaLnBrk="1" hangingPunct="1"/>
            <a:r>
              <a:rPr lang="en-US" altLang="en-US" smtClean="0"/>
              <a:t>Parallel model of computation.</a:t>
            </a:r>
          </a:p>
        </p:txBody>
      </p:sp>
      <p:sp>
        <p:nvSpPr>
          <p:cNvPr id="17413" name="Oval 4"/>
          <p:cNvSpPr>
            <a:spLocks noChangeArrowheads="1"/>
          </p:cNvSpPr>
          <p:nvPr/>
        </p:nvSpPr>
        <p:spPr bwMode="auto">
          <a:xfrm>
            <a:off x="3962400" y="3124200"/>
            <a:ext cx="685800" cy="6858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7414" name="Oval 5"/>
          <p:cNvSpPr>
            <a:spLocks noChangeArrowheads="1"/>
          </p:cNvSpPr>
          <p:nvPr/>
        </p:nvSpPr>
        <p:spPr bwMode="auto">
          <a:xfrm>
            <a:off x="3962400" y="4876800"/>
            <a:ext cx="685800" cy="6858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7415" name="Oval 6"/>
          <p:cNvSpPr>
            <a:spLocks noChangeArrowheads="1"/>
          </p:cNvSpPr>
          <p:nvPr/>
        </p:nvSpPr>
        <p:spPr bwMode="auto">
          <a:xfrm>
            <a:off x="2057400" y="3962400"/>
            <a:ext cx="685800" cy="6858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7416" name="Oval 7"/>
          <p:cNvSpPr>
            <a:spLocks noChangeArrowheads="1"/>
          </p:cNvSpPr>
          <p:nvPr/>
        </p:nvSpPr>
        <p:spPr bwMode="auto">
          <a:xfrm>
            <a:off x="6172200" y="4114800"/>
            <a:ext cx="685800" cy="6858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7417" name="Line 8"/>
          <p:cNvSpPr>
            <a:spLocks noChangeShapeType="1"/>
          </p:cNvSpPr>
          <p:nvPr/>
        </p:nvSpPr>
        <p:spPr bwMode="auto">
          <a:xfrm flipV="1">
            <a:off x="2743200" y="3429000"/>
            <a:ext cx="1219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8" name="Line 9"/>
          <p:cNvSpPr>
            <a:spLocks noChangeShapeType="1"/>
          </p:cNvSpPr>
          <p:nvPr/>
        </p:nvSpPr>
        <p:spPr bwMode="auto">
          <a:xfrm>
            <a:off x="4648200" y="3505200"/>
            <a:ext cx="15240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9" name="Line 10"/>
          <p:cNvSpPr>
            <a:spLocks noChangeShapeType="1"/>
          </p:cNvSpPr>
          <p:nvPr/>
        </p:nvSpPr>
        <p:spPr bwMode="auto">
          <a:xfrm flipV="1">
            <a:off x="4648200" y="4495800"/>
            <a:ext cx="1524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0" name="Line 11"/>
          <p:cNvSpPr>
            <a:spLocks noChangeShapeType="1"/>
          </p:cNvSpPr>
          <p:nvPr/>
        </p:nvSpPr>
        <p:spPr bwMode="auto">
          <a:xfrm>
            <a:off x="6858000" y="4419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8796" name="Text Box 12"/>
          <p:cNvSpPr txBox="1">
            <a:spLocks noChangeArrowheads="1"/>
          </p:cNvSpPr>
          <p:nvPr/>
        </p:nvSpPr>
        <p:spPr bwMode="auto">
          <a:xfrm>
            <a:off x="4572000" y="2819400"/>
            <a:ext cx="76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FF0000"/>
                </a:solidFill>
              </a:rPr>
              <a:t>place</a:t>
            </a:r>
          </a:p>
        </p:txBody>
      </p:sp>
      <p:sp>
        <p:nvSpPr>
          <p:cNvPr id="118797" name="Text Box 13"/>
          <p:cNvSpPr txBox="1">
            <a:spLocks noChangeArrowheads="1"/>
          </p:cNvSpPr>
          <p:nvPr/>
        </p:nvSpPr>
        <p:spPr bwMode="auto">
          <a:xfrm>
            <a:off x="5562600" y="4953000"/>
            <a:ext cx="527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FF0000"/>
                </a:solidFill>
              </a:rPr>
              <a:t>arc</a:t>
            </a:r>
          </a:p>
        </p:txBody>
      </p:sp>
      <p:sp>
        <p:nvSpPr>
          <p:cNvPr id="118798" name="Text Box 14"/>
          <p:cNvSpPr txBox="1">
            <a:spLocks noChangeArrowheads="1"/>
          </p:cNvSpPr>
          <p:nvPr/>
        </p:nvSpPr>
        <p:spPr bwMode="auto">
          <a:xfrm>
            <a:off x="1981200" y="3352800"/>
            <a:ext cx="793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FF0000"/>
                </a:solidFill>
              </a:rPr>
              <a:t>token</a:t>
            </a:r>
          </a:p>
        </p:txBody>
      </p:sp>
      <p:sp>
        <p:nvSpPr>
          <p:cNvPr id="17424" name="Rectangle 15"/>
          <p:cNvSpPr>
            <a:spLocks noChangeArrowheads="1"/>
          </p:cNvSpPr>
          <p:nvPr/>
        </p:nvSpPr>
        <p:spPr bwMode="auto">
          <a:xfrm>
            <a:off x="3200400" y="3429000"/>
            <a:ext cx="228600" cy="7620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7425" name="Rectangle 16"/>
          <p:cNvSpPr>
            <a:spLocks noChangeArrowheads="1"/>
          </p:cNvSpPr>
          <p:nvPr/>
        </p:nvSpPr>
        <p:spPr bwMode="auto">
          <a:xfrm>
            <a:off x="5181600" y="3429000"/>
            <a:ext cx="228600" cy="7620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7426" name="Rectangle 17"/>
          <p:cNvSpPr>
            <a:spLocks noChangeArrowheads="1"/>
          </p:cNvSpPr>
          <p:nvPr/>
        </p:nvSpPr>
        <p:spPr bwMode="auto">
          <a:xfrm>
            <a:off x="5181600" y="4572000"/>
            <a:ext cx="228600" cy="7620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18802" name="Text Box 18"/>
          <p:cNvSpPr txBox="1">
            <a:spLocks noChangeArrowheads="1"/>
          </p:cNvSpPr>
          <p:nvPr/>
        </p:nvSpPr>
        <p:spPr bwMode="auto">
          <a:xfrm>
            <a:off x="5486400" y="3429000"/>
            <a:ext cx="1225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FF0000"/>
                </a:solidFill>
              </a:rPr>
              <a:t>transition</a:t>
            </a:r>
          </a:p>
        </p:txBody>
      </p:sp>
      <p:sp>
        <p:nvSpPr>
          <p:cNvPr id="118803" name="Oval 19"/>
          <p:cNvSpPr>
            <a:spLocks noChangeArrowheads="1"/>
          </p:cNvSpPr>
          <p:nvPr/>
        </p:nvSpPr>
        <p:spPr bwMode="auto">
          <a:xfrm>
            <a:off x="2133600" y="40386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</p:spTree>
    <p:extLst>
      <p:ext uri="{BB962C8B-B14F-4D97-AF65-F5344CB8AC3E}">
        <p14:creationId xmlns:p14="http://schemas.microsoft.com/office/powerpoint/2010/main" val="3727470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118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118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118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" dur="500"/>
                                        <p:tgtEl>
                                          <p:spTgt spid="118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-2.12353E-6 L 0.2125 -0.12769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188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25" y="-63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80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Firing rule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A transition is enabled if each place at its inputs have at least one token.</a:t>
            </a:r>
          </a:p>
          <a:p>
            <a:pPr marL="742950" lvl="1" indent="-285750" eaLnBrk="1" hangingPunct="1">
              <a:lnSpc>
                <a:spcPct val="90000"/>
              </a:lnSpc>
            </a:pPr>
            <a:r>
              <a:rPr lang="en-US" altLang="en-US" smtClean="0"/>
              <a:t>A transition doesn’t have to fire right away.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Firing a transition removes tokens from inputs and adds a token to each output place.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In general, may require multiple tokens to enable.</a:t>
            </a:r>
          </a:p>
        </p:txBody>
      </p:sp>
    </p:spTree>
    <p:extLst>
      <p:ext uri="{BB962C8B-B14F-4D97-AF65-F5344CB8AC3E}">
        <p14:creationId xmlns:p14="http://schemas.microsoft.com/office/powerpoint/2010/main" val="55828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Properties of Petri nets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Turing complete. </a:t>
            </a:r>
          </a:p>
          <a:p>
            <a:pPr eaLnBrk="1" hangingPunct="1"/>
            <a:r>
              <a:rPr lang="en-US" altLang="en-US" smtClean="0"/>
              <a:t>Arbitrary number of tokens.</a:t>
            </a:r>
          </a:p>
          <a:p>
            <a:pPr marL="742950" lvl="1" indent="-285750" eaLnBrk="1" hangingPunct="1"/>
            <a:r>
              <a:rPr lang="en-US" altLang="en-US" smtClean="0"/>
              <a:t>Nondeterministic behavior.</a:t>
            </a:r>
          </a:p>
          <a:p>
            <a:pPr marL="742950" lvl="1" indent="-285750" eaLnBrk="1" hangingPunct="1"/>
            <a:r>
              <a:rPr lang="en-US" altLang="en-US" smtClean="0"/>
              <a:t>Naturally model parallelism.</a:t>
            </a:r>
          </a:p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09733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 anchor="ctr"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Processor graph</a:t>
            </a: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2139950" y="2444750"/>
            <a:ext cx="1130300" cy="1130300"/>
          </a:xfrm>
          <a:prstGeom prst="rect">
            <a:avLst/>
          </a:prstGeom>
          <a:solidFill>
            <a:srgbClr val="063DE8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chemeClr val="bg1"/>
                </a:solidFill>
              </a:rPr>
              <a:t>M</a:t>
            </a:r>
            <a:r>
              <a:rPr lang="en-US" altLang="en-US" sz="1800" baseline="-2500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4176713" y="2546350"/>
            <a:ext cx="4064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L</a:t>
            </a:r>
            <a:r>
              <a:rPr lang="en-US" altLang="en-US" sz="1800" baseline="-25000"/>
              <a:t>1</a:t>
            </a:r>
          </a:p>
        </p:txBody>
      </p:sp>
      <p:sp>
        <p:nvSpPr>
          <p:cNvPr id="6150" name="Rectangle 5"/>
          <p:cNvSpPr>
            <a:spLocks noChangeArrowheads="1"/>
          </p:cNvSpPr>
          <p:nvPr/>
        </p:nvSpPr>
        <p:spPr bwMode="auto">
          <a:xfrm>
            <a:off x="5492750" y="2444750"/>
            <a:ext cx="1130300" cy="1130300"/>
          </a:xfrm>
          <a:prstGeom prst="rect">
            <a:avLst/>
          </a:prstGeom>
          <a:solidFill>
            <a:srgbClr val="063DE8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chemeClr val="bg1"/>
                </a:solidFill>
              </a:rPr>
              <a:t>M</a:t>
            </a:r>
            <a:r>
              <a:rPr lang="en-US" altLang="en-US" sz="1800" baseline="-2500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151" name="Rectangle 6"/>
          <p:cNvSpPr>
            <a:spLocks noChangeArrowheads="1"/>
          </p:cNvSpPr>
          <p:nvPr/>
        </p:nvSpPr>
        <p:spPr bwMode="auto">
          <a:xfrm>
            <a:off x="2749550" y="4578350"/>
            <a:ext cx="1130300" cy="1130300"/>
          </a:xfrm>
          <a:prstGeom prst="rect">
            <a:avLst/>
          </a:prstGeom>
          <a:solidFill>
            <a:srgbClr val="063DE8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chemeClr val="bg1"/>
                </a:solidFill>
              </a:rPr>
              <a:t>M</a:t>
            </a:r>
            <a:r>
              <a:rPr lang="en-US" altLang="en-US" sz="1800" baseline="-2500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6152" name="Rectangle 7"/>
          <p:cNvSpPr>
            <a:spLocks noChangeArrowheads="1"/>
          </p:cNvSpPr>
          <p:nvPr/>
        </p:nvSpPr>
        <p:spPr bwMode="auto">
          <a:xfrm>
            <a:off x="6102350" y="4578350"/>
            <a:ext cx="1130300" cy="1130300"/>
          </a:xfrm>
          <a:prstGeom prst="rect">
            <a:avLst/>
          </a:prstGeom>
          <a:solidFill>
            <a:srgbClr val="063DE8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chemeClr val="bg1"/>
                </a:solidFill>
              </a:rPr>
              <a:t>M</a:t>
            </a:r>
            <a:r>
              <a:rPr lang="en-US" altLang="en-US" sz="1800" baseline="-2500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6153" name="Line 8"/>
          <p:cNvSpPr>
            <a:spLocks noChangeShapeType="1"/>
          </p:cNvSpPr>
          <p:nvPr/>
        </p:nvSpPr>
        <p:spPr bwMode="auto">
          <a:xfrm flipH="1">
            <a:off x="3252788" y="3048000"/>
            <a:ext cx="2259012" cy="0"/>
          </a:xfrm>
          <a:prstGeom prst="line">
            <a:avLst/>
          </a:prstGeom>
          <a:noFill/>
          <a:ln w="50800">
            <a:solidFill>
              <a:srgbClr val="FC0128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4" name="Line 9"/>
          <p:cNvSpPr>
            <a:spLocks noChangeShapeType="1"/>
          </p:cNvSpPr>
          <p:nvPr/>
        </p:nvSpPr>
        <p:spPr bwMode="auto">
          <a:xfrm flipH="1" flipV="1">
            <a:off x="2643188" y="3557588"/>
            <a:ext cx="735012" cy="1039812"/>
          </a:xfrm>
          <a:prstGeom prst="line">
            <a:avLst/>
          </a:prstGeom>
          <a:noFill/>
          <a:ln w="50800">
            <a:solidFill>
              <a:srgbClr val="FC0128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5" name="Line 10"/>
          <p:cNvSpPr>
            <a:spLocks noChangeShapeType="1"/>
          </p:cNvSpPr>
          <p:nvPr/>
        </p:nvSpPr>
        <p:spPr bwMode="auto">
          <a:xfrm flipH="1">
            <a:off x="3862388" y="5105400"/>
            <a:ext cx="2259012" cy="0"/>
          </a:xfrm>
          <a:prstGeom prst="line">
            <a:avLst/>
          </a:prstGeom>
          <a:noFill/>
          <a:ln w="50800">
            <a:solidFill>
              <a:srgbClr val="FC0128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6" name="Rectangle 11"/>
          <p:cNvSpPr>
            <a:spLocks noChangeArrowheads="1"/>
          </p:cNvSpPr>
          <p:nvPr/>
        </p:nvSpPr>
        <p:spPr bwMode="auto">
          <a:xfrm>
            <a:off x="3186113" y="3765550"/>
            <a:ext cx="4064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L</a:t>
            </a:r>
            <a:r>
              <a:rPr lang="en-US" altLang="en-US" sz="1800" baseline="-25000"/>
              <a:t>2</a:t>
            </a:r>
          </a:p>
        </p:txBody>
      </p:sp>
      <p:sp>
        <p:nvSpPr>
          <p:cNvPr id="6157" name="Rectangle 12"/>
          <p:cNvSpPr>
            <a:spLocks noChangeArrowheads="1"/>
          </p:cNvSpPr>
          <p:nvPr/>
        </p:nvSpPr>
        <p:spPr bwMode="auto">
          <a:xfrm>
            <a:off x="4710113" y="4603750"/>
            <a:ext cx="4064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L</a:t>
            </a:r>
            <a:r>
              <a:rPr lang="en-US" altLang="en-US" sz="1800" baseline="-2500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8456084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Communicating FSMs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Control can be composed from several machines.</a:t>
            </a:r>
          </a:p>
          <a:p>
            <a:r>
              <a:rPr lang="en-US" dirty="0" smtClean="0"/>
              <a:t>System behavior is defined by Cartesian product of states and transitions.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Rectangle 6"/>
          <p:cNvSpPr/>
          <p:nvPr/>
        </p:nvSpPr>
        <p:spPr>
          <a:xfrm>
            <a:off x="5486400" y="29718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M1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858000" y="29718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M2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029200" y="31242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772400" y="3119718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400800" y="3115236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5029200" y="37338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0800000">
            <a:off x="6400800" y="3738283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>
            <a:off x="7785847" y="3738283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51371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Synchronous and asynchronous communication in FSMs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676400"/>
            <a:ext cx="6334974" cy="3771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413797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Statecharts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Ancestor of UML state diagrams.</a:t>
            </a:r>
          </a:p>
          <a:p>
            <a:pPr eaLnBrk="1" hangingPunct="1"/>
            <a:r>
              <a:rPr lang="en-US" altLang="en-US" smtClean="0"/>
              <a:t>Provided composite states:</a:t>
            </a:r>
          </a:p>
          <a:p>
            <a:pPr marL="742950" lvl="1" indent="-285750" eaLnBrk="1" hangingPunct="1"/>
            <a:r>
              <a:rPr lang="en-US" altLang="en-US" smtClean="0"/>
              <a:t>OR states;</a:t>
            </a:r>
          </a:p>
          <a:p>
            <a:pPr marL="742950" lvl="1" indent="-285750" eaLnBrk="1" hangingPunct="1"/>
            <a:r>
              <a:rPr lang="en-US" altLang="en-US" smtClean="0"/>
              <a:t>AND states.</a:t>
            </a:r>
          </a:p>
          <a:p>
            <a:pPr eaLnBrk="1" hangingPunct="1"/>
            <a:r>
              <a:rPr lang="en-US" altLang="en-US" smtClean="0"/>
              <a:t>Composite states reduce the size of the state transition graph.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Styles of programming languages and models of computation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Halting vs. non-halting: </a:t>
            </a:r>
          </a:p>
          <a:p>
            <a:pPr lvl="1"/>
            <a:r>
              <a:rPr lang="en-US" sz="2000" dirty="0" smtClean="0"/>
              <a:t>Turing machines, C programs are designed to finish and halt. Digital filters handle infinite data streams and never halt.</a:t>
            </a:r>
          </a:p>
          <a:p>
            <a:r>
              <a:rPr lang="en-US" sz="2000" dirty="0" smtClean="0"/>
              <a:t>Finite vs. infinite state:</a:t>
            </a:r>
          </a:p>
          <a:p>
            <a:pPr lvl="1"/>
            <a:r>
              <a:rPr lang="en-US" sz="2000" dirty="0" smtClean="0"/>
              <a:t>Mode-based controllers are finite. Some on-line modeling algorithms create unlimited states.</a:t>
            </a:r>
          </a:p>
          <a:p>
            <a:r>
              <a:rPr lang="en-US" sz="2000" dirty="0" smtClean="0"/>
              <a:t>Control vs. data:</a:t>
            </a:r>
          </a:p>
          <a:p>
            <a:pPr lvl="1"/>
            <a:r>
              <a:rPr lang="en-US" sz="2000" dirty="0" smtClean="0"/>
              <a:t>Filtering vs. multiple modes.</a:t>
            </a:r>
          </a:p>
          <a:p>
            <a:r>
              <a:rPr lang="en-US" sz="2000" dirty="0" smtClean="0"/>
              <a:t>Sequential vs. parallel:</a:t>
            </a:r>
          </a:p>
          <a:p>
            <a:pPr lvl="1"/>
            <a:r>
              <a:rPr lang="en-US" sz="2000" dirty="0" smtClean="0"/>
              <a:t>C has a sequential model of execution; other languages explicitly capture parallelism.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683822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36867" name="AutoShape 2"/>
          <p:cNvSpPr>
            <a:spLocks noChangeArrowheads="1"/>
          </p:cNvSpPr>
          <p:nvPr/>
        </p:nvSpPr>
        <p:spPr bwMode="auto">
          <a:xfrm>
            <a:off x="5410200" y="1752600"/>
            <a:ext cx="1905000" cy="4038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Statechart OR state</a:t>
            </a:r>
          </a:p>
        </p:txBody>
      </p:sp>
      <p:sp>
        <p:nvSpPr>
          <p:cNvPr id="36869" name="AutoShape 4"/>
          <p:cNvSpPr>
            <a:spLocks noChangeArrowheads="1"/>
          </p:cNvSpPr>
          <p:nvPr/>
        </p:nvSpPr>
        <p:spPr bwMode="auto">
          <a:xfrm>
            <a:off x="1600200" y="2133600"/>
            <a:ext cx="838200" cy="533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S1</a:t>
            </a:r>
          </a:p>
        </p:txBody>
      </p:sp>
      <p:sp>
        <p:nvSpPr>
          <p:cNvPr id="36870" name="AutoShape 5"/>
          <p:cNvSpPr>
            <a:spLocks noChangeArrowheads="1"/>
          </p:cNvSpPr>
          <p:nvPr/>
        </p:nvSpPr>
        <p:spPr bwMode="auto">
          <a:xfrm>
            <a:off x="1600200" y="3505200"/>
            <a:ext cx="838200" cy="533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S2</a:t>
            </a:r>
          </a:p>
        </p:txBody>
      </p:sp>
      <p:sp>
        <p:nvSpPr>
          <p:cNvPr id="36871" name="AutoShape 6"/>
          <p:cNvSpPr>
            <a:spLocks noChangeArrowheads="1"/>
          </p:cNvSpPr>
          <p:nvPr/>
        </p:nvSpPr>
        <p:spPr bwMode="auto">
          <a:xfrm>
            <a:off x="1600200" y="4953000"/>
            <a:ext cx="838200" cy="533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S3</a:t>
            </a:r>
          </a:p>
        </p:txBody>
      </p:sp>
      <p:sp>
        <p:nvSpPr>
          <p:cNvPr id="36872" name="AutoShape 7"/>
          <p:cNvSpPr>
            <a:spLocks noChangeArrowheads="1"/>
          </p:cNvSpPr>
          <p:nvPr/>
        </p:nvSpPr>
        <p:spPr bwMode="auto">
          <a:xfrm>
            <a:off x="3124200" y="3505200"/>
            <a:ext cx="838200" cy="533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S4</a:t>
            </a:r>
          </a:p>
        </p:txBody>
      </p:sp>
      <p:sp>
        <p:nvSpPr>
          <p:cNvPr id="36873" name="Line 8"/>
          <p:cNvSpPr>
            <a:spLocks noChangeShapeType="1"/>
          </p:cNvSpPr>
          <p:nvPr/>
        </p:nvSpPr>
        <p:spPr bwMode="auto">
          <a:xfrm>
            <a:off x="2438400" y="2286000"/>
            <a:ext cx="9906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74" name="Line 9"/>
          <p:cNvSpPr>
            <a:spLocks noChangeShapeType="1"/>
          </p:cNvSpPr>
          <p:nvPr/>
        </p:nvSpPr>
        <p:spPr bwMode="auto">
          <a:xfrm>
            <a:off x="2438400" y="37338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75" name="Line 10"/>
          <p:cNvSpPr>
            <a:spLocks noChangeShapeType="1"/>
          </p:cNvSpPr>
          <p:nvPr/>
        </p:nvSpPr>
        <p:spPr bwMode="auto">
          <a:xfrm flipV="1">
            <a:off x="2438400" y="4038600"/>
            <a:ext cx="9144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76" name="Line 11"/>
          <p:cNvSpPr>
            <a:spLocks noChangeShapeType="1"/>
          </p:cNvSpPr>
          <p:nvPr/>
        </p:nvSpPr>
        <p:spPr bwMode="auto">
          <a:xfrm>
            <a:off x="2057400" y="1676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77" name="Line 12"/>
          <p:cNvSpPr>
            <a:spLocks noChangeShapeType="1"/>
          </p:cNvSpPr>
          <p:nvPr/>
        </p:nvSpPr>
        <p:spPr bwMode="auto">
          <a:xfrm>
            <a:off x="1371600" y="3200400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78" name="Line 13"/>
          <p:cNvSpPr>
            <a:spLocks noChangeShapeType="1"/>
          </p:cNvSpPr>
          <p:nvPr/>
        </p:nvSpPr>
        <p:spPr bwMode="auto">
          <a:xfrm>
            <a:off x="2133600" y="5486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36879" name="AutoShape 14"/>
          <p:cNvCxnSpPr>
            <a:cxnSpLocks noChangeShapeType="1"/>
            <a:stCxn id="36869" idx="1"/>
            <a:endCxn id="36871" idx="1"/>
          </p:cNvCxnSpPr>
          <p:nvPr/>
        </p:nvCxnSpPr>
        <p:spPr bwMode="auto">
          <a:xfrm rot="10800000" flipH="1" flipV="1">
            <a:off x="1600200" y="2400300"/>
            <a:ext cx="1588" cy="2819400"/>
          </a:xfrm>
          <a:prstGeom prst="bentConnector3">
            <a:avLst>
              <a:gd name="adj1" fmla="val -25300005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880" name="Text Box 15"/>
          <p:cNvSpPr txBox="1">
            <a:spLocks noChangeArrowheads="1"/>
          </p:cNvSpPr>
          <p:nvPr/>
        </p:nvSpPr>
        <p:spPr bwMode="auto">
          <a:xfrm>
            <a:off x="1431925" y="1641475"/>
            <a:ext cx="420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i1</a:t>
            </a:r>
          </a:p>
        </p:txBody>
      </p:sp>
      <p:sp>
        <p:nvSpPr>
          <p:cNvPr id="36881" name="Text Box 16"/>
          <p:cNvSpPr txBox="1">
            <a:spLocks noChangeArrowheads="1"/>
          </p:cNvSpPr>
          <p:nvPr/>
        </p:nvSpPr>
        <p:spPr bwMode="auto">
          <a:xfrm>
            <a:off x="1584325" y="3013075"/>
            <a:ext cx="420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i1</a:t>
            </a:r>
          </a:p>
        </p:txBody>
      </p:sp>
      <p:sp>
        <p:nvSpPr>
          <p:cNvPr id="36882" name="Text Box 17"/>
          <p:cNvSpPr txBox="1">
            <a:spLocks noChangeArrowheads="1"/>
          </p:cNvSpPr>
          <p:nvPr/>
        </p:nvSpPr>
        <p:spPr bwMode="auto">
          <a:xfrm>
            <a:off x="2955925" y="2479675"/>
            <a:ext cx="420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i2</a:t>
            </a:r>
          </a:p>
        </p:txBody>
      </p:sp>
      <p:sp>
        <p:nvSpPr>
          <p:cNvPr id="36883" name="Text Box 18"/>
          <p:cNvSpPr txBox="1">
            <a:spLocks noChangeArrowheads="1"/>
          </p:cNvSpPr>
          <p:nvPr/>
        </p:nvSpPr>
        <p:spPr bwMode="auto">
          <a:xfrm>
            <a:off x="2498725" y="3317875"/>
            <a:ext cx="420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i2</a:t>
            </a:r>
          </a:p>
        </p:txBody>
      </p:sp>
      <p:sp>
        <p:nvSpPr>
          <p:cNvPr id="36884" name="Text Box 19"/>
          <p:cNvSpPr txBox="1">
            <a:spLocks noChangeArrowheads="1"/>
          </p:cNvSpPr>
          <p:nvPr/>
        </p:nvSpPr>
        <p:spPr bwMode="auto">
          <a:xfrm>
            <a:off x="2346325" y="4308475"/>
            <a:ext cx="420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i2</a:t>
            </a:r>
          </a:p>
        </p:txBody>
      </p:sp>
      <p:sp>
        <p:nvSpPr>
          <p:cNvPr id="36885" name="Text Box 20"/>
          <p:cNvSpPr txBox="1">
            <a:spLocks noChangeArrowheads="1"/>
          </p:cNvSpPr>
          <p:nvPr/>
        </p:nvSpPr>
        <p:spPr bwMode="auto">
          <a:xfrm>
            <a:off x="1584325" y="5832475"/>
            <a:ext cx="1433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0000"/>
                </a:solidFill>
                <a:latin typeface="Times New Roman" pitchFamily="18" charset="0"/>
              </a:rPr>
              <a:t>traditional</a:t>
            </a:r>
          </a:p>
        </p:txBody>
      </p:sp>
      <p:sp>
        <p:nvSpPr>
          <p:cNvPr id="36886" name="Line 21"/>
          <p:cNvSpPr>
            <a:spLocks noChangeShapeType="1"/>
          </p:cNvSpPr>
          <p:nvPr/>
        </p:nvSpPr>
        <p:spPr bwMode="auto">
          <a:xfrm>
            <a:off x="2057400" y="40386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87" name="AutoShape 22"/>
          <p:cNvSpPr>
            <a:spLocks noChangeArrowheads="1"/>
          </p:cNvSpPr>
          <p:nvPr/>
        </p:nvSpPr>
        <p:spPr bwMode="auto">
          <a:xfrm>
            <a:off x="6019800" y="2209800"/>
            <a:ext cx="838200" cy="533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S1</a:t>
            </a:r>
          </a:p>
        </p:txBody>
      </p:sp>
      <p:sp>
        <p:nvSpPr>
          <p:cNvPr id="36888" name="AutoShape 23"/>
          <p:cNvSpPr>
            <a:spLocks noChangeArrowheads="1"/>
          </p:cNvSpPr>
          <p:nvPr/>
        </p:nvSpPr>
        <p:spPr bwMode="auto">
          <a:xfrm>
            <a:off x="6019800" y="3581400"/>
            <a:ext cx="838200" cy="533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S2</a:t>
            </a:r>
          </a:p>
        </p:txBody>
      </p:sp>
      <p:sp>
        <p:nvSpPr>
          <p:cNvPr id="36889" name="AutoShape 24"/>
          <p:cNvSpPr>
            <a:spLocks noChangeArrowheads="1"/>
          </p:cNvSpPr>
          <p:nvPr/>
        </p:nvSpPr>
        <p:spPr bwMode="auto">
          <a:xfrm>
            <a:off x="6019800" y="5029200"/>
            <a:ext cx="838200" cy="533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S3</a:t>
            </a:r>
          </a:p>
        </p:txBody>
      </p:sp>
      <p:sp>
        <p:nvSpPr>
          <p:cNvPr id="36890" name="AutoShape 25"/>
          <p:cNvSpPr>
            <a:spLocks noChangeArrowheads="1"/>
          </p:cNvSpPr>
          <p:nvPr/>
        </p:nvSpPr>
        <p:spPr bwMode="auto">
          <a:xfrm>
            <a:off x="7772400" y="3581400"/>
            <a:ext cx="838200" cy="533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S4</a:t>
            </a:r>
          </a:p>
        </p:txBody>
      </p:sp>
      <p:sp>
        <p:nvSpPr>
          <p:cNvPr id="36891" name="Line 26"/>
          <p:cNvSpPr>
            <a:spLocks noChangeShapeType="1"/>
          </p:cNvSpPr>
          <p:nvPr/>
        </p:nvSpPr>
        <p:spPr bwMode="auto">
          <a:xfrm>
            <a:off x="7315200" y="3810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92" name="Line 27"/>
          <p:cNvSpPr>
            <a:spLocks noChangeShapeType="1"/>
          </p:cNvSpPr>
          <p:nvPr/>
        </p:nvSpPr>
        <p:spPr bwMode="auto">
          <a:xfrm>
            <a:off x="6477000" y="160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93" name="Line 28"/>
          <p:cNvSpPr>
            <a:spLocks noChangeShapeType="1"/>
          </p:cNvSpPr>
          <p:nvPr/>
        </p:nvSpPr>
        <p:spPr bwMode="auto">
          <a:xfrm>
            <a:off x="5257800" y="2667000"/>
            <a:ext cx="838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94" name="Line 29"/>
          <p:cNvSpPr>
            <a:spLocks noChangeShapeType="1"/>
          </p:cNvSpPr>
          <p:nvPr/>
        </p:nvSpPr>
        <p:spPr bwMode="auto">
          <a:xfrm>
            <a:off x="6553200" y="5562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36895" name="AutoShape 30"/>
          <p:cNvCxnSpPr>
            <a:cxnSpLocks noChangeShapeType="1"/>
            <a:stCxn id="36887" idx="1"/>
            <a:endCxn id="36889" idx="1"/>
          </p:cNvCxnSpPr>
          <p:nvPr/>
        </p:nvCxnSpPr>
        <p:spPr bwMode="auto">
          <a:xfrm rot="10800000" flipH="1" flipV="1">
            <a:off x="6019800" y="2476500"/>
            <a:ext cx="1588" cy="2819400"/>
          </a:xfrm>
          <a:prstGeom prst="bentConnector3">
            <a:avLst>
              <a:gd name="adj1" fmla="val -23700005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896" name="Text Box 31"/>
          <p:cNvSpPr txBox="1">
            <a:spLocks noChangeArrowheads="1"/>
          </p:cNvSpPr>
          <p:nvPr/>
        </p:nvSpPr>
        <p:spPr bwMode="auto">
          <a:xfrm>
            <a:off x="5851525" y="1717675"/>
            <a:ext cx="420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i1</a:t>
            </a:r>
          </a:p>
        </p:txBody>
      </p:sp>
      <p:sp>
        <p:nvSpPr>
          <p:cNvPr id="36897" name="Text Box 32"/>
          <p:cNvSpPr txBox="1">
            <a:spLocks noChangeArrowheads="1"/>
          </p:cNvSpPr>
          <p:nvPr/>
        </p:nvSpPr>
        <p:spPr bwMode="auto">
          <a:xfrm>
            <a:off x="6003925" y="3089275"/>
            <a:ext cx="420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i1</a:t>
            </a:r>
          </a:p>
        </p:txBody>
      </p:sp>
      <p:sp>
        <p:nvSpPr>
          <p:cNvPr id="36898" name="Text Box 33"/>
          <p:cNvSpPr txBox="1">
            <a:spLocks noChangeArrowheads="1"/>
          </p:cNvSpPr>
          <p:nvPr/>
        </p:nvSpPr>
        <p:spPr bwMode="auto">
          <a:xfrm>
            <a:off x="7391400" y="3124200"/>
            <a:ext cx="420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i2</a:t>
            </a:r>
          </a:p>
        </p:txBody>
      </p:sp>
      <p:sp>
        <p:nvSpPr>
          <p:cNvPr id="36899" name="Text Box 34"/>
          <p:cNvSpPr txBox="1">
            <a:spLocks noChangeArrowheads="1"/>
          </p:cNvSpPr>
          <p:nvPr/>
        </p:nvSpPr>
        <p:spPr bwMode="auto">
          <a:xfrm>
            <a:off x="6003925" y="5908675"/>
            <a:ext cx="1241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0000"/>
                </a:solidFill>
                <a:latin typeface="Times New Roman" pitchFamily="18" charset="0"/>
              </a:rPr>
              <a:t>OR state</a:t>
            </a:r>
          </a:p>
        </p:txBody>
      </p:sp>
      <p:sp>
        <p:nvSpPr>
          <p:cNvPr id="36900" name="Line 35"/>
          <p:cNvSpPr>
            <a:spLocks noChangeShapeType="1"/>
          </p:cNvSpPr>
          <p:nvPr/>
        </p:nvSpPr>
        <p:spPr bwMode="auto">
          <a:xfrm>
            <a:off x="6477000" y="41148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901" name="Rectangle 36"/>
          <p:cNvSpPr>
            <a:spLocks noChangeArrowheads="1"/>
          </p:cNvSpPr>
          <p:nvPr/>
        </p:nvSpPr>
        <p:spPr bwMode="auto">
          <a:xfrm>
            <a:off x="5715000" y="1371600"/>
            <a:ext cx="685800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s123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37891" name="AutoShape 2"/>
          <p:cNvSpPr>
            <a:spLocks noChangeArrowheads="1"/>
          </p:cNvSpPr>
          <p:nvPr/>
        </p:nvSpPr>
        <p:spPr bwMode="auto">
          <a:xfrm>
            <a:off x="4953000" y="1905000"/>
            <a:ext cx="3200400" cy="2819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Statechart AND state</a:t>
            </a:r>
          </a:p>
        </p:txBody>
      </p:sp>
      <p:sp>
        <p:nvSpPr>
          <p:cNvPr id="37893" name="AutoShape 4"/>
          <p:cNvSpPr>
            <a:spLocks noChangeArrowheads="1"/>
          </p:cNvSpPr>
          <p:nvPr/>
        </p:nvSpPr>
        <p:spPr bwMode="auto">
          <a:xfrm>
            <a:off x="930275" y="2244725"/>
            <a:ext cx="838200" cy="609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S1-3</a:t>
            </a:r>
          </a:p>
        </p:txBody>
      </p:sp>
      <p:sp>
        <p:nvSpPr>
          <p:cNvPr id="37894" name="AutoShape 5"/>
          <p:cNvSpPr>
            <a:spLocks noChangeArrowheads="1"/>
          </p:cNvSpPr>
          <p:nvPr/>
        </p:nvSpPr>
        <p:spPr bwMode="auto">
          <a:xfrm>
            <a:off x="2682875" y="2244725"/>
            <a:ext cx="838200" cy="609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S1-4</a:t>
            </a:r>
          </a:p>
        </p:txBody>
      </p:sp>
      <p:sp>
        <p:nvSpPr>
          <p:cNvPr id="37895" name="AutoShape 6"/>
          <p:cNvSpPr>
            <a:spLocks noChangeArrowheads="1"/>
          </p:cNvSpPr>
          <p:nvPr/>
        </p:nvSpPr>
        <p:spPr bwMode="auto">
          <a:xfrm>
            <a:off x="930275" y="3921125"/>
            <a:ext cx="838200" cy="609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S2-3</a:t>
            </a:r>
          </a:p>
        </p:txBody>
      </p:sp>
      <p:sp>
        <p:nvSpPr>
          <p:cNvPr id="37896" name="AutoShape 7"/>
          <p:cNvSpPr>
            <a:spLocks noChangeArrowheads="1"/>
          </p:cNvSpPr>
          <p:nvPr/>
        </p:nvSpPr>
        <p:spPr bwMode="auto">
          <a:xfrm>
            <a:off x="2682875" y="3921125"/>
            <a:ext cx="838200" cy="609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S2-4</a:t>
            </a:r>
          </a:p>
        </p:txBody>
      </p:sp>
      <p:sp>
        <p:nvSpPr>
          <p:cNvPr id="37897" name="AutoShape 8"/>
          <p:cNvSpPr>
            <a:spLocks noChangeArrowheads="1"/>
          </p:cNvSpPr>
          <p:nvPr/>
        </p:nvSpPr>
        <p:spPr bwMode="auto">
          <a:xfrm>
            <a:off x="3216275" y="4911725"/>
            <a:ext cx="838200" cy="609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S5</a:t>
            </a:r>
          </a:p>
        </p:txBody>
      </p:sp>
      <p:sp>
        <p:nvSpPr>
          <p:cNvPr id="37898" name="Line 9"/>
          <p:cNvSpPr>
            <a:spLocks noChangeShapeType="1"/>
          </p:cNvSpPr>
          <p:nvPr/>
        </p:nvSpPr>
        <p:spPr bwMode="auto">
          <a:xfrm flipH="1">
            <a:off x="1616075" y="1863725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9" name="Line 10"/>
          <p:cNvSpPr>
            <a:spLocks noChangeShapeType="1"/>
          </p:cNvSpPr>
          <p:nvPr/>
        </p:nvSpPr>
        <p:spPr bwMode="auto">
          <a:xfrm>
            <a:off x="1768475" y="2397125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0" name="Line 11"/>
          <p:cNvSpPr>
            <a:spLocks noChangeShapeType="1"/>
          </p:cNvSpPr>
          <p:nvPr/>
        </p:nvSpPr>
        <p:spPr bwMode="auto">
          <a:xfrm flipH="1">
            <a:off x="1768475" y="2701925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1" name="Line 12"/>
          <p:cNvSpPr>
            <a:spLocks noChangeShapeType="1"/>
          </p:cNvSpPr>
          <p:nvPr/>
        </p:nvSpPr>
        <p:spPr bwMode="auto">
          <a:xfrm>
            <a:off x="1768475" y="4073525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2" name="Line 13"/>
          <p:cNvSpPr>
            <a:spLocks noChangeShapeType="1"/>
          </p:cNvSpPr>
          <p:nvPr/>
        </p:nvSpPr>
        <p:spPr bwMode="auto">
          <a:xfrm flipH="1">
            <a:off x="1768475" y="4378325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3" name="Line 14"/>
          <p:cNvSpPr>
            <a:spLocks noChangeShapeType="1"/>
          </p:cNvSpPr>
          <p:nvPr/>
        </p:nvSpPr>
        <p:spPr bwMode="auto">
          <a:xfrm>
            <a:off x="3292475" y="4530725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4" name="Text Box 15"/>
          <p:cNvSpPr txBox="1">
            <a:spLocks noChangeArrowheads="1"/>
          </p:cNvSpPr>
          <p:nvPr/>
        </p:nvSpPr>
        <p:spPr bwMode="auto">
          <a:xfrm>
            <a:off x="1524000" y="5486400"/>
            <a:ext cx="1433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0000"/>
                </a:solidFill>
                <a:latin typeface="Times New Roman" pitchFamily="18" charset="0"/>
              </a:rPr>
              <a:t>traditional</a:t>
            </a:r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37905" name="Line 16"/>
          <p:cNvSpPr>
            <a:spLocks noChangeShapeType="1"/>
          </p:cNvSpPr>
          <p:nvPr/>
        </p:nvSpPr>
        <p:spPr bwMode="auto">
          <a:xfrm>
            <a:off x="1158875" y="2854325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6" name="Line 17"/>
          <p:cNvSpPr>
            <a:spLocks noChangeShapeType="1"/>
          </p:cNvSpPr>
          <p:nvPr/>
        </p:nvSpPr>
        <p:spPr bwMode="auto">
          <a:xfrm flipV="1">
            <a:off x="1539875" y="2854325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7" name="Line 18"/>
          <p:cNvSpPr>
            <a:spLocks noChangeShapeType="1"/>
          </p:cNvSpPr>
          <p:nvPr/>
        </p:nvSpPr>
        <p:spPr bwMode="auto">
          <a:xfrm>
            <a:off x="2987675" y="2854325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8" name="Line 19"/>
          <p:cNvSpPr>
            <a:spLocks noChangeShapeType="1"/>
          </p:cNvSpPr>
          <p:nvPr/>
        </p:nvSpPr>
        <p:spPr bwMode="auto">
          <a:xfrm flipV="1">
            <a:off x="3368675" y="2854325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9" name="Text Box 20"/>
          <p:cNvSpPr txBox="1">
            <a:spLocks noChangeArrowheads="1"/>
          </p:cNvSpPr>
          <p:nvPr/>
        </p:nvSpPr>
        <p:spPr bwMode="auto">
          <a:xfrm>
            <a:off x="1981200" y="1981200"/>
            <a:ext cx="319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37910" name="Text Box 21"/>
          <p:cNvSpPr txBox="1">
            <a:spLocks noChangeArrowheads="1"/>
          </p:cNvSpPr>
          <p:nvPr/>
        </p:nvSpPr>
        <p:spPr bwMode="auto">
          <a:xfrm>
            <a:off x="1997075" y="2701925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37911" name="Text Box 22"/>
          <p:cNvSpPr txBox="1">
            <a:spLocks noChangeArrowheads="1"/>
          </p:cNvSpPr>
          <p:nvPr/>
        </p:nvSpPr>
        <p:spPr bwMode="auto">
          <a:xfrm>
            <a:off x="2667000" y="3200400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37912" name="Text Box 23"/>
          <p:cNvSpPr txBox="1">
            <a:spLocks noChangeArrowheads="1"/>
          </p:cNvSpPr>
          <p:nvPr/>
        </p:nvSpPr>
        <p:spPr bwMode="auto">
          <a:xfrm>
            <a:off x="3444875" y="3235325"/>
            <a:ext cx="319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37913" name="Text Box 24"/>
          <p:cNvSpPr txBox="1">
            <a:spLocks noChangeArrowheads="1"/>
          </p:cNvSpPr>
          <p:nvPr/>
        </p:nvSpPr>
        <p:spPr bwMode="auto">
          <a:xfrm>
            <a:off x="3581400" y="4419600"/>
            <a:ext cx="28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r</a:t>
            </a:r>
          </a:p>
        </p:txBody>
      </p:sp>
      <p:sp>
        <p:nvSpPr>
          <p:cNvPr id="37914" name="Text Box 25"/>
          <p:cNvSpPr txBox="1">
            <a:spLocks noChangeArrowheads="1"/>
          </p:cNvSpPr>
          <p:nvPr/>
        </p:nvSpPr>
        <p:spPr bwMode="auto">
          <a:xfrm>
            <a:off x="2073275" y="3540125"/>
            <a:ext cx="319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37915" name="Text Box 26"/>
          <p:cNvSpPr txBox="1">
            <a:spLocks noChangeArrowheads="1"/>
          </p:cNvSpPr>
          <p:nvPr/>
        </p:nvSpPr>
        <p:spPr bwMode="auto">
          <a:xfrm>
            <a:off x="2073275" y="4378325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37916" name="Text Box 27"/>
          <p:cNvSpPr txBox="1">
            <a:spLocks noChangeArrowheads="1"/>
          </p:cNvSpPr>
          <p:nvPr/>
        </p:nvSpPr>
        <p:spPr bwMode="auto">
          <a:xfrm>
            <a:off x="777875" y="3235325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37917" name="Text Box 28"/>
          <p:cNvSpPr txBox="1">
            <a:spLocks noChangeArrowheads="1"/>
          </p:cNvSpPr>
          <p:nvPr/>
        </p:nvSpPr>
        <p:spPr bwMode="auto">
          <a:xfrm>
            <a:off x="1600200" y="3200400"/>
            <a:ext cx="319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37918" name="AutoShape 29"/>
          <p:cNvSpPr>
            <a:spLocks noChangeArrowheads="1"/>
          </p:cNvSpPr>
          <p:nvPr/>
        </p:nvSpPr>
        <p:spPr bwMode="auto">
          <a:xfrm>
            <a:off x="5257800" y="2209800"/>
            <a:ext cx="838200" cy="609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S1</a:t>
            </a:r>
          </a:p>
        </p:txBody>
      </p:sp>
      <p:sp>
        <p:nvSpPr>
          <p:cNvPr id="37919" name="AutoShape 30"/>
          <p:cNvSpPr>
            <a:spLocks noChangeArrowheads="1"/>
          </p:cNvSpPr>
          <p:nvPr/>
        </p:nvSpPr>
        <p:spPr bwMode="auto">
          <a:xfrm>
            <a:off x="7010400" y="2209800"/>
            <a:ext cx="838200" cy="609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S3</a:t>
            </a:r>
          </a:p>
        </p:txBody>
      </p:sp>
      <p:sp>
        <p:nvSpPr>
          <p:cNvPr id="37920" name="AutoShape 31"/>
          <p:cNvSpPr>
            <a:spLocks noChangeArrowheads="1"/>
          </p:cNvSpPr>
          <p:nvPr/>
        </p:nvSpPr>
        <p:spPr bwMode="auto">
          <a:xfrm>
            <a:off x="5257800" y="3886200"/>
            <a:ext cx="838200" cy="609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S2</a:t>
            </a:r>
          </a:p>
        </p:txBody>
      </p:sp>
      <p:sp>
        <p:nvSpPr>
          <p:cNvPr id="37921" name="AutoShape 32"/>
          <p:cNvSpPr>
            <a:spLocks noChangeArrowheads="1"/>
          </p:cNvSpPr>
          <p:nvPr/>
        </p:nvSpPr>
        <p:spPr bwMode="auto">
          <a:xfrm>
            <a:off x="7010400" y="3886200"/>
            <a:ext cx="838200" cy="609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S4</a:t>
            </a:r>
          </a:p>
        </p:txBody>
      </p:sp>
      <p:sp>
        <p:nvSpPr>
          <p:cNvPr id="37922" name="AutoShape 33"/>
          <p:cNvSpPr>
            <a:spLocks noChangeArrowheads="1"/>
          </p:cNvSpPr>
          <p:nvPr/>
        </p:nvSpPr>
        <p:spPr bwMode="auto">
          <a:xfrm>
            <a:off x="7543800" y="5181600"/>
            <a:ext cx="838200" cy="609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S5</a:t>
            </a:r>
          </a:p>
        </p:txBody>
      </p:sp>
      <p:sp>
        <p:nvSpPr>
          <p:cNvPr id="37923" name="Line 34"/>
          <p:cNvSpPr>
            <a:spLocks noChangeShapeType="1"/>
          </p:cNvSpPr>
          <p:nvPr/>
        </p:nvSpPr>
        <p:spPr bwMode="auto">
          <a:xfrm flipH="1">
            <a:off x="5943600" y="1600200"/>
            <a:ext cx="609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24" name="Line 35"/>
          <p:cNvSpPr>
            <a:spLocks noChangeShapeType="1"/>
          </p:cNvSpPr>
          <p:nvPr/>
        </p:nvSpPr>
        <p:spPr bwMode="auto">
          <a:xfrm>
            <a:off x="7620000" y="4495800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25" name="Text Box 36"/>
          <p:cNvSpPr txBox="1">
            <a:spLocks noChangeArrowheads="1"/>
          </p:cNvSpPr>
          <p:nvPr/>
        </p:nvSpPr>
        <p:spPr bwMode="auto">
          <a:xfrm>
            <a:off x="5851525" y="5451475"/>
            <a:ext cx="1479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FF0000"/>
                </a:solidFill>
                <a:latin typeface="Times New Roman" pitchFamily="18" charset="0"/>
              </a:rPr>
              <a:t>AND state</a:t>
            </a:r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37926" name="Line 37"/>
          <p:cNvSpPr>
            <a:spLocks noChangeShapeType="1"/>
          </p:cNvSpPr>
          <p:nvPr/>
        </p:nvSpPr>
        <p:spPr bwMode="auto">
          <a:xfrm>
            <a:off x="5486400" y="28194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27" name="Line 38"/>
          <p:cNvSpPr>
            <a:spLocks noChangeShapeType="1"/>
          </p:cNvSpPr>
          <p:nvPr/>
        </p:nvSpPr>
        <p:spPr bwMode="auto">
          <a:xfrm flipV="1">
            <a:off x="5867400" y="28194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28" name="Line 39"/>
          <p:cNvSpPr>
            <a:spLocks noChangeShapeType="1"/>
          </p:cNvSpPr>
          <p:nvPr/>
        </p:nvSpPr>
        <p:spPr bwMode="auto">
          <a:xfrm>
            <a:off x="7315200" y="28194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29" name="Line 40"/>
          <p:cNvSpPr>
            <a:spLocks noChangeShapeType="1"/>
          </p:cNvSpPr>
          <p:nvPr/>
        </p:nvSpPr>
        <p:spPr bwMode="auto">
          <a:xfrm flipV="1">
            <a:off x="7696200" y="28194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30" name="Text Box 41"/>
          <p:cNvSpPr txBox="1">
            <a:spLocks noChangeArrowheads="1"/>
          </p:cNvSpPr>
          <p:nvPr/>
        </p:nvSpPr>
        <p:spPr bwMode="auto">
          <a:xfrm>
            <a:off x="6994525" y="3165475"/>
            <a:ext cx="319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37931" name="Text Box 42"/>
          <p:cNvSpPr txBox="1">
            <a:spLocks noChangeArrowheads="1"/>
          </p:cNvSpPr>
          <p:nvPr/>
        </p:nvSpPr>
        <p:spPr bwMode="auto">
          <a:xfrm>
            <a:off x="7772400" y="3200400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37932" name="Text Box 43"/>
          <p:cNvSpPr txBox="1">
            <a:spLocks noChangeArrowheads="1"/>
          </p:cNvSpPr>
          <p:nvPr/>
        </p:nvSpPr>
        <p:spPr bwMode="auto">
          <a:xfrm>
            <a:off x="7467600" y="4724400"/>
            <a:ext cx="28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r</a:t>
            </a:r>
          </a:p>
        </p:txBody>
      </p:sp>
      <p:sp>
        <p:nvSpPr>
          <p:cNvPr id="37933" name="Text Box 44"/>
          <p:cNvSpPr txBox="1">
            <a:spLocks noChangeArrowheads="1"/>
          </p:cNvSpPr>
          <p:nvPr/>
        </p:nvSpPr>
        <p:spPr bwMode="auto">
          <a:xfrm>
            <a:off x="5105400" y="3200400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37934" name="Text Box 45"/>
          <p:cNvSpPr txBox="1">
            <a:spLocks noChangeArrowheads="1"/>
          </p:cNvSpPr>
          <p:nvPr/>
        </p:nvSpPr>
        <p:spPr bwMode="auto">
          <a:xfrm>
            <a:off x="5927725" y="3165475"/>
            <a:ext cx="319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37935" name="Line 46"/>
          <p:cNvSpPr>
            <a:spLocks noChangeShapeType="1"/>
          </p:cNvSpPr>
          <p:nvPr/>
        </p:nvSpPr>
        <p:spPr bwMode="auto">
          <a:xfrm>
            <a:off x="6553200" y="1905000"/>
            <a:ext cx="0" cy="281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36" name="Rectangle 47"/>
          <p:cNvSpPr>
            <a:spLocks noChangeArrowheads="1"/>
          </p:cNvSpPr>
          <p:nvPr/>
        </p:nvSpPr>
        <p:spPr bwMode="auto">
          <a:xfrm>
            <a:off x="5410200" y="1524000"/>
            <a:ext cx="609600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sab</a:t>
            </a:r>
          </a:p>
        </p:txBody>
      </p:sp>
      <p:sp>
        <p:nvSpPr>
          <p:cNvPr id="37937" name="Line 48"/>
          <p:cNvSpPr>
            <a:spLocks noChangeShapeType="1"/>
          </p:cNvSpPr>
          <p:nvPr/>
        </p:nvSpPr>
        <p:spPr bwMode="auto">
          <a:xfrm>
            <a:off x="6553200" y="1600200"/>
            <a:ext cx="685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38" name="Line 49"/>
          <p:cNvSpPr>
            <a:spLocks noChangeShapeType="1"/>
          </p:cNvSpPr>
          <p:nvPr/>
        </p:nvSpPr>
        <p:spPr bwMode="auto">
          <a:xfrm>
            <a:off x="6096000" y="4267200"/>
            <a:ext cx="1752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39" name="Line 50"/>
          <p:cNvSpPr>
            <a:spLocks noChangeShapeType="1"/>
          </p:cNvSpPr>
          <p:nvPr/>
        </p:nvSpPr>
        <p:spPr bwMode="auto">
          <a:xfrm>
            <a:off x="3505200" y="2514600"/>
            <a:ext cx="22860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40" name="Text Box 51"/>
          <p:cNvSpPr txBox="1">
            <a:spLocks noChangeArrowheads="1"/>
          </p:cNvSpPr>
          <p:nvPr/>
        </p:nvSpPr>
        <p:spPr bwMode="auto">
          <a:xfrm>
            <a:off x="1524000" y="4724400"/>
            <a:ext cx="28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r</a:t>
            </a:r>
          </a:p>
        </p:txBody>
      </p:sp>
      <p:sp>
        <p:nvSpPr>
          <p:cNvPr id="37941" name="Line 52"/>
          <p:cNvSpPr>
            <a:spLocks noChangeShapeType="1"/>
          </p:cNvSpPr>
          <p:nvPr/>
        </p:nvSpPr>
        <p:spPr bwMode="auto">
          <a:xfrm>
            <a:off x="1371600" y="4572000"/>
            <a:ext cx="1828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TCAS II specification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TCAS II: aircraft collision avoidance system.</a:t>
            </a:r>
          </a:p>
          <a:p>
            <a:pPr eaLnBrk="1" hangingPunct="1"/>
            <a:r>
              <a:rPr lang="en-US" altLang="en-US" smtClean="0"/>
              <a:t>Monitors aircraft and air traffic info.</a:t>
            </a:r>
          </a:p>
          <a:p>
            <a:pPr eaLnBrk="1" hangingPunct="1"/>
            <a:r>
              <a:rPr lang="en-US" altLang="en-US" smtClean="0"/>
              <a:t>Provides audio warnings and directives to avoid collisions.</a:t>
            </a:r>
          </a:p>
          <a:p>
            <a:pPr eaLnBrk="1" hangingPunct="1"/>
            <a:r>
              <a:rPr lang="en-US" altLang="en-US" smtClean="0"/>
              <a:t>Leveson et al used RMSL language to capture the TCAS specification.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RMSL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682625"/>
          </a:xfrm>
        </p:spPr>
        <p:txBody>
          <a:bodyPr/>
          <a:lstStyle/>
          <a:p>
            <a:pPr eaLnBrk="1" hangingPunct="1"/>
            <a:r>
              <a:rPr lang="en-US" altLang="en-US" sz="2600" smtClean="0"/>
              <a:t>State description:</a:t>
            </a:r>
          </a:p>
        </p:txBody>
      </p:sp>
      <p:sp>
        <p:nvSpPr>
          <p:cNvPr id="39941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1427163"/>
          </a:xfrm>
        </p:spPr>
        <p:txBody>
          <a:bodyPr/>
          <a:lstStyle/>
          <a:p>
            <a:pPr eaLnBrk="1" hangingPunct="1"/>
            <a:r>
              <a:rPr lang="en-US" altLang="en-US" sz="2600" smtClean="0"/>
              <a:t>Transition bus for transitions between many states:</a:t>
            </a:r>
          </a:p>
        </p:txBody>
      </p:sp>
      <p:sp>
        <p:nvSpPr>
          <p:cNvPr id="39942" name="AutoShape 5"/>
          <p:cNvSpPr>
            <a:spLocks noChangeArrowheads="1"/>
          </p:cNvSpPr>
          <p:nvPr/>
        </p:nvSpPr>
        <p:spPr bwMode="auto">
          <a:xfrm>
            <a:off x="685800" y="3124200"/>
            <a:ext cx="3657600" cy="2819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39943" name="Rectangle 6"/>
          <p:cNvSpPr>
            <a:spLocks noChangeArrowheads="1"/>
          </p:cNvSpPr>
          <p:nvPr/>
        </p:nvSpPr>
        <p:spPr bwMode="auto">
          <a:xfrm>
            <a:off x="1143000" y="2667000"/>
            <a:ext cx="9144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state1</a:t>
            </a:r>
          </a:p>
        </p:txBody>
      </p:sp>
      <p:sp>
        <p:nvSpPr>
          <p:cNvPr id="39944" name="Line 7"/>
          <p:cNvSpPr>
            <a:spLocks noChangeShapeType="1"/>
          </p:cNvSpPr>
          <p:nvPr/>
        </p:nvSpPr>
        <p:spPr bwMode="auto">
          <a:xfrm>
            <a:off x="685800" y="3962400"/>
            <a:ext cx="3657600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45" name="Line 8"/>
          <p:cNvSpPr>
            <a:spLocks noChangeShapeType="1"/>
          </p:cNvSpPr>
          <p:nvPr/>
        </p:nvSpPr>
        <p:spPr bwMode="auto">
          <a:xfrm>
            <a:off x="685800" y="5334000"/>
            <a:ext cx="3657600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46" name="Text Box 9"/>
          <p:cNvSpPr txBox="1">
            <a:spLocks noChangeArrowheads="1"/>
          </p:cNvSpPr>
          <p:nvPr/>
        </p:nvSpPr>
        <p:spPr bwMode="auto">
          <a:xfrm>
            <a:off x="990600" y="3276600"/>
            <a:ext cx="928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inputs</a:t>
            </a:r>
          </a:p>
        </p:txBody>
      </p:sp>
      <p:sp>
        <p:nvSpPr>
          <p:cNvPr id="39947" name="Text Box 10"/>
          <p:cNvSpPr txBox="1">
            <a:spLocks noChangeArrowheads="1"/>
          </p:cNvSpPr>
          <p:nvPr/>
        </p:nvSpPr>
        <p:spPr bwMode="auto">
          <a:xfrm>
            <a:off x="1447800" y="4419600"/>
            <a:ext cx="21701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state description</a:t>
            </a:r>
          </a:p>
        </p:txBody>
      </p:sp>
      <p:sp>
        <p:nvSpPr>
          <p:cNvPr id="39948" name="Text Box 11"/>
          <p:cNvSpPr txBox="1">
            <a:spLocks noChangeArrowheads="1"/>
          </p:cNvSpPr>
          <p:nvPr/>
        </p:nvSpPr>
        <p:spPr bwMode="auto">
          <a:xfrm>
            <a:off x="1066800" y="5410200"/>
            <a:ext cx="1081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outputs</a:t>
            </a:r>
          </a:p>
        </p:txBody>
      </p:sp>
      <p:sp>
        <p:nvSpPr>
          <p:cNvPr id="39949" name="AutoShape 12"/>
          <p:cNvSpPr>
            <a:spLocks noChangeArrowheads="1"/>
          </p:cNvSpPr>
          <p:nvPr/>
        </p:nvSpPr>
        <p:spPr bwMode="auto">
          <a:xfrm>
            <a:off x="6096000" y="3810000"/>
            <a:ext cx="762000" cy="4572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a</a:t>
            </a:r>
          </a:p>
        </p:txBody>
      </p:sp>
      <p:sp>
        <p:nvSpPr>
          <p:cNvPr id="39950" name="Line 13"/>
          <p:cNvSpPr>
            <a:spLocks noChangeShapeType="1"/>
          </p:cNvSpPr>
          <p:nvPr/>
        </p:nvSpPr>
        <p:spPr bwMode="auto">
          <a:xfrm>
            <a:off x="6858000" y="3962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51" name="Line 14"/>
          <p:cNvSpPr>
            <a:spLocks noChangeShapeType="1"/>
          </p:cNvSpPr>
          <p:nvPr/>
        </p:nvSpPr>
        <p:spPr bwMode="auto">
          <a:xfrm flipH="1">
            <a:off x="6858000" y="4114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52" name="AutoShape 15"/>
          <p:cNvSpPr>
            <a:spLocks noChangeArrowheads="1"/>
          </p:cNvSpPr>
          <p:nvPr/>
        </p:nvSpPr>
        <p:spPr bwMode="auto">
          <a:xfrm>
            <a:off x="6096000" y="4419600"/>
            <a:ext cx="762000" cy="4572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39953" name="Line 16"/>
          <p:cNvSpPr>
            <a:spLocks noChangeShapeType="1"/>
          </p:cNvSpPr>
          <p:nvPr/>
        </p:nvSpPr>
        <p:spPr bwMode="auto">
          <a:xfrm>
            <a:off x="6858000" y="4572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54" name="Line 17"/>
          <p:cNvSpPr>
            <a:spLocks noChangeShapeType="1"/>
          </p:cNvSpPr>
          <p:nvPr/>
        </p:nvSpPr>
        <p:spPr bwMode="auto">
          <a:xfrm flipH="1">
            <a:off x="6858000" y="4724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55" name="AutoShape 18"/>
          <p:cNvSpPr>
            <a:spLocks noChangeArrowheads="1"/>
          </p:cNvSpPr>
          <p:nvPr/>
        </p:nvSpPr>
        <p:spPr bwMode="auto">
          <a:xfrm>
            <a:off x="6096000" y="5029200"/>
            <a:ext cx="762000" cy="4572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39956" name="Line 19"/>
          <p:cNvSpPr>
            <a:spLocks noChangeShapeType="1"/>
          </p:cNvSpPr>
          <p:nvPr/>
        </p:nvSpPr>
        <p:spPr bwMode="auto">
          <a:xfrm>
            <a:off x="6858000" y="5181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57" name="Line 20"/>
          <p:cNvSpPr>
            <a:spLocks noChangeShapeType="1"/>
          </p:cNvSpPr>
          <p:nvPr/>
        </p:nvSpPr>
        <p:spPr bwMode="auto">
          <a:xfrm flipH="1">
            <a:off x="6858000" y="5334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58" name="AutoShape 21"/>
          <p:cNvSpPr>
            <a:spLocks noChangeArrowheads="1"/>
          </p:cNvSpPr>
          <p:nvPr/>
        </p:nvSpPr>
        <p:spPr bwMode="auto">
          <a:xfrm>
            <a:off x="6096000" y="5638800"/>
            <a:ext cx="762000" cy="4572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d</a:t>
            </a:r>
          </a:p>
        </p:txBody>
      </p:sp>
      <p:sp>
        <p:nvSpPr>
          <p:cNvPr id="39959" name="Line 22"/>
          <p:cNvSpPr>
            <a:spLocks noChangeShapeType="1"/>
          </p:cNvSpPr>
          <p:nvPr/>
        </p:nvSpPr>
        <p:spPr bwMode="auto">
          <a:xfrm>
            <a:off x="6858000" y="5791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60" name="Line 23"/>
          <p:cNvSpPr>
            <a:spLocks noChangeShapeType="1"/>
          </p:cNvSpPr>
          <p:nvPr/>
        </p:nvSpPr>
        <p:spPr bwMode="auto">
          <a:xfrm flipH="1">
            <a:off x="6858000" y="594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61" name="Line 24"/>
          <p:cNvSpPr>
            <a:spLocks noChangeShapeType="1"/>
          </p:cNvSpPr>
          <p:nvPr/>
        </p:nvSpPr>
        <p:spPr bwMode="auto">
          <a:xfrm flipV="1">
            <a:off x="7315200" y="38100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TCAS top-level description</a:t>
            </a:r>
          </a:p>
        </p:txBody>
      </p:sp>
      <p:sp>
        <p:nvSpPr>
          <p:cNvPr id="40964" name="AutoShape 3"/>
          <p:cNvSpPr>
            <a:spLocks noChangeArrowheads="1"/>
          </p:cNvSpPr>
          <p:nvPr/>
        </p:nvSpPr>
        <p:spPr bwMode="auto">
          <a:xfrm>
            <a:off x="838200" y="1905000"/>
            <a:ext cx="7315200" cy="4038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40965" name="Rectangle 4"/>
          <p:cNvSpPr>
            <a:spLocks noChangeArrowheads="1"/>
          </p:cNvSpPr>
          <p:nvPr/>
        </p:nvSpPr>
        <p:spPr bwMode="auto">
          <a:xfrm>
            <a:off x="1600200" y="1447800"/>
            <a:ext cx="990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CAS</a:t>
            </a:r>
          </a:p>
        </p:txBody>
      </p:sp>
      <p:sp>
        <p:nvSpPr>
          <p:cNvPr id="40966" name="AutoShape 5"/>
          <p:cNvSpPr>
            <a:spLocks noChangeArrowheads="1"/>
          </p:cNvSpPr>
          <p:nvPr/>
        </p:nvSpPr>
        <p:spPr bwMode="auto">
          <a:xfrm>
            <a:off x="5943600" y="2209800"/>
            <a:ext cx="1447800" cy="3810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power-off</a:t>
            </a:r>
          </a:p>
        </p:txBody>
      </p:sp>
      <p:sp>
        <p:nvSpPr>
          <p:cNvPr id="40967" name="AutoShape 6"/>
          <p:cNvSpPr>
            <a:spLocks noChangeArrowheads="1"/>
          </p:cNvSpPr>
          <p:nvPr/>
        </p:nvSpPr>
        <p:spPr bwMode="auto">
          <a:xfrm>
            <a:off x="1600200" y="2743200"/>
            <a:ext cx="6096000" cy="29718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40968" name="Line 7"/>
          <p:cNvSpPr>
            <a:spLocks noChangeShapeType="1"/>
          </p:cNvSpPr>
          <p:nvPr/>
        </p:nvSpPr>
        <p:spPr bwMode="auto">
          <a:xfrm>
            <a:off x="1600200" y="3505200"/>
            <a:ext cx="6096000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69" name="Rectangle 8"/>
          <p:cNvSpPr>
            <a:spLocks noChangeArrowheads="1"/>
          </p:cNvSpPr>
          <p:nvPr/>
        </p:nvSpPr>
        <p:spPr bwMode="auto">
          <a:xfrm>
            <a:off x="2133600" y="2362200"/>
            <a:ext cx="1600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power-on</a:t>
            </a:r>
          </a:p>
        </p:txBody>
      </p:sp>
      <p:sp>
        <p:nvSpPr>
          <p:cNvPr id="40970" name="Text Box 9"/>
          <p:cNvSpPr txBox="1">
            <a:spLocks noChangeArrowheads="1"/>
          </p:cNvSpPr>
          <p:nvPr/>
        </p:nvSpPr>
        <p:spPr bwMode="auto">
          <a:xfrm>
            <a:off x="1981200" y="2743200"/>
            <a:ext cx="57785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Inputs: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imes New Roman" pitchFamily="18" charset="0"/>
              </a:rPr>
              <a:t>TCAS-operational-status {operational,not-operational}</a:t>
            </a:r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40971" name="AutoShape 10"/>
          <p:cNvSpPr>
            <a:spLocks noChangeArrowheads="1"/>
          </p:cNvSpPr>
          <p:nvPr/>
        </p:nvSpPr>
        <p:spPr bwMode="auto">
          <a:xfrm>
            <a:off x="2362200" y="3886200"/>
            <a:ext cx="3581400" cy="16002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40972" name="Rectangle 11"/>
          <p:cNvSpPr>
            <a:spLocks noChangeArrowheads="1"/>
          </p:cNvSpPr>
          <p:nvPr/>
        </p:nvSpPr>
        <p:spPr bwMode="auto">
          <a:xfrm>
            <a:off x="2743200" y="3581400"/>
            <a:ext cx="22860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fully-operational</a:t>
            </a:r>
          </a:p>
        </p:txBody>
      </p:sp>
      <p:sp>
        <p:nvSpPr>
          <p:cNvPr id="40973" name="AutoShape 12"/>
          <p:cNvSpPr>
            <a:spLocks noChangeArrowheads="1"/>
          </p:cNvSpPr>
          <p:nvPr/>
        </p:nvSpPr>
        <p:spPr bwMode="auto">
          <a:xfrm>
            <a:off x="6248400" y="3810000"/>
            <a:ext cx="838200" cy="4572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C</a:t>
            </a:r>
          </a:p>
        </p:txBody>
      </p:sp>
      <p:sp>
        <p:nvSpPr>
          <p:cNvPr id="40974" name="AutoShape 13"/>
          <p:cNvSpPr>
            <a:spLocks noChangeArrowheads="1"/>
          </p:cNvSpPr>
          <p:nvPr/>
        </p:nvSpPr>
        <p:spPr bwMode="auto">
          <a:xfrm>
            <a:off x="6248400" y="4572000"/>
            <a:ext cx="1066800" cy="4572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standby</a:t>
            </a:r>
          </a:p>
        </p:txBody>
      </p:sp>
      <p:sp>
        <p:nvSpPr>
          <p:cNvPr id="40975" name="Line 14"/>
          <p:cNvSpPr>
            <a:spLocks noChangeShapeType="1"/>
          </p:cNvSpPr>
          <p:nvPr/>
        </p:nvSpPr>
        <p:spPr bwMode="auto">
          <a:xfrm>
            <a:off x="2362200" y="4343400"/>
            <a:ext cx="3581400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76" name="Line 15"/>
          <p:cNvSpPr>
            <a:spLocks noChangeShapeType="1"/>
          </p:cNvSpPr>
          <p:nvPr/>
        </p:nvSpPr>
        <p:spPr bwMode="auto">
          <a:xfrm>
            <a:off x="2362200" y="5029200"/>
            <a:ext cx="3581400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77" name="Text Box 16"/>
          <p:cNvSpPr txBox="1">
            <a:spLocks noChangeArrowheads="1"/>
          </p:cNvSpPr>
          <p:nvPr/>
        </p:nvSpPr>
        <p:spPr bwMode="auto">
          <a:xfrm>
            <a:off x="2514600" y="3886200"/>
            <a:ext cx="14366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imes New Roman" pitchFamily="18" charset="0"/>
              </a:rPr>
              <a:t>own-aircraft</a:t>
            </a:r>
          </a:p>
        </p:txBody>
      </p:sp>
      <p:sp>
        <p:nvSpPr>
          <p:cNvPr id="40978" name="Text Box 17"/>
          <p:cNvSpPr txBox="1">
            <a:spLocks noChangeArrowheads="1"/>
          </p:cNvSpPr>
          <p:nvPr/>
        </p:nvSpPr>
        <p:spPr bwMode="auto">
          <a:xfrm>
            <a:off x="2514600" y="4495800"/>
            <a:ext cx="2398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imes New Roman" pitchFamily="18" charset="0"/>
              </a:rPr>
              <a:t>other-aircraft i:[1..30]</a:t>
            </a:r>
          </a:p>
        </p:txBody>
      </p:sp>
      <p:sp>
        <p:nvSpPr>
          <p:cNvPr id="40979" name="Text Box 18"/>
          <p:cNvSpPr txBox="1">
            <a:spLocks noChangeArrowheads="1"/>
          </p:cNvSpPr>
          <p:nvPr/>
        </p:nvSpPr>
        <p:spPr bwMode="auto">
          <a:xfrm>
            <a:off x="2514600" y="5029200"/>
            <a:ext cx="33718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imes New Roman" pitchFamily="18" charset="0"/>
              </a:rPr>
              <a:t>mode-s-ground-station i:[1..15]</a:t>
            </a:r>
          </a:p>
        </p:txBody>
      </p:sp>
      <p:sp>
        <p:nvSpPr>
          <p:cNvPr id="40980" name="Line 19"/>
          <p:cNvSpPr>
            <a:spLocks noChangeShapeType="1"/>
          </p:cNvSpPr>
          <p:nvPr/>
        </p:nvSpPr>
        <p:spPr bwMode="auto">
          <a:xfrm flipV="1">
            <a:off x="5410200" y="2362200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81" name="Line 20"/>
          <p:cNvSpPr>
            <a:spLocks noChangeShapeType="1"/>
          </p:cNvSpPr>
          <p:nvPr/>
        </p:nvSpPr>
        <p:spPr bwMode="auto">
          <a:xfrm flipH="1">
            <a:off x="6553200" y="25908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82" name="Line 21"/>
          <p:cNvSpPr>
            <a:spLocks noChangeShapeType="1"/>
          </p:cNvSpPr>
          <p:nvPr/>
        </p:nvSpPr>
        <p:spPr bwMode="auto">
          <a:xfrm flipH="1">
            <a:off x="7010400" y="3657600"/>
            <a:ext cx="457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83" name="Line 22"/>
          <p:cNvSpPr>
            <a:spLocks noChangeShapeType="1"/>
          </p:cNvSpPr>
          <p:nvPr/>
        </p:nvSpPr>
        <p:spPr bwMode="auto">
          <a:xfrm flipH="1">
            <a:off x="5943600" y="3962400"/>
            <a:ext cx="304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84" name="Line 23"/>
          <p:cNvSpPr>
            <a:spLocks noChangeShapeType="1"/>
          </p:cNvSpPr>
          <p:nvPr/>
        </p:nvSpPr>
        <p:spPr bwMode="auto">
          <a:xfrm>
            <a:off x="6858000" y="42672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85" name="Line 24"/>
          <p:cNvSpPr>
            <a:spLocks noChangeShapeType="1"/>
          </p:cNvSpPr>
          <p:nvPr/>
        </p:nvSpPr>
        <p:spPr bwMode="auto">
          <a:xfrm flipH="1">
            <a:off x="5943600" y="4724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86" name="Line 25"/>
          <p:cNvSpPr>
            <a:spLocks noChangeShapeType="1"/>
          </p:cNvSpPr>
          <p:nvPr/>
        </p:nvSpPr>
        <p:spPr bwMode="auto">
          <a:xfrm>
            <a:off x="5943600" y="4953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Own-Aircraft AND state</a:t>
            </a:r>
          </a:p>
        </p:txBody>
      </p:sp>
      <p:sp>
        <p:nvSpPr>
          <p:cNvPr id="41988" name="AutoShape 3"/>
          <p:cNvSpPr>
            <a:spLocks noChangeArrowheads="1"/>
          </p:cNvSpPr>
          <p:nvPr/>
        </p:nvSpPr>
        <p:spPr bwMode="auto">
          <a:xfrm>
            <a:off x="838200" y="1905000"/>
            <a:ext cx="7848600" cy="42672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41989" name="Rectangle 4"/>
          <p:cNvSpPr>
            <a:spLocks noChangeArrowheads="1"/>
          </p:cNvSpPr>
          <p:nvPr/>
        </p:nvSpPr>
        <p:spPr bwMode="auto">
          <a:xfrm>
            <a:off x="1600200" y="1447800"/>
            <a:ext cx="990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CAS</a:t>
            </a:r>
          </a:p>
        </p:txBody>
      </p:sp>
      <p:sp>
        <p:nvSpPr>
          <p:cNvPr id="41990" name="Line 5"/>
          <p:cNvSpPr>
            <a:spLocks noChangeShapeType="1"/>
          </p:cNvSpPr>
          <p:nvPr/>
        </p:nvSpPr>
        <p:spPr bwMode="auto">
          <a:xfrm>
            <a:off x="838200" y="2971800"/>
            <a:ext cx="7848600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91" name="Line 6"/>
          <p:cNvSpPr>
            <a:spLocks noChangeShapeType="1"/>
          </p:cNvSpPr>
          <p:nvPr/>
        </p:nvSpPr>
        <p:spPr bwMode="auto">
          <a:xfrm>
            <a:off x="838200" y="5105400"/>
            <a:ext cx="7848600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92" name="Text Box 7"/>
          <p:cNvSpPr txBox="1">
            <a:spLocks noChangeArrowheads="1"/>
          </p:cNvSpPr>
          <p:nvPr/>
        </p:nvSpPr>
        <p:spPr bwMode="auto">
          <a:xfrm>
            <a:off x="1219200" y="1905000"/>
            <a:ext cx="54705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Inputs: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imes New Roman" pitchFamily="18" charset="0"/>
              </a:rPr>
              <a:t>own-alt-radio: integer standby-discrete-input: {true,false}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imes New Roman" pitchFamily="18" charset="0"/>
              </a:rPr>
              <a:t>own-alt-barometric:integer, etc.</a:t>
            </a:r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41993" name="Text Box 8"/>
          <p:cNvSpPr txBox="1">
            <a:spLocks noChangeArrowheads="1"/>
          </p:cNvSpPr>
          <p:nvPr/>
        </p:nvSpPr>
        <p:spPr bwMode="auto">
          <a:xfrm>
            <a:off x="1066800" y="3048000"/>
            <a:ext cx="14938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imes New Roman" pitchFamily="18" charset="0"/>
              </a:rPr>
              <a:t>Effective-SL</a:t>
            </a:r>
          </a:p>
        </p:txBody>
      </p:sp>
      <p:sp>
        <p:nvSpPr>
          <p:cNvPr id="41994" name="Text Box 9"/>
          <p:cNvSpPr txBox="1">
            <a:spLocks noChangeArrowheads="1"/>
          </p:cNvSpPr>
          <p:nvPr/>
        </p:nvSpPr>
        <p:spPr bwMode="auto">
          <a:xfrm>
            <a:off x="2743200" y="3048000"/>
            <a:ext cx="14938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imes New Roman" pitchFamily="18" charset="0"/>
              </a:rPr>
              <a:t>Alt-SL</a:t>
            </a:r>
          </a:p>
        </p:txBody>
      </p:sp>
      <p:sp>
        <p:nvSpPr>
          <p:cNvPr id="41995" name="Text Box 10"/>
          <p:cNvSpPr txBox="1">
            <a:spLocks noChangeArrowheads="1"/>
          </p:cNvSpPr>
          <p:nvPr/>
        </p:nvSpPr>
        <p:spPr bwMode="auto">
          <a:xfrm>
            <a:off x="3733800" y="3048000"/>
            <a:ext cx="10985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imes New Roman" pitchFamily="18" charset="0"/>
              </a:rPr>
              <a:t>Alt-layer</a:t>
            </a:r>
          </a:p>
        </p:txBody>
      </p:sp>
      <p:sp>
        <p:nvSpPr>
          <p:cNvPr id="41996" name="Text Box 11"/>
          <p:cNvSpPr txBox="1">
            <a:spLocks noChangeArrowheads="1"/>
          </p:cNvSpPr>
          <p:nvPr/>
        </p:nvSpPr>
        <p:spPr bwMode="auto">
          <a:xfrm>
            <a:off x="4953000" y="2971800"/>
            <a:ext cx="14351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imes New Roman" pitchFamily="18" charset="0"/>
              </a:rPr>
              <a:t>Climb-inibit</a:t>
            </a:r>
          </a:p>
        </p:txBody>
      </p:sp>
      <p:sp>
        <p:nvSpPr>
          <p:cNvPr id="41997" name="Text Box 12"/>
          <p:cNvSpPr txBox="1">
            <a:spLocks noChangeArrowheads="1"/>
          </p:cNvSpPr>
          <p:nvPr/>
        </p:nvSpPr>
        <p:spPr bwMode="auto">
          <a:xfrm>
            <a:off x="6553200" y="2971800"/>
            <a:ext cx="1676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imes New Roman" pitchFamily="18" charset="0"/>
              </a:rPr>
              <a:t>Descend-inibit</a:t>
            </a:r>
          </a:p>
        </p:txBody>
      </p:sp>
      <p:sp>
        <p:nvSpPr>
          <p:cNvPr id="41998" name="Text Box 13"/>
          <p:cNvSpPr txBox="1">
            <a:spLocks noChangeArrowheads="1"/>
          </p:cNvSpPr>
          <p:nvPr/>
        </p:nvSpPr>
        <p:spPr bwMode="auto">
          <a:xfrm>
            <a:off x="5105400" y="3581400"/>
            <a:ext cx="23066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imes New Roman" pitchFamily="18" charset="0"/>
              </a:rPr>
              <a:t>Increase-climb-inibit</a:t>
            </a:r>
          </a:p>
        </p:txBody>
      </p:sp>
      <p:sp>
        <p:nvSpPr>
          <p:cNvPr id="41999" name="Text Box 14"/>
          <p:cNvSpPr txBox="1">
            <a:spLocks noChangeArrowheads="1"/>
          </p:cNvSpPr>
          <p:nvPr/>
        </p:nvSpPr>
        <p:spPr bwMode="auto">
          <a:xfrm>
            <a:off x="5105400" y="4038600"/>
            <a:ext cx="26050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imes New Roman" pitchFamily="18" charset="0"/>
              </a:rPr>
              <a:t>Increase-Descend-inibit</a:t>
            </a:r>
          </a:p>
        </p:txBody>
      </p:sp>
      <p:sp>
        <p:nvSpPr>
          <p:cNvPr id="42000" name="Text Box 15"/>
          <p:cNvSpPr txBox="1">
            <a:spLocks noChangeArrowheads="1"/>
          </p:cNvSpPr>
          <p:nvPr/>
        </p:nvSpPr>
        <p:spPr bwMode="auto">
          <a:xfrm>
            <a:off x="5105400" y="4495800"/>
            <a:ext cx="1831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imes New Roman" pitchFamily="18" charset="0"/>
              </a:rPr>
              <a:t>Advisory-Status</a:t>
            </a:r>
          </a:p>
        </p:txBody>
      </p:sp>
      <p:sp>
        <p:nvSpPr>
          <p:cNvPr id="42001" name="Line 16"/>
          <p:cNvSpPr>
            <a:spLocks noChangeShapeType="1"/>
          </p:cNvSpPr>
          <p:nvPr/>
        </p:nvSpPr>
        <p:spPr bwMode="auto">
          <a:xfrm>
            <a:off x="2590800" y="29718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02" name="Line 17"/>
          <p:cNvSpPr>
            <a:spLocks noChangeShapeType="1"/>
          </p:cNvSpPr>
          <p:nvPr/>
        </p:nvSpPr>
        <p:spPr bwMode="auto">
          <a:xfrm>
            <a:off x="3657600" y="29718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03" name="Line 18"/>
          <p:cNvSpPr>
            <a:spLocks noChangeShapeType="1"/>
          </p:cNvSpPr>
          <p:nvPr/>
        </p:nvSpPr>
        <p:spPr bwMode="auto">
          <a:xfrm>
            <a:off x="4876800" y="29718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04" name="Line 19"/>
          <p:cNvSpPr>
            <a:spLocks noChangeShapeType="1"/>
          </p:cNvSpPr>
          <p:nvPr/>
        </p:nvSpPr>
        <p:spPr bwMode="auto">
          <a:xfrm>
            <a:off x="4876800" y="3505200"/>
            <a:ext cx="381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05" name="Line 20"/>
          <p:cNvSpPr>
            <a:spLocks noChangeShapeType="1"/>
          </p:cNvSpPr>
          <p:nvPr/>
        </p:nvSpPr>
        <p:spPr bwMode="auto">
          <a:xfrm flipV="1">
            <a:off x="6477000" y="2971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06" name="Line 21"/>
          <p:cNvSpPr>
            <a:spLocks noChangeShapeType="1"/>
          </p:cNvSpPr>
          <p:nvPr/>
        </p:nvSpPr>
        <p:spPr bwMode="auto">
          <a:xfrm>
            <a:off x="4876800" y="3962400"/>
            <a:ext cx="381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07" name="Line 22"/>
          <p:cNvSpPr>
            <a:spLocks noChangeShapeType="1"/>
          </p:cNvSpPr>
          <p:nvPr/>
        </p:nvSpPr>
        <p:spPr bwMode="auto">
          <a:xfrm>
            <a:off x="4876800" y="4495800"/>
            <a:ext cx="381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08" name="Text Box 23"/>
          <p:cNvSpPr txBox="1">
            <a:spLocks noChangeArrowheads="1"/>
          </p:cNvSpPr>
          <p:nvPr/>
        </p:nvSpPr>
        <p:spPr bwMode="auto">
          <a:xfrm>
            <a:off x="4038600" y="3886200"/>
            <a:ext cx="412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...</a:t>
            </a:r>
          </a:p>
        </p:txBody>
      </p:sp>
      <p:sp>
        <p:nvSpPr>
          <p:cNvPr id="42009" name="Text Box 24"/>
          <p:cNvSpPr txBox="1">
            <a:spLocks noChangeArrowheads="1"/>
          </p:cNvSpPr>
          <p:nvPr/>
        </p:nvSpPr>
        <p:spPr bwMode="auto">
          <a:xfrm>
            <a:off x="5410200" y="3048000"/>
            <a:ext cx="412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...</a:t>
            </a:r>
          </a:p>
        </p:txBody>
      </p:sp>
      <p:sp>
        <p:nvSpPr>
          <p:cNvPr id="42010" name="Text Box 25"/>
          <p:cNvSpPr txBox="1">
            <a:spLocks noChangeArrowheads="1"/>
          </p:cNvSpPr>
          <p:nvPr/>
        </p:nvSpPr>
        <p:spPr bwMode="auto">
          <a:xfrm>
            <a:off x="7239000" y="3048000"/>
            <a:ext cx="412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...</a:t>
            </a:r>
          </a:p>
        </p:txBody>
      </p:sp>
      <p:sp>
        <p:nvSpPr>
          <p:cNvPr id="42011" name="Text Box 26"/>
          <p:cNvSpPr txBox="1">
            <a:spLocks noChangeArrowheads="1"/>
          </p:cNvSpPr>
          <p:nvPr/>
        </p:nvSpPr>
        <p:spPr bwMode="auto">
          <a:xfrm>
            <a:off x="7620000" y="3429000"/>
            <a:ext cx="412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...</a:t>
            </a:r>
          </a:p>
        </p:txBody>
      </p:sp>
      <p:sp>
        <p:nvSpPr>
          <p:cNvPr id="42012" name="Text Box 27"/>
          <p:cNvSpPr txBox="1">
            <a:spLocks noChangeArrowheads="1"/>
          </p:cNvSpPr>
          <p:nvPr/>
        </p:nvSpPr>
        <p:spPr bwMode="auto">
          <a:xfrm>
            <a:off x="7772400" y="3886200"/>
            <a:ext cx="412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...</a:t>
            </a:r>
          </a:p>
        </p:txBody>
      </p:sp>
      <p:sp>
        <p:nvSpPr>
          <p:cNvPr id="42013" name="Text Box 28"/>
          <p:cNvSpPr txBox="1">
            <a:spLocks noChangeArrowheads="1"/>
          </p:cNvSpPr>
          <p:nvPr/>
        </p:nvSpPr>
        <p:spPr bwMode="auto">
          <a:xfrm>
            <a:off x="7467600" y="4495800"/>
            <a:ext cx="412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...</a:t>
            </a:r>
          </a:p>
        </p:txBody>
      </p:sp>
      <p:sp>
        <p:nvSpPr>
          <p:cNvPr id="42014" name="Text Box 29"/>
          <p:cNvSpPr txBox="1">
            <a:spLocks noChangeArrowheads="1"/>
          </p:cNvSpPr>
          <p:nvPr/>
        </p:nvSpPr>
        <p:spPr bwMode="auto">
          <a:xfrm>
            <a:off x="1447800" y="4114800"/>
            <a:ext cx="412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...</a:t>
            </a:r>
          </a:p>
        </p:txBody>
      </p:sp>
      <p:sp>
        <p:nvSpPr>
          <p:cNvPr id="42015" name="AutoShape 30"/>
          <p:cNvSpPr>
            <a:spLocks noChangeArrowheads="1"/>
          </p:cNvSpPr>
          <p:nvPr/>
        </p:nvSpPr>
        <p:spPr bwMode="auto">
          <a:xfrm>
            <a:off x="1447800" y="3505200"/>
            <a:ext cx="304800" cy="228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Times New Roman" pitchFamily="18" charset="0"/>
              </a:rPr>
              <a:t>1</a:t>
            </a:r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42016" name="Line 31"/>
          <p:cNvSpPr>
            <a:spLocks noChangeShapeType="1"/>
          </p:cNvSpPr>
          <p:nvPr/>
        </p:nvSpPr>
        <p:spPr bwMode="auto">
          <a:xfrm>
            <a:off x="1752600" y="3581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17" name="Line 32"/>
          <p:cNvSpPr>
            <a:spLocks noChangeShapeType="1"/>
          </p:cNvSpPr>
          <p:nvPr/>
        </p:nvSpPr>
        <p:spPr bwMode="auto">
          <a:xfrm flipH="1" flipV="1">
            <a:off x="1752600" y="3657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18" name="AutoShape 33"/>
          <p:cNvSpPr>
            <a:spLocks noChangeArrowheads="1"/>
          </p:cNvSpPr>
          <p:nvPr/>
        </p:nvSpPr>
        <p:spPr bwMode="auto">
          <a:xfrm>
            <a:off x="1447800" y="3886200"/>
            <a:ext cx="304800" cy="228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Times New Roman" pitchFamily="18" charset="0"/>
              </a:rPr>
              <a:t>2</a:t>
            </a:r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42019" name="Line 34"/>
          <p:cNvSpPr>
            <a:spLocks noChangeShapeType="1"/>
          </p:cNvSpPr>
          <p:nvPr/>
        </p:nvSpPr>
        <p:spPr bwMode="auto">
          <a:xfrm>
            <a:off x="1752600" y="3962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20" name="Line 35"/>
          <p:cNvSpPr>
            <a:spLocks noChangeShapeType="1"/>
          </p:cNvSpPr>
          <p:nvPr/>
        </p:nvSpPr>
        <p:spPr bwMode="auto">
          <a:xfrm flipH="1" flipV="1">
            <a:off x="1752600" y="4038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21" name="AutoShape 36"/>
          <p:cNvSpPr>
            <a:spLocks noChangeArrowheads="1"/>
          </p:cNvSpPr>
          <p:nvPr/>
        </p:nvSpPr>
        <p:spPr bwMode="auto">
          <a:xfrm>
            <a:off x="1447800" y="4648200"/>
            <a:ext cx="304800" cy="228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Times New Roman" pitchFamily="18" charset="0"/>
              </a:rPr>
              <a:t>7</a:t>
            </a:r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42022" name="Line 37"/>
          <p:cNvSpPr>
            <a:spLocks noChangeShapeType="1"/>
          </p:cNvSpPr>
          <p:nvPr/>
        </p:nvSpPr>
        <p:spPr bwMode="auto">
          <a:xfrm>
            <a:off x="1752600" y="4724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23" name="Line 38"/>
          <p:cNvSpPr>
            <a:spLocks noChangeShapeType="1"/>
          </p:cNvSpPr>
          <p:nvPr/>
        </p:nvSpPr>
        <p:spPr bwMode="auto">
          <a:xfrm flipH="1" flipV="1">
            <a:off x="1752600" y="4800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24" name="Line 39"/>
          <p:cNvSpPr>
            <a:spLocks noChangeShapeType="1"/>
          </p:cNvSpPr>
          <p:nvPr/>
        </p:nvSpPr>
        <p:spPr bwMode="auto">
          <a:xfrm>
            <a:off x="2057400" y="35052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25" name="Line 40"/>
          <p:cNvSpPr>
            <a:spLocks noChangeShapeType="1"/>
          </p:cNvSpPr>
          <p:nvPr/>
        </p:nvSpPr>
        <p:spPr bwMode="auto">
          <a:xfrm>
            <a:off x="990600" y="41148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26" name="Text Box 41"/>
          <p:cNvSpPr txBox="1">
            <a:spLocks noChangeArrowheads="1"/>
          </p:cNvSpPr>
          <p:nvPr/>
        </p:nvSpPr>
        <p:spPr bwMode="auto">
          <a:xfrm>
            <a:off x="2895600" y="4114800"/>
            <a:ext cx="412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...</a:t>
            </a:r>
          </a:p>
        </p:txBody>
      </p:sp>
      <p:sp>
        <p:nvSpPr>
          <p:cNvPr id="42027" name="AutoShape 42"/>
          <p:cNvSpPr>
            <a:spLocks noChangeArrowheads="1"/>
          </p:cNvSpPr>
          <p:nvPr/>
        </p:nvSpPr>
        <p:spPr bwMode="auto">
          <a:xfrm>
            <a:off x="2895600" y="3505200"/>
            <a:ext cx="304800" cy="228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Times New Roman" pitchFamily="18" charset="0"/>
              </a:rPr>
              <a:t>1</a:t>
            </a:r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42028" name="Line 43"/>
          <p:cNvSpPr>
            <a:spLocks noChangeShapeType="1"/>
          </p:cNvSpPr>
          <p:nvPr/>
        </p:nvSpPr>
        <p:spPr bwMode="auto">
          <a:xfrm>
            <a:off x="3200400" y="3581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29" name="Line 44"/>
          <p:cNvSpPr>
            <a:spLocks noChangeShapeType="1"/>
          </p:cNvSpPr>
          <p:nvPr/>
        </p:nvSpPr>
        <p:spPr bwMode="auto">
          <a:xfrm flipH="1" flipV="1">
            <a:off x="3200400" y="3657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30" name="AutoShape 45"/>
          <p:cNvSpPr>
            <a:spLocks noChangeArrowheads="1"/>
          </p:cNvSpPr>
          <p:nvPr/>
        </p:nvSpPr>
        <p:spPr bwMode="auto">
          <a:xfrm>
            <a:off x="2895600" y="3886200"/>
            <a:ext cx="304800" cy="228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Times New Roman" pitchFamily="18" charset="0"/>
              </a:rPr>
              <a:t>2</a:t>
            </a:r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42031" name="Line 46"/>
          <p:cNvSpPr>
            <a:spLocks noChangeShapeType="1"/>
          </p:cNvSpPr>
          <p:nvPr/>
        </p:nvSpPr>
        <p:spPr bwMode="auto">
          <a:xfrm>
            <a:off x="3200400" y="3962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32" name="Line 47"/>
          <p:cNvSpPr>
            <a:spLocks noChangeShapeType="1"/>
          </p:cNvSpPr>
          <p:nvPr/>
        </p:nvSpPr>
        <p:spPr bwMode="auto">
          <a:xfrm flipH="1" flipV="1">
            <a:off x="3200400" y="4038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33" name="AutoShape 48"/>
          <p:cNvSpPr>
            <a:spLocks noChangeArrowheads="1"/>
          </p:cNvSpPr>
          <p:nvPr/>
        </p:nvSpPr>
        <p:spPr bwMode="auto">
          <a:xfrm>
            <a:off x="2895600" y="4648200"/>
            <a:ext cx="304800" cy="2286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Times New Roman" pitchFamily="18" charset="0"/>
              </a:rPr>
              <a:t>7</a:t>
            </a:r>
            <a:endParaRPr lang="en-US" altLang="en-US" sz="2400">
              <a:latin typeface="Times New Roman" pitchFamily="18" charset="0"/>
            </a:endParaRPr>
          </a:p>
        </p:txBody>
      </p:sp>
      <p:sp>
        <p:nvSpPr>
          <p:cNvPr id="42034" name="Line 49"/>
          <p:cNvSpPr>
            <a:spLocks noChangeShapeType="1"/>
          </p:cNvSpPr>
          <p:nvPr/>
        </p:nvSpPr>
        <p:spPr bwMode="auto">
          <a:xfrm>
            <a:off x="3200400" y="4724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35" name="Line 50"/>
          <p:cNvSpPr>
            <a:spLocks noChangeShapeType="1"/>
          </p:cNvSpPr>
          <p:nvPr/>
        </p:nvSpPr>
        <p:spPr bwMode="auto">
          <a:xfrm flipH="1" flipV="1">
            <a:off x="3200400" y="4800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36" name="Line 51"/>
          <p:cNvSpPr>
            <a:spLocks noChangeShapeType="1"/>
          </p:cNvSpPr>
          <p:nvPr/>
        </p:nvSpPr>
        <p:spPr bwMode="auto">
          <a:xfrm>
            <a:off x="3505200" y="35052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37" name="Line 52"/>
          <p:cNvSpPr>
            <a:spLocks noChangeShapeType="1"/>
          </p:cNvSpPr>
          <p:nvPr/>
        </p:nvSpPr>
        <p:spPr bwMode="auto">
          <a:xfrm>
            <a:off x="2438400" y="41148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38" name="Text Box 53"/>
          <p:cNvSpPr txBox="1">
            <a:spLocks noChangeArrowheads="1"/>
          </p:cNvSpPr>
          <p:nvPr/>
        </p:nvSpPr>
        <p:spPr bwMode="auto">
          <a:xfrm>
            <a:off x="1219200" y="5105400"/>
            <a:ext cx="60706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itchFamily="18" charset="0"/>
              </a:rPr>
              <a:t>Outputs: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imes New Roman" pitchFamily="18" charset="0"/>
              </a:rPr>
              <a:t>sound-aural-alarm: {true,false} aural-alarm-inhibit: {true, false}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imes New Roman" pitchFamily="18" charset="0"/>
              </a:rPr>
              <a:t>combined-control-out: enumerated, etc.</a:t>
            </a:r>
            <a:endParaRPr lang="en-US" altLang="en-U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Reliability, safety, and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Reliable/dependable system design: design system to operate in the face of internal or external problems.</a:t>
            </a:r>
          </a:p>
          <a:p>
            <a:r>
              <a:rPr lang="en-US" dirty="0" smtClean="0"/>
              <a:t>Safety-critical system design: system operates safely under (almost) all possible scenarios.</a:t>
            </a:r>
          </a:p>
          <a:p>
            <a:r>
              <a:rPr lang="en-US" dirty="0" smtClean="0"/>
              <a:t>Security: primarily deals with malicious attacks.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531454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Dependability and security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5" name="Rounded Rectangle 4"/>
          <p:cNvSpPr/>
          <p:nvPr/>
        </p:nvSpPr>
        <p:spPr>
          <a:xfrm>
            <a:off x="609600" y="2438400"/>
            <a:ext cx="5181600" cy="2209800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3429000" y="2438400"/>
            <a:ext cx="4876800" cy="2209800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14400" y="4114800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dependability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086600" y="4114800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security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98238" y="2895600"/>
            <a:ext cx="16466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reliability</a:t>
            </a:r>
          </a:p>
          <a:p>
            <a:r>
              <a:rPr lang="en-US" dirty="0" smtClean="0"/>
              <a:t>safety</a:t>
            </a:r>
          </a:p>
          <a:p>
            <a:r>
              <a:rPr lang="en-US" dirty="0" smtClean="0"/>
              <a:t>maintainability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272262" y="3091010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confidentiality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038600" y="3034099"/>
            <a:ext cx="12705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availability</a:t>
            </a:r>
          </a:p>
          <a:p>
            <a:pPr algn="ctr"/>
            <a:r>
              <a:rPr lang="en-US" dirty="0" smtClean="0"/>
              <a:t>integrity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44627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Reliable systems recover from faults.</a:t>
            </a:r>
          </a:p>
          <a:p>
            <a:r>
              <a:rPr lang="en-US" dirty="0" smtClean="0"/>
              <a:t>Faults may be permanent or transient:</a:t>
            </a:r>
          </a:p>
          <a:p>
            <a:pPr lvl="1"/>
            <a:r>
              <a:rPr lang="en-US" dirty="0" smtClean="0"/>
              <a:t>Physical faults (manufacturing defects, radiation hazards, </a:t>
            </a:r>
            <a:r>
              <a:rPr lang="en-US" i="1" dirty="0" smtClean="0"/>
              <a:t>etc.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Design faults (improper design).</a:t>
            </a:r>
          </a:p>
          <a:p>
            <a:pPr lvl="1"/>
            <a:r>
              <a:rPr lang="en-US" dirty="0" smtClean="0"/>
              <a:t>Operational faults (human error, security breaches, bad human-computer interface, </a:t>
            </a:r>
            <a:r>
              <a:rPr lang="en-US" i="1" dirty="0" smtClean="0"/>
              <a:t>etc.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987294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 metrics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Reliability function </a:t>
                </a:r>
                <a:r>
                  <a:rPr lang="en-US" i="1" dirty="0" smtClean="0"/>
                  <a:t>R(t)</a:t>
                </a:r>
                <a:r>
                  <a:rPr lang="en-US" dirty="0" smtClean="0"/>
                  <a:t> is probability that system will operate correctly in interval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0,</m:t>
                        </m:r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i="1" dirty="0" smtClean="0"/>
                  <a:t>R(0) </a:t>
                </a:r>
                <a:r>
                  <a:rPr lang="en-US" dirty="0" smtClean="0"/>
                  <a:t>= 1, decreases monotonically with time.</a:t>
                </a:r>
              </a:p>
              <a:p>
                <a:r>
                  <a:rPr lang="en-US" dirty="0" smtClean="0"/>
                  <a:t>Mean time to failure (MTTF):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𝑀𝑇𝑇𝐹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nary>
                      <m:naryPr>
                        <m:ctrlPr>
                          <a:rPr lang="en-US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r>
                          <a:rPr lang="en-US" b="0" i="1" smtClean="0">
                            <a:latin typeface="Cambria Math"/>
                          </a:rPr>
                          <m:t>𝑅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en-US" dirty="0" smtClean="0"/>
              </a:p>
              <a:p>
                <a:r>
                  <a:rPr lang="en-US" dirty="0" smtClean="0"/>
                  <a:t>Hazard function </a:t>
                </a:r>
                <a:r>
                  <a:rPr lang="en-US" i="1" dirty="0" smtClean="0"/>
                  <a:t>z(t)</a:t>
                </a:r>
                <a:r>
                  <a:rPr lang="en-US" dirty="0" smtClean="0"/>
                  <a:t> is failure rate of components computed from failure probability: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𝑧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𝑝𝑑𝑓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1−</m:t>
                        </m:r>
                        <m:r>
                          <a:rPr lang="en-US" b="0" i="1" smtClean="0">
                            <a:latin typeface="Cambria Math"/>
                          </a:rPr>
                          <m:t>𝐶𝐷𝐹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1750" b="-47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0129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Heterogeneity and interoperability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systems require mixing several models of </a:t>
            </a:r>
            <a:r>
              <a:rPr lang="en-US" dirty="0" err="1" smtClean="0"/>
              <a:t>comptuation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Engine controller uses </a:t>
            </a:r>
            <a:r>
              <a:rPr lang="en-US" dirty="0" err="1" smtClean="0"/>
              <a:t>Kalman</a:t>
            </a:r>
            <a:r>
              <a:rPr lang="en-US" dirty="0" smtClean="0"/>
              <a:t> filtering but also has </a:t>
            </a:r>
            <a:r>
              <a:rPr lang="en-US" dirty="0" err="1" smtClean="0"/>
              <a:t>mulitple</a:t>
            </a:r>
            <a:r>
              <a:rPr lang="en-US" dirty="0" smtClean="0"/>
              <a:t> modes (warm-up, cruise, hill-climb, </a:t>
            </a:r>
            <a:r>
              <a:rPr lang="en-US" i="1" dirty="0" smtClean="0"/>
              <a:t>etc.)</a:t>
            </a:r>
          </a:p>
          <a:p>
            <a:r>
              <a:rPr lang="en-US" dirty="0" smtClean="0"/>
              <a:t>Heterogeneous programming mixes languages with different models of </a:t>
            </a:r>
            <a:r>
              <a:rPr lang="en-US" dirty="0" err="1" smtClean="0"/>
              <a:t>comptuation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Requires careful verification at the interfaces.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837635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Fault models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Fault rates may be modeled probabilistically or measured </a:t>
                </a:r>
                <a:r>
                  <a:rPr lang="en-US" dirty="0" err="1" smtClean="0"/>
                  <a:t>emperically</a:t>
                </a:r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Typical model is exponential distribution: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𝑧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𝜆</m:t>
                    </m:r>
                  </m:oMath>
                </a14:m>
                <a:endParaRPr lang="en-US" b="0" dirty="0" smtClean="0">
                  <a:ea typeface="Cambria Math"/>
                </a:endParaRPr>
              </a:p>
              <a:p>
                <a:r>
                  <a:rPr lang="en-US" dirty="0" err="1" smtClean="0"/>
                  <a:t>Weibull</a:t>
                </a:r>
                <a:r>
                  <a:rPr lang="en-US" dirty="0"/>
                  <a:t> </a:t>
                </a:r>
                <a:r>
                  <a:rPr lang="en-US" dirty="0" smtClean="0"/>
                  <a:t>distribution (shape parameter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en-US" dirty="0" smtClean="0"/>
                  <a:t>, scale parameter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𝜆</m:t>
                    </m:r>
                  </m:oMath>
                </a14:m>
                <a:r>
                  <a:rPr lang="en-US" dirty="0" smtClean="0"/>
                  <a:t>):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𝑧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𝛼𝜆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𝜆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𝛼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1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223645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Bathtub fault model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Infant mortality at start of lifetime due to marginal manufacturing.</a:t>
            </a:r>
          </a:p>
          <a:p>
            <a:r>
              <a:rPr lang="en-US" dirty="0" smtClean="0"/>
              <a:t>Higher reliability in middle timeline.</a:t>
            </a:r>
          </a:p>
          <a:p>
            <a:r>
              <a:rPr lang="en-US" dirty="0" smtClean="0"/>
              <a:t>Increased failures in long term due to wear.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pic>
        <p:nvPicPr>
          <p:cNvPr id="10" name="Picture 2" descr="f01-36-97801241051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910499"/>
            <a:ext cx="4319587" cy="265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156309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a fault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Fail: many systems do not attempt to detect errors.</a:t>
            </a:r>
          </a:p>
          <a:p>
            <a:r>
              <a:rPr lang="en-US" sz="2400" dirty="0" smtClean="0"/>
              <a:t>Detect: may provide diagnostic info.</a:t>
            </a:r>
          </a:p>
          <a:p>
            <a:r>
              <a:rPr lang="en-US" sz="2400" dirty="0" smtClean="0"/>
              <a:t>Correct: memory parity, </a:t>
            </a:r>
            <a:r>
              <a:rPr lang="en-US" sz="2400" i="1" dirty="0" smtClean="0"/>
              <a:t>etc.</a:t>
            </a:r>
            <a:endParaRPr lang="en-US" sz="2400" dirty="0"/>
          </a:p>
          <a:p>
            <a:r>
              <a:rPr lang="en-US" sz="2400" dirty="0" smtClean="0"/>
              <a:t>Recover: rollback, </a:t>
            </a:r>
            <a:r>
              <a:rPr lang="en-US" sz="2400" i="1" dirty="0" smtClean="0"/>
              <a:t>etc.</a:t>
            </a:r>
            <a:endParaRPr lang="en-US" sz="2400" dirty="0" smtClean="0"/>
          </a:p>
          <a:p>
            <a:r>
              <a:rPr lang="en-US" sz="2400" dirty="0" smtClean="0"/>
              <a:t>Contain: keep failure from corrupting other parts of the system.</a:t>
            </a:r>
          </a:p>
          <a:p>
            <a:r>
              <a:rPr lang="en-US" sz="2400" dirty="0" smtClean="0"/>
              <a:t>Reconfigure: reallocate operations to other parts of the </a:t>
            </a:r>
            <a:r>
              <a:rPr lang="en-US" sz="2400" dirty="0" err="1" smtClean="0"/>
              <a:t>sytsem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Restart.</a:t>
            </a:r>
          </a:p>
          <a:p>
            <a:r>
              <a:rPr lang="en-US" sz="2400" dirty="0" smtClean="0"/>
              <a:t>Repair.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150708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 </a:t>
            </a:r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1800" dirty="0" smtClean="0"/>
              <a:t>Error correction codes: widely used in memory.</a:t>
            </a:r>
          </a:p>
          <a:p>
            <a:r>
              <a:rPr lang="en-US" sz="1800" dirty="0" smtClean="0"/>
              <a:t>Voting systems:</a:t>
            </a:r>
          </a:p>
          <a:p>
            <a:pPr lvl="1"/>
            <a:r>
              <a:rPr lang="en-US" sz="1800" dirty="0" smtClean="0"/>
              <a:t>Triple modular redundancy uses three units to compute function, takes majority result.</a:t>
            </a:r>
          </a:p>
          <a:p>
            <a:r>
              <a:rPr lang="en-US" sz="1800" dirty="0" smtClean="0"/>
              <a:t>Watchdog timer:</a:t>
            </a:r>
          </a:p>
          <a:p>
            <a:pPr lvl="1"/>
            <a:r>
              <a:rPr lang="en-US" sz="1800" dirty="0" smtClean="0"/>
              <a:t>Timer must be reset periodically by OS; if not reset, interrupts to failure routine.</a:t>
            </a:r>
          </a:p>
          <a:p>
            <a:r>
              <a:rPr lang="en-US" sz="1800" dirty="0" smtClean="0"/>
              <a:t>Design diversity: use hardware and software from multiple sources</a:t>
            </a:r>
            <a:r>
              <a:rPr lang="en-US" sz="2400" dirty="0" smtClean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pic>
        <p:nvPicPr>
          <p:cNvPr id="6" name="Picture 2" descr="f01-37-978012410511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295400"/>
            <a:ext cx="3536899" cy="187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916078" y="324512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triple modular redundancy</a:t>
            </a:r>
            <a:endParaRPr lang="en-US" dirty="0"/>
          </a:p>
        </p:txBody>
      </p:sp>
      <p:pic>
        <p:nvPicPr>
          <p:cNvPr id="8" name="Picture 2" descr="f01-38-978012410511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834" y="3810000"/>
            <a:ext cx="3671887" cy="193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862193" y="5758559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Watchdog timer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66327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Attacks on embedded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IT systems use passwords, restricting physical access, </a:t>
            </a:r>
            <a:r>
              <a:rPr lang="en-US" sz="2400" i="1" dirty="0" smtClean="0"/>
              <a:t>etc.</a:t>
            </a:r>
            <a:endParaRPr lang="en-US" sz="2400" dirty="0" smtClean="0"/>
          </a:p>
          <a:p>
            <a:r>
              <a:rPr lang="en-US" sz="2400" dirty="0" smtClean="0"/>
              <a:t>Many embedded systems are physically accessible.</a:t>
            </a:r>
          </a:p>
          <a:p>
            <a:r>
              <a:rPr lang="en-US" sz="2400" dirty="0" smtClean="0"/>
              <a:t>Internet-enabled embedded systems are vulnerable to many Internet bugs.</a:t>
            </a:r>
          </a:p>
          <a:p>
            <a:r>
              <a:rPr lang="en-US" sz="2400" dirty="0" smtClean="0"/>
              <a:t>Flash-programmable embedded devices can be maliciously programmed: cars, </a:t>
            </a:r>
            <a:r>
              <a:rPr lang="en-US" sz="2400" i="1" dirty="0" smtClean="0"/>
              <a:t>etc.</a:t>
            </a:r>
            <a:endParaRPr lang="en-US" sz="2400" dirty="0" smtClean="0"/>
          </a:p>
          <a:p>
            <a:r>
              <a:rPr lang="en-US" sz="2400" dirty="0" smtClean="0"/>
              <a:t>Battery attack: cause activity that drains battery.</a:t>
            </a:r>
          </a:p>
          <a:p>
            <a:r>
              <a:rPr lang="en-US" sz="2400" dirty="0" smtClean="0"/>
              <a:t>Denial-of-service.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88749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 network denial-of-service attacks [Woo02]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Physical layer: jamming, tampering.</a:t>
            </a:r>
          </a:p>
          <a:p>
            <a:r>
              <a:rPr lang="en-US" dirty="0" smtClean="0"/>
              <a:t>Link layer: collision, exhaustion, unfairness.</a:t>
            </a:r>
          </a:p>
          <a:p>
            <a:r>
              <a:rPr lang="en-US" dirty="0" smtClean="0"/>
              <a:t>Network and routing layer: </a:t>
            </a:r>
            <a:r>
              <a:rPr lang="en-US" dirty="0" err="1" smtClean="0"/>
              <a:t>neglectd</a:t>
            </a:r>
            <a:r>
              <a:rPr lang="en-US" dirty="0" smtClean="0"/>
              <a:t> and greed, horning, misdirection, black holes, authorization, probing, redundancy.</a:t>
            </a:r>
          </a:p>
          <a:p>
            <a:r>
              <a:rPr lang="en-US" dirty="0" smtClean="0"/>
              <a:t>Transport layer: flooding, </a:t>
            </a:r>
            <a:r>
              <a:rPr lang="en-US" dirty="0" err="1" smtClean="0"/>
              <a:t>desynchronization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279384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attack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Logic transitions cause activity on power supply signals.</a:t>
            </a:r>
            <a:endParaRPr lang="en-US" dirty="0"/>
          </a:p>
          <a:p>
            <a:r>
              <a:rPr lang="en-US" dirty="0" smtClean="0"/>
              <a:t>Power attack infers internal state based on power supply signals.</a:t>
            </a:r>
          </a:p>
          <a:p>
            <a:pPr lvl="1"/>
            <a:r>
              <a:rPr lang="en-US" dirty="0" smtClean="0"/>
              <a:t>Simple power analysis: examine trace manually, infer state based on knowledge of CPU function.</a:t>
            </a:r>
          </a:p>
          <a:p>
            <a:pPr lvl="1"/>
            <a:r>
              <a:rPr lang="en-US" dirty="0" smtClean="0"/>
              <a:t>Differential power analysis: correlate multiple runs to infer state.</a:t>
            </a:r>
          </a:p>
          <a:p>
            <a:r>
              <a:rPr lang="en-US" dirty="0" smtClean="0"/>
              <a:t>Has been successfully demonstrated on smart cards.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875447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Physically </a:t>
            </a:r>
            <a:r>
              <a:rPr lang="en-US" dirty="0" err="1" smtClean="0"/>
              <a:t>unclonable</a:t>
            </a:r>
            <a:r>
              <a:rPr lang="en-US" dirty="0" smtClean="0"/>
              <a:t> functions (PUFs)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VLSI manufacturing shows parameter variations between chips and wafers.</a:t>
            </a:r>
          </a:p>
          <a:p>
            <a:r>
              <a:rPr lang="en-US" dirty="0" smtClean="0"/>
              <a:t>Use circuit sensitive to certain parameters to generate a unique </a:t>
            </a:r>
            <a:r>
              <a:rPr lang="en-US" smtClean="0"/>
              <a:t>digital signature for the chip.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435748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 electronics architectures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 simple systems must support a variety of functions to provide a useful function:</a:t>
            </a:r>
          </a:p>
          <a:p>
            <a:pPr lvl="1"/>
            <a:r>
              <a:rPr lang="en-US" dirty="0" smtClean="0"/>
              <a:t>File system for music player.</a:t>
            </a:r>
          </a:p>
          <a:p>
            <a:r>
              <a:rPr lang="en-US" dirty="0" smtClean="0"/>
              <a:t>Many consumer electronics devices are networked.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646383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Bluetooth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 smtClean="0"/>
              <a:t>Personal area network.</a:t>
            </a:r>
          </a:p>
          <a:p>
            <a:r>
              <a:rPr lang="en-US" sz="2400" dirty="0" smtClean="0"/>
              <a:t>Basic range of 2 meters, good antenna can range up to 30 meters.</a:t>
            </a:r>
          </a:p>
          <a:p>
            <a:r>
              <a:rPr lang="en-US" sz="2400" dirty="0" smtClean="0"/>
              <a:t>One master, up to 7 slaves.</a:t>
            </a:r>
          </a:p>
          <a:p>
            <a:r>
              <a:rPr lang="en-US" sz="2400" dirty="0" smtClean="0"/>
              <a:t>RFCOMM is Bluetooth serial protocol.</a:t>
            </a:r>
          </a:p>
          <a:p>
            <a:r>
              <a:rPr lang="en-US" sz="2400" dirty="0" smtClean="0"/>
              <a:t>Bluetooth Smart provides low-energy operation.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pic>
        <p:nvPicPr>
          <p:cNvPr id="6" name="Picture 2" descr="f01-39-978012410511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905000"/>
            <a:ext cx="3844427" cy="1724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953000" y="3745468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Bluetooth transport protocols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427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grpSp>
        <p:nvGrpSpPr>
          <p:cNvPr id="106498" name="Group 2"/>
          <p:cNvGrpSpPr>
            <a:grpSpLocks/>
          </p:cNvGrpSpPr>
          <p:nvPr/>
        </p:nvGrpSpPr>
        <p:grpSpPr bwMode="auto">
          <a:xfrm>
            <a:off x="990600" y="2819400"/>
            <a:ext cx="7467600" cy="533400"/>
            <a:chOff x="528" y="1824"/>
            <a:chExt cx="4704" cy="336"/>
          </a:xfrm>
        </p:grpSpPr>
        <p:sp>
          <p:nvSpPr>
            <p:cNvPr id="11276" name="Rectangle 3"/>
            <p:cNvSpPr>
              <a:spLocks noChangeArrowheads="1"/>
            </p:cNvSpPr>
            <p:nvPr/>
          </p:nvSpPr>
          <p:spPr bwMode="auto">
            <a:xfrm>
              <a:off x="528" y="1824"/>
              <a:ext cx="336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1</a:t>
              </a:r>
            </a:p>
          </p:txBody>
        </p:sp>
        <p:sp>
          <p:nvSpPr>
            <p:cNvPr id="11277" name="Rectangle 4"/>
            <p:cNvSpPr>
              <a:spLocks noChangeArrowheads="1"/>
            </p:cNvSpPr>
            <p:nvPr/>
          </p:nvSpPr>
          <p:spPr bwMode="auto">
            <a:xfrm>
              <a:off x="864" y="1824"/>
              <a:ext cx="336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0</a:t>
              </a:r>
            </a:p>
          </p:txBody>
        </p:sp>
        <p:sp>
          <p:nvSpPr>
            <p:cNvPr id="11278" name="Rectangle 5"/>
            <p:cNvSpPr>
              <a:spLocks noChangeArrowheads="1"/>
            </p:cNvSpPr>
            <p:nvPr/>
          </p:nvSpPr>
          <p:spPr bwMode="auto">
            <a:xfrm>
              <a:off x="1200" y="1824"/>
              <a:ext cx="336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1</a:t>
              </a:r>
            </a:p>
          </p:txBody>
        </p:sp>
        <p:sp>
          <p:nvSpPr>
            <p:cNvPr id="11279" name="Rectangle 6"/>
            <p:cNvSpPr>
              <a:spLocks noChangeArrowheads="1"/>
            </p:cNvSpPr>
            <p:nvPr/>
          </p:nvSpPr>
          <p:spPr bwMode="auto">
            <a:xfrm>
              <a:off x="1536" y="1824"/>
              <a:ext cx="336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0</a:t>
              </a:r>
            </a:p>
          </p:txBody>
        </p:sp>
        <p:sp>
          <p:nvSpPr>
            <p:cNvPr id="11280" name="Rectangle 7"/>
            <p:cNvSpPr>
              <a:spLocks noChangeArrowheads="1"/>
            </p:cNvSpPr>
            <p:nvPr/>
          </p:nvSpPr>
          <p:spPr bwMode="auto">
            <a:xfrm>
              <a:off x="2544" y="1824"/>
              <a:ext cx="336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1</a:t>
              </a:r>
            </a:p>
          </p:txBody>
        </p:sp>
        <p:sp>
          <p:nvSpPr>
            <p:cNvPr id="11281" name="Rectangle 8"/>
            <p:cNvSpPr>
              <a:spLocks noChangeArrowheads="1"/>
            </p:cNvSpPr>
            <p:nvPr/>
          </p:nvSpPr>
          <p:spPr bwMode="auto">
            <a:xfrm>
              <a:off x="1872" y="1824"/>
              <a:ext cx="336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0</a:t>
              </a:r>
            </a:p>
          </p:txBody>
        </p:sp>
        <p:sp>
          <p:nvSpPr>
            <p:cNvPr id="11282" name="Rectangle 9"/>
            <p:cNvSpPr>
              <a:spLocks noChangeArrowheads="1"/>
            </p:cNvSpPr>
            <p:nvPr/>
          </p:nvSpPr>
          <p:spPr bwMode="auto">
            <a:xfrm>
              <a:off x="2208" y="1824"/>
              <a:ext cx="336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1</a:t>
              </a:r>
            </a:p>
          </p:txBody>
        </p:sp>
        <p:sp>
          <p:nvSpPr>
            <p:cNvPr id="11283" name="Rectangle 10"/>
            <p:cNvSpPr>
              <a:spLocks noChangeArrowheads="1"/>
            </p:cNvSpPr>
            <p:nvPr/>
          </p:nvSpPr>
          <p:spPr bwMode="auto">
            <a:xfrm>
              <a:off x="2880" y="1824"/>
              <a:ext cx="336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0</a:t>
              </a:r>
            </a:p>
          </p:txBody>
        </p:sp>
        <p:sp>
          <p:nvSpPr>
            <p:cNvPr id="11284" name="Rectangle 11"/>
            <p:cNvSpPr>
              <a:spLocks noChangeArrowheads="1"/>
            </p:cNvSpPr>
            <p:nvPr/>
          </p:nvSpPr>
          <p:spPr bwMode="auto">
            <a:xfrm>
              <a:off x="3216" y="1824"/>
              <a:ext cx="336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1</a:t>
              </a:r>
            </a:p>
          </p:txBody>
        </p:sp>
        <p:sp>
          <p:nvSpPr>
            <p:cNvPr id="11285" name="Rectangle 12"/>
            <p:cNvSpPr>
              <a:spLocks noChangeArrowheads="1"/>
            </p:cNvSpPr>
            <p:nvPr/>
          </p:nvSpPr>
          <p:spPr bwMode="auto">
            <a:xfrm>
              <a:off x="3552" y="1824"/>
              <a:ext cx="336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1</a:t>
              </a:r>
            </a:p>
          </p:txBody>
        </p:sp>
        <p:sp>
          <p:nvSpPr>
            <p:cNvPr id="11286" name="Rectangle 13"/>
            <p:cNvSpPr>
              <a:spLocks noChangeArrowheads="1"/>
            </p:cNvSpPr>
            <p:nvPr/>
          </p:nvSpPr>
          <p:spPr bwMode="auto">
            <a:xfrm>
              <a:off x="3888" y="1824"/>
              <a:ext cx="336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0</a:t>
              </a:r>
            </a:p>
          </p:txBody>
        </p:sp>
        <p:sp>
          <p:nvSpPr>
            <p:cNvPr id="11287" name="Rectangle 14"/>
            <p:cNvSpPr>
              <a:spLocks noChangeArrowheads="1"/>
            </p:cNvSpPr>
            <p:nvPr/>
          </p:nvSpPr>
          <p:spPr bwMode="auto">
            <a:xfrm>
              <a:off x="4896" y="1824"/>
              <a:ext cx="336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1</a:t>
              </a:r>
            </a:p>
          </p:txBody>
        </p:sp>
        <p:sp>
          <p:nvSpPr>
            <p:cNvPr id="11288" name="Rectangle 15"/>
            <p:cNvSpPr>
              <a:spLocks noChangeArrowheads="1"/>
            </p:cNvSpPr>
            <p:nvPr/>
          </p:nvSpPr>
          <p:spPr bwMode="auto">
            <a:xfrm>
              <a:off x="4224" y="1824"/>
              <a:ext cx="336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1</a:t>
              </a:r>
            </a:p>
          </p:txBody>
        </p:sp>
        <p:sp>
          <p:nvSpPr>
            <p:cNvPr id="11289" name="Rectangle 16"/>
            <p:cNvSpPr>
              <a:spLocks noChangeArrowheads="1"/>
            </p:cNvSpPr>
            <p:nvPr/>
          </p:nvSpPr>
          <p:spPr bwMode="auto">
            <a:xfrm>
              <a:off x="4560" y="1824"/>
              <a:ext cx="336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/>
                <a:t>0</a:t>
              </a:r>
            </a:p>
          </p:txBody>
        </p:sp>
      </p:grpSp>
      <p:sp>
        <p:nvSpPr>
          <p:cNvPr id="11268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Turing machine</a:t>
            </a:r>
          </a:p>
        </p:txBody>
      </p:sp>
      <p:sp>
        <p:nvSpPr>
          <p:cNvPr id="11269" name="Rectangle 18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889000"/>
          </a:xfrm>
        </p:spPr>
        <p:txBody>
          <a:bodyPr/>
          <a:lstStyle/>
          <a:p>
            <a:pPr eaLnBrk="1" hangingPunct="1"/>
            <a:r>
              <a:rPr lang="en-US" altLang="en-US" smtClean="0"/>
              <a:t>General model of computing:</a:t>
            </a:r>
          </a:p>
        </p:txBody>
      </p:sp>
      <p:sp>
        <p:nvSpPr>
          <p:cNvPr id="11270" name="Rectangle 19"/>
          <p:cNvSpPr>
            <a:spLocks noChangeArrowheads="1"/>
          </p:cNvSpPr>
          <p:nvPr/>
        </p:nvSpPr>
        <p:spPr bwMode="auto">
          <a:xfrm>
            <a:off x="3657600" y="4343400"/>
            <a:ext cx="1600200" cy="1219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1271" name="Oval 20"/>
          <p:cNvSpPr>
            <a:spLocks noChangeArrowheads="1"/>
          </p:cNvSpPr>
          <p:nvPr/>
        </p:nvSpPr>
        <p:spPr bwMode="auto">
          <a:xfrm>
            <a:off x="4114800" y="3657600"/>
            <a:ext cx="685800" cy="685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06517" name="Text Box 21"/>
          <p:cNvSpPr txBox="1">
            <a:spLocks noChangeArrowheads="1"/>
          </p:cNvSpPr>
          <p:nvPr/>
        </p:nvSpPr>
        <p:spPr bwMode="auto">
          <a:xfrm>
            <a:off x="5622925" y="4456113"/>
            <a:ext cx="1035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FF0000"/>
                </a:solidFill>
              </a:rPr>
              <a:t>program</a:t>
            </a:r>
          </a:p>
        </p:txBody>
      </p:sp>
      <p:sp>
        <p:nvSpPr>
          <p:cNvPr id="106518" name="Text Box 22"/>
          <p:cNvSpPr txBox="1">
            <a:spLocks noChangeArrowheads="1"/>
          </p:cNvSpPr>
          <p:nvPr/>
        </p:nvSpPr>
        <p:spPr bwMode="auto">
          <a:xfrm>
            <a:off x="5029200" y="3733800"/>
            <a:ext cx="692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FF0000"/>
                </a:solidFill>
              </a:rPr>
              <a:t>head</a:t>
            </a:r>
          </a:p>
        </p:txBody>
      </p:sp>
      <p:sp>
        <p:nvSpPr>
          <p:cNvPr id="106519" name="Text Box 23"/>
          <p:cNvSpPr txBox="1">
            <a:spLocks noChangeArrowheads="1"/>
          </p:cNvSpPr>
          <p:nvPr/>
        </p:nvSpPr>
        <p:spPr bwMode="auto">
          <a:xfrm>
            <a:off x="6858000" y="2286000"/>
            <a:ext cx="628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FF0000"/>
                </a:solidFill>
              </a:rPr>
              <a:t>tape</a:t>
            </a:r>
          </a:p>
        </p:txBody>
      </p:sp>
      <p:sp>
        <p:nvSpPr>
          <p:cNvPr id="11275" name="Rectangle 24"/>
          <p:cNvSpPr>
            <a:spLocks noChangeArrowheads="1"/>
          </p:cNvSpPr>
          <p:nvPr/>
        </p:nvSpPr>
        <p:spPr bwMode="auto">
          <a:xfrm>
            <a:off x="4191000" y="3733800"/>
            <a:ext cx="5334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state</a:t>
            </a:r>
          </a:p>
        </p:txBody>
      </p:sp>
    </p:spTree>
    <p:extLst>
      <p:ext uri="{BB962C8B-B14F-4D97-AF65-F5344CB8AC3E}">
        <p14:creationId xmlns:p14="http://schemas.microsoft.com/office/powerpoint/2010/main" val="1514007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1065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1065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1065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09827E-6 L 3.33333E-6 0.13318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6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17" grpId="0"/>
      <p:bldP spid="106517" grpId="1"/>
      <p:bldP spid="106518" grpId="0"/>
      <p:bldP spid="106518" grpId="1"/>
      <p:bldP spid="106519" grpId="0"/>
      <p:bldP spid="106519" grpId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Networked home entertainment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Host computer stores music, images, etc.</a:t>
            </a:r>
          </a:p>
          <a:p>
            <a:r>
              <a:rPr lang="en-US" dirty="0" smtClean="0"/>
              <a:t>Some devices are permanently attached to host.</a:t>
            </a:r>
          </a:p>
          <a:p>
            <a:r>
              <a:rPr lang="en-US" dirty="0" smtClean="0"/>
              <a:t>Mobile devices may dock with host.</a:t>
            </a:r>
          </a:p>
          <a:p>
            <a:r>
              <a:rPr lang="en-US" dirty="0" smtClean="0"/>
              <a:t>Devices may dock wirelessly.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668403"/>
            <a:ext cx="4038600" cy="239431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269077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High-level services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Service discovery: </a:t>
            </a:r>
            <a:r>
              <a:rPr lang="en-US" dirty="0" err="1" smtClean="0"/>
              <a:t>Jini</a:t>
            </a:r>
            <a:r>
              <a:rPr lang="en-US" dirty="0" smtClean="0"/>
              <a:t> allows devices to publish services, give leases on devices for services.</a:t>
            </a:r>
          </a:p>
          <a:p>
            <a:r>
              <a:rPr lang="en-US" dirty="0" smtClean="0"/>
              <a:t>Digital rights management (DRM) protects content (music, video, </a:t>
            </a:r>
            <a:r>
              <a:rPr lang="en-US" i="1" dirty="0" smtClean="0"/>
              <a:t>etc.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pic>
        <p:nvPicPr>
          <p:cNvPr id="7" name="Picture 2" descr="f01-41-97801241051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057400"/>
            <a:ext cx="4294187" cy="191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4395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Turing machine step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Read current square.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Erase current square.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Take state-dependent action:</a:t>
            </a:r>
          </a:p>
          <a:p>
            <a:pPr marL="990600" lvl="1" indent="-5334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Print new value.</a:t>
            </a:r>
          </a:p>
          <a:p>
            <a:pPr marL="990600" lvl="1" indent="-5334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Move to adjacent cell.</a:t>
            </a:r>
          </a:p>
          <a:p>
            <a:pPr marL="990600" lvl="1" indent="-533400" eaLnBrk="1" hangingPunct="1">
              <a:buFont typeface="Wingdings" pitchFamily="2" charset="2"/>
              <a:buAutoNum type="arabicPeriod"/>
            </a:pPr>
            <a:r>
              <a:rPr lang="en-US" altLang="en-US" smtClean="0"/>
              <a:t>Set machine to next state.</a:t>
            </a:r>
          </a:p>
        </p:txBody>
      </p:sp>
    </p:spTree>
    <p:extLst>
      <p:ext uri="{BB962C8B-B14F-4D97-AF65-F5344CB8AC3E}">
        <p14:creationId xmlns:p14="http://schemas.microsoft.com/office/powerpoint/2010/main" val="3699806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Turing machine properties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600" smtClean="0"/>
              <a:t>Example program:</a:t>
            </a:r>
          </a:p>
          <a:p>
            <a:pPr marL="742950" lvl="1" indent="-285750" eaLnBrk="1" hangingPunct="1"/>
            <a:r>
              <a:rPr lang="en-US" altLang="en-US" sz="2200" smtClean="0"/>
              <a:t>If (state = 2 and cell = 0): print 0, move left, state = 4.</a:t>
            </a:r>
          </a:p>
          <a:p>
            <a:pPr marL="742950" lvl="1" indent="-285750" eaLnBrk="1" hangingPunct="1"/>
            <a:r>
              <a:rPr lang="en-US" altLang="en-US" sz="2200" smtClean="0"/>
              <a:t>If (state = 2 and cell = 1): print 1, move left, state = 3.</a:t>
            </a:r>
          </a:p>
        </p:txBody>
      </p:sp>
      <p:sp>
        <p:nvSpPr>
          <p:cNvPr id="13317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en-US" altLang="en-US" sz="2600" smtClean="0"/>
              <a:t>Can be implemented on many physical devices.</a:t>
            </a:r>
          </a:p>
          <a:p>
            <a:pPr eaLnBrk="1" hangingPunct="1"/>
            <a:r>
              <a:rPr lang="en-US" altLang="en-US" sz="2600" smtClean="0"/>
              <a:t>Turing machine is a general model of computability.</a:t>
            </a:r>
          </a:p>
          <a:p>
            <a:pPr eaLnBrk="1" hangingPunct="1"/>
            <a:r>
              <a:rPr lang="en-US" altLang="en-US" sz="2600" smtClean="0"/>
              <a:t>Can be extended to probabilistic behavior.</a:t>
            </a:r>
          </a:p>
        </p:txBody>
      </p:sp>
    </p:spTree>
    <p:extLst>
      <p:ext uri="{BB962C8B-B14F-4D97-AF65-F5344CB8AC3E}">
        <p14:creationId xmlns:p14="http://schemas.microsoft.com/office/powerpoint/2010/main" val="1502298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High Performance Embedded Computing 2nd ed © 2014 Elsevier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Turing machine properties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Infinite tape = infinite state machine.</a:t>
            </a:r>
          </a:p>
          <a:p>
            <a:pPr eaLnBrk="1" hangingPunct="1"/>
            <a:r>
              <a:rPr lang="en-US" altLang="en-US" smtClean="0"/>
              <a:t>Basic model of computability.</a:t>
            </a:r>
          </a:p>
          <a:p>
            <a:pPr marL="742950" lvl="1" indent="-285750" eaLnBrk="1" hangingPunct="1"/>
            <a:r>
              <a:rPr lang="en-US" altLang="en-US" smtClean="0"/>
              <a:t>Lambda calculus is alternative model.</a:t>
            </a:r>
          </a:p>
          <a:p>
            <a:pPr marL="742950" lvl="1" indent="-285750" eaLnBrk="1" hangingPunct="1"/>
            <a:r>
              <a:rPr lang="en-US" altLang="en-US" smtClean="0"/>
              <a:t>Other models of computing can be shown to be equivalent/proper subset of Turing machine.</a:t>
            </a:r>
          </a:p>
        </p:txBody>
      </p:sp>
    </p:spTree>
    <p:extLst>
      <p:ext uri="{BB962C8B-B14F-4D97-AF65-F5344CB8AC3E}">
        <p14:creationId xmlns:p14="http://schemas.microsoft.com/office/powerpoint/2010/main" val="3347135439"/>
      </p:ext>
    </p:extLst>
  </p:cSld>
  <p:clrMapOvr>
    <a:masterClrMapping/>
  </p:clrMapOvr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3100</TotalTime>
  <Words>2697</Words>
  <Application>Microsoft Office PowerPoint</Application>
  <PresentationFormat>On-screen Show (4:3)</PresentationFormat>
  <Paragraphs>595</Paragraphs>
  <Slides>61</Slides>
  <Notes>39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2" baseType="lpstr">
      <vt:lpstr>Edge</vt:lpstr>
      <vt:lpstr>Chapter 1, part 3: Embedded and Cyber-Physical Computing</vt:lpstr>
      <vt:lpstr>Topics</vt:lpstr>
      <vt:lpstr>Models of computation</vt:lpstr>
      <vt:lpstr>Styles of programming languages and models of computation</vt:lpstr>
      <vt:lpstr>Heterogeneity and interoperability</vt:lpstr>
      <vt:lpstr>Turing machine</vt:lpstr>
      <vt:lpstr>Turing machine step</vt:lpstr>
      <vt:lpstr>Turing machine properties</vt:lpstr>
      <vt:lpstr>Turing machine properties</vt:lpstr>
      <vt:lpstr>Signal flow graphs and digital filters</vt:lpstr>
      <vt:lpstr>Data flow graph</vt:lpstr>
      <vt:lpstr>Data flow streams</vt:lpstr>
      <vt:lpstr>Firing rules</vt:lpstr>
      <vt:lpstr>Example firing rules</vt:lpstr>
      <vt:lpstr>Data flow graph properties</vt:lpstr>
      <vt:lpstr>Synchronous data flow</vt:lpstr>
      <vt:lpstr>SDF notation</vt:lpstr>
      <vt:lpstr>SDF example</vt:lpstr>
      <vt:lpstr>Delays in SDF graphs</vt:lpstr>
      <vt:lpstr>Kahn processes</vt:lpstr>
      <vt:lpstr>Kahn process network</vt:lpstr>
      <vt:lpstr>Properties of processes</vt:lpstr>
      <vt:lpstr>Networks of processes</vt:lpstr>
      <vt:lpstr>Network properties</vt:lpstr>
      <vt:lpstr>Finite state machine</vt:lpstr>
      <vt:lpstr>Finite state machine properties</vt:lpstr>
      <vt:lpstr>Nondeterministic FSM</vt:lpstr>
      <vt:lpstr>Deterministic FSM from nondeterministic FSM</vt:lpstr>
      <vt:lpstr>Control flow graph</vt:lpstr>
      <vt:lpstr>CDFG properties</vt:lpstr>
      <vt:lpstr>Task graph</vt:lpstr>
      <vt:lpstr>Task graph properties</vt:lpstr>
      <vt:lpstr>Petri net</vt:lpstr>
      <vt:lpstr>Firing rule</vt:lpstr>
      <vt:lpstr>Properties of Petri nets</vt:lpstr>
      <vt:lpstr>Processor graph</vt:lpstr>
      <vt:lpstr>Communicating FSMs</vt:lpstr>
      <vt:lpstr>Synchronous and asynchronous communication in FSMs</vt:lpstr>
      <vt:lpstr>Statecharts</vt:lpstr>
      <vt:lpstr>Statechart OR state</vt:lpstr>
      <vt:lpstr>Statechart AND state</vt:lpstr>
      <vt:lpstr>TCAS II specification</vt:lpstr>
      <vt:lpstr>RMSL</vt:lpstr>
      <vt:lpstr>TCAS top-level description</vt:lpstr>
      <vt:lpstr>Own-Aircraft AND state</vt:lpstr>
      <vt:lpstr>Reliability, safety, and security</vt:lpstr>
      <vt:lpstr>Dependability and security</vt:lpstr>
      <vt:lpstr>Faults</vt:lpstr>
      <vt:lpstr>Reliability metrics</vt:lpstr>
      <vt:lpstr>Fault models</vt:lpstr>
      <vt:lpstr>Bathtub fault model</vt:lpstr>
      <vt:lpstr>Results of a fault</vt:lpstr>
      <vt:lpstr>Reliability methods</vt:lpstr>
      <vt:lpstr>Attacks on embedded systems</vt:lpstr>
      <vt:lpstr>Sensor network denial-of-service attacks [Woo02]</vt:lpstr>
      <vt:lpstr>Power attack</vt:lpstr>
      <vt:lpstr>Physically unclonable functions (PUFs)</vt:lpstr>
      <vt:lpstr>Consumer electronics architectures</vt:lpstr>
      <vt:lpstr>Bluetooth</vt:lpstr>
      <vt:lpstr>Networked home entertainment</vt:lpstr>
      <vt:lpstr>High-level services</vt:lpstr>
    </vt:vector>
  </TitlesOfParts>
  <Company>Princeton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Embedded Computing</dc:title>
  <dc:creator>Marilyn Wolf</dc:creator>
  <cp:lastModifiedBy>Marilyn</cp:lastModifiedBy>
  <cp:revision>59</cp:revision>
  <dcterms:created xsi:type="dcterms:W3CDTF">2006-09-21T02:21:51Z</dcterms:created>
  <dcterms:modified xsi:type="dcterms:W3CDTF">2014-04-07T22:09:06Z</dcterms:modified>
</cp:coreProperties>
</file>