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F8074DA-B17E-47A6-81FA-0C15BB602E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553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3DD7C79-7369-44DA-BE01-A3E7A991A4B6}" type="slidenum">
              <a:rPr lang="en-US" altLang="en-US"/>
              <a:pPr eaLnBrk="1" hangingPunct="1"/>
              <a:t>1</a:t>
            </a:fld>
            <a:endParaRPr lang="en-US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B595552-B2A6-4806-BB7D-44F546C25889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3E22446-01DF-4077-B167-39FB4F2A80EE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5C4F37F-5B03-4991-838F-BB74ED8A0E0E}" type="slidenum">
              <a:rPr lang="en-US" altLang="en-US"/>
              <a:pPr eaLnBrk="1" hangingPunct="1"/>
              <a:t>12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7FA0D66-4F83-45F3-B03A-E5BD55ACE400}" type="slidenum">
              <a:rPr lang="en-US" altLang="en-US"/>
              <a:pPr eaLnBrk="1" hangingPunct="1"/>
              <a:t>13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07D4720-2181-48EC-9F60-C211DE542894}" type="slidenum">
              <a:rPr lang="en-US" altLang="en-US"/>
              <a:pPr eaLnBrk="1" hangingPunct="1"/>
              <a:t>14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1CE1E15-75BD-436F-86D4-7E926A2337A0}" type="slidenum">
              <a:rPr lang="en-US" altLang="en-US"/>
              <a:pPr eaLnBrk="1" hangingPunct="1"/>
              <a:t>15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4DC1C67-534C-455A-9D60-247B7774C094}" type="slidenum">
              <a:rPr lang="en-US" altLang="en-US"/>
              <a:pPr eaLnBrk="1" hangingPunct="1"/>
              <a:t>16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C11CA8C-79CE-4355-A618-65A628067C74}" type="slidenum">
              <a:rPr lang="en-US" altLang="en-US"/>
              <a:pPr eaLnBrk="1" hangingPunct="1"/>
              <a:t>17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A0DAC44-E501-4587-985B-61185C44C4CD}" type="slidenum">
              <a:rPr lang="en-US" altLang="en-US"/>
              <a:pPr eaLnBrk="1" hangingPunct="1"/>
              <a:t>18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8CFB244-10AF-4D17-B204-A62340D4E4E9}" type="slidenum">
              <a:rPr lang="en-US" altLang="en-US"/>
              <a:pPr eaLnBrk="1" hangingPunct="1"/>
              <a:t>19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2FB76DA-6D76-498C-A11C-A8691243E876}" type="slidenum">
              <a:rPr lang="en-US" altLang="en-US"/>
              <a:pPr eaLnBrk="1" hangingPunct="1"/>
              <a:t>2</a:t>
            </a:fld>
            <a:endParaRPr lang="en-U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1E9A021-DB49-4A4B-B041-AB1465B04FD9}" type="slidenum">
              <a:rPr lang="en-US" altLang="en-US"/>
              <a:pPr eaLnBrk="1" hangingPunct="1"/>
              <a:t>20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E01A3A2-0B4D-4977-9EC8-30426080EE85}" type="slidenum">
              <a:rPr lang="en-US" altLang="en-US"/>
              <a:pPr eaLnBrk="1" hangingPunct="1"/>
              <a:t>21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4C9D5A5-E66D-4B99-9219-187E8E147CA4}" type="slidenum">
              <a:rPr lang="en-US" altLang="en-US"/>
              <a:pPr eaLnBrk="1" hangingPunct="1"/>
              <a:t>3</a:t>
            </a:fld>
            <a:endParaRPr lang="en-US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59796B9-F7F9-46C9-89BA-17281CE6C466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EEEE0A9-DE1B-4917-8B1D-0A2EAD2255B0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372377F-633D-4A37-9F40-51AA287A3AFB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F9FE5D1-4A06-40B5-9612-F3DA70AB744C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99CDA48-B75D-464E-9D74-8EE7C88CA1BE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E08F7B3-BCFB-4D7D-BD92-7AB3E87E3E13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High Performance Embedded Computing</a:t>
            </a:r>
          </a:p>
          <a:p>
            <a:pPr>
              <a:defRPr/>
            </a:pPr>
            <a:r>
              <a:rPr lang="en-US" altLang="en-US"/>
              <a:t>© 2007 Elsevier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B05398-23B5-469F-83D2-2B06F1E00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579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E449E-7E85-444D-B5E9-7060532DAF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101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BB2BE-0812-4C1D-8F27-3973205A14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3826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B64EA-F082-49A3-BB03-5FFF6F6F6B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112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A2297-6597-4551-BE27-4709AA7DA3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979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8DEFC-8391-4EBD-B3B3-2135DD95E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90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67EE4-59C2-4772-9A78-664141D959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02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6B44A-8E67-4FB2-B34E-AF0202A240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792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36E7F-A9C4-4895-B033-85C945FEF7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53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4F0DF-A8FA-4C99-816F-FD8865CC7B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97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6A880-5E14-4FD8-BF26-29494AC066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5099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3FBEA-355E-4D9B-B9D6-CC83C158B4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82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77956-35EA-4B9B-A181-80A00808CE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116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>
              <a:defRPr/>
            </a:pPr>
            <a:fld id="{B2B16EC8-6A0C-4724-A6AA-CE7E9A87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High Performance Embedded Computing 2nd </a:t>
            </a:r>
            <a:r>
              <a:rPr lang="en-US" altLang="en-US" dirty="0" err="1"/>
              <a:t>ed</a:t>
            </a:r>
            <a:r>
              <a:rPr lang="en-US" altLang="en-US" dirty="0"/>
              <a:t> © 2014 Elsevier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Chapter 1, part 4: Embedded and Cyber-Physical Computing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i="1" smtClean="0"/>
              <a:t>High Performance Embedded Computing, second edition</a:t>
            </a:r>
          </a:p>
          <a:p>
            <a:pPr eaLnBrk="1" hangingPunct="1"/>
            <a:r>
              <a:rPr lang="en-US" altLang="en-US" sz="2400" smtClean="0"/>
              <a:t>Marilyn Wolf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Possible actions after a fault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Fail.</a:t>
            </a:r>
          </a:p>
          <a:p>
            <a:pPr eaLnBrk="1" hangingPunct="1"/>
            <a:r>
              <a:rPr lang="en-US" altLang="en-US" smtClean="0"/>
              <a:t>Detect.</a:t>
            </a:r>
          </a:p>
          <a:p>
            <a:pPr eaLnBrk="1" hangingPunct="1"/>
            <a:r>
              <a:rPr lang="en-US" altLang="en-US" smtClean="0"/>
              <a:t>Correct.</a:t>
            </a:r>
          </a:p>
          <a:p>
            <a:pPr eaLnBrk="1" hangingPunct="1"/>
            <a:r>
              <a:rPr lang="en-US" altLang="en-US" smtClean="0"/>
              <a:t>Recover.</a:t>
            </a:r>
          </a:p>
          <a:p>
            <a:pPr eaLnBrk="1" hangingPunct="1"/>
            <a:r>
              <a:rPr lang="en-US" altLang="en-US" smtClean="0"/>
              <a:t>Contain.</a:t>
            </a:r>
          </a:p>
          <a:p>
            <a:pPr eaLnBrk="1" hangingPunct="1"/>
            <a:r>
              <a:rPr lang="en-US" altLang="en-US" smtClean="0"/>
              <a:t>Reconfigure.</a:t>
            </a:r>
          </a:p>
          <a:p>
            <a:pPr eaLnBrk="1" hangingPunct="1"/>
            <a:r>
              <a:rPr lang="en-US" altLang="en-US" smtClean="0"/>
              <a:t>Restart.</a:t>
            </a:r>
          </a:p>
          <a:p>
            <a:pPr eaLnBrk="1" hangingPunct="1"/>
            <a:r>
              <a:rPr lang="en-US" altLang="en-US" smtClean="0"/>
              <a:t>Repair.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Reliability methods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200" smtClean="0"/>
              <a:t>Error-correction codes.</a:t>
            </a:r>
          </a:p>
          <a:p>
            <a:pPr eaLnBrk="1" hangingPunct="1"/>
            <a:r>
              <a:rPr lang="en-US" altLang="en-US" sz="2200" smtClean="0"/>
              <a:t>Voting systems.</a:t>
            </a:r>
          </a:p>
          <a:p>
            <a:pPr lvl="1" eaLnBrk="1" hangingPunct="1"/>
            <a:r>
              <a:rPr lang="en-US" altLang="en-US" sz="2000" smtClean="0"/>
              <a:t>Triple-modular redundancy uses majority voting.</a:t>
            </a:r>
          </a:p>
          <a:p>
            <a:pPr eaLnBrk="1" hangingPunct="1"/>
            <a:r>
              <a:rPr lang="en-US" altLang="en-US" sz="2200" smtClean="0"/>
              <a:t>Watchdog timer must be periodically reset by system to show that system operates correctly.</a:t>
            </a:r>
          </a:p>
          <a:p>
            <a:pPr eaLnBrk="1" hangingPunct="1"/>
            <a:r>
              <a:rPr lang="en-US" altLang="en-US" sz="2200" smtClean="0"/>
              <a:t>Design diversity uses redundancy implemented in different types of components.</a:t>
            </a:r>
          </a:p>
        </p:txBody>
      </p:sp>
      <p:pic>
        <p:nvPicPr>
          <p:cNvPr id="13317" name="Picture 5" descr="Fig_01-3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581400"/>
            <a:ext cx="4038600" cy="2128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Novel attacks and countermeasures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Embedded systems provide physical access, a key avenue for attack.</a:t>
            </a:r>
          </a:p>
          <a:p>
            <a:pPr eaLnBrk="1" hangingPunct="1"/>
            <a:r>
              <a:rPr lang="en-US" altLang="en-US" smtClean="0"/>
              <a:t>Internet-enabled embedded systems provide remote access to attackers.</a:t>
            </a:r>
          </a:p>
          <a:p>
            <a:pPr lvl="1" eaLnBrk="1" hangingPunct="1"/>
            <a:r>
              <a:rPr lang="en-US" altLang="en-US" smtClean="0"/>
              <a:t>Example: Internet-enabled automobiles.</a:t>
            </a:r>
          </a:p>
          <a:p>
            <a:pPr eaLnBrk="1" hangingPunct="1"/>
            <a:r>
              <a:rPr lang="en-US" altLang="en-US" smtClean="0"/>
              <a:t>Battery attacks exercise the system to wear out a battery.</a:t>
            </a:r>
          </a:p>
          <a:p>
            <a:pPr eaLnBrk="1" hangingPunct="1"/>
            <a:r>
              <a:rPr lang="en-US" altLang="en-US" smtClean="0"/>
              <a:t>Quality-of-service attacks interfere with real-time behavior.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 smtClean="0"/>
              <a:t>Sensor network attacks (Wood and Stankovic)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Physical layer: jamming, tampering.</a:t>
            </a:r>
          </a:p>
          <a:p>
            <a:pPr eaLnBrk="1" hangingPunct="1"/>
            <a:r>
              <a:rPr lang="en-US" altLang="en-US" smtClean="0"/>
              <a:t>Link layer: collision, exhaustion, unfairness.</a:t>
            </a:r>
          </a:p>
          <a:p>
            <a:pPr eaLnBrk="1" hangingPunct="1"/>
            <a:r>
              <a:rPr lang="en-US" altLang="en-US" smtClean="0"/>
              <a:t>Network and routing layers: neglect and greed, horning, misdirection, authorization, probing, redundancy.</a:t>
            </a:r>
          </a:p>
          <a:p>
            <a:pPr eaLnBrk="1" hangingPunct="1"/>
            <a:r>
              <a:rPr lang="en-US" altLang="en-US" smtClean="0"/>
              <a:t>Transport layer: flooding, desynchronization.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Power attack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Developed by Kocher et al.</a:t>
            </a:r>
          </a:p>
          <a:p>
            <a:pPr eaLnBrk="1" hangingPunct="1"/>
            <a:r>
              <a:rPr lang="en-US" altLang="en-US" smtClean="0"/>
              <a:t>Measure CPU current to determine instructions, data.</a:t>
            </a:r>
          </a:p>
          <a:p>
            <a:pPr eaLnBrk="1" hangingPunct="1"/>
            <a:r>
              <a:rPr lang="en-US" altLang="en-US" smtClean="0"/>
              <a:t>High-leakage devices are less vulnerable to power attacks.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Consumer electronics architectures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Consumer electronics pushes the edge of the envelope in several directions:</a:t>
            </a:r>
          </a:p>
          <a:p>
            <a:pPr lvl="1" eaLnBrk="1" hangingPunct="1"/>
            <a:r>
              <a:rPr lang="en-US" altLang="en-US" smtClean="0"/>
              <a:t>Complex functionality and high performance.</a:t>
            </a:r>
          </a:p>
          <a:p>
            <a:pPr lvl="1" eaLnBrk="1" hangingPunct="1"/>
            <a:r>
              <a:rPr lang="en-US" altLang="en-US" smtClean="0"/>
              <a:t>Often battery-powered.</a:t>
            </a:r>
          </a:p>
          <a:p>
            <a:pPr lvl="1" eaLnBrk="1" hangingPunct="1"/>
            <a:r>
              <a:rPr lang="en-US" altLang="en-US" smtClean="0"/>
              <a:t>Very low cost.</a:t>
            </a:r>
          </a:p>
          <a:p>
            <a:pPr eaLnBrk="1" hangingPunct="1"/>
            <a:r>
              <a:rPr lang="en-US" altLang="en-US" smtClean="0"/>
              <a:t>Generally include one or more standards.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Bluetooth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Personal-area network.</a:t>
            </a:r>
          </a:p>
          <a:p>
            <a:pPr lvl="1" eaLnBrk="1" hangingPunct="1"/>
            <a:r>
              <a:rPr lang="en-US" altLang="en-US" smtClean="0"/>
              <a:t>2.5 GHz band.</a:t>
            </a:r>
          </a:p>
          <a:p>
            <a:pPr lvl="1" eaLnBrk="1" hangingPunct="1"/>
            <a:r>
              <a:rPr lang="en-US" altLang="en-US" smtClean="0"/>
              <a:t>Generally within 2 meters, may be extended to 30 meters.</a:t>
            </a:r>
          </a:p>
          <a:p>
            <a:pPr eaLnBrk="1" hangingPunct="1"/>
            <a:r>
              <a:rPr lang="en-US" altLang="en-US" smtClean="0"/>
              <a:t>Basic network is master-slave, but higher levels of protocol stack provide peer-to-peer operation.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Bluetooth stack</a:t>
            </a:r>
          </a:p>
        </p:txBody>
      </p:sp>
      <p:pic>
        <p:nvPicPr>
          <p:cNvPr id="19460" name="Picture 4" descr="Fig_01-3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019300"/>
            <a:ext cx="8229600" cy="3690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Bluetooth middleware group protocols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RFCOMM provides serial interface; compatible with RS-232.</a:t>
            </a:r>
          </a:p>
          <a:p>
            <a:pPr eaLnBrk="1" hangingPunct="1"/>
            <a:r>
              <a:rPr lang="en-US" altLang="en-US" smtClean="0"/>
              <a:t>Service discovery protocol discovers services (printing, etc.) on the network.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Networked consumer appliances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PC acts as a host.</a:t>
            </a:r>
          </a:p>
          <a:p>
            <a:pPr eaLnBrk="1" hangingPunct="1"/>
            <a:r>
              <a:rPr lang="en-US" altLang="en-US" sz="2600" smtClean="0"/>
              <a:t>Some devices are semipermanently connected (USB); others are on wired Ethernet; others are on wireless networks.</a:t>
            </a:r>
          </a:p>
          <a:p>
            <a:pPr eaLnBrk="1" hangingPunct="1"/>
            <a:r>
              <a:rPr lang="en-US" altLang="en-US" sz="2600" smtClean="0"/>
              <a:t>Devices must be configured properly with the system.</a:t>
            </a:r>
          </a:p>
        </p:txBody>
      </p:sp>
      <p:pic>
        <p:nvPicPr>
          <p:cNvPr id="21509" name="Picture 6" descr="Fig_01-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68588"/>
            <a:ext cx="4038600" cy="2393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Topics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Reliability, safety, and security.</a:t>
            </a:r>
          </a:p>
          <a:p>
            <a:pPr eaLnBrk="1" hangingPunct="1"/>
            <a:r>
              <a:rPr lang="en-US" altLang="en-US" smtClean="0"/>
              <a:t>Consumer electronics.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High-level services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Service discovery allows the device to find another device on the network that will provide a service (for example, printing).</a:t>
            </a:r>
          </a:p>
          <a:p>
            <a:pPr lvl="1" eaLnBrk="1" hangingPunct="1"/>
            <a:r>
              <a:rPr lang="en-US" altLang="en-US" smtClean="0"/>
              <a:t>Jini lookup services hold service proxies.</a:t>
            </a:r>
          </a:p>
          <a:p>
            <a:pPr lvl="1" eaLnBrk="1" hangingPunct="1"/>
            <a:r>
              <a:rPr lang="en-US" altLang="en-US" smtClean="0"/>
              <a:t>Jini uses join protocol to add a service.</a:t>
            </a:r>
          </a:p>
          <a:p>
            <a:pPr lvl="1" eaLnBrk="1" hangingPunct="1"/>
            <a:r>
              <a:rPr lang="en-US" altLang="en-US" smtClean="0"/>
              <a:t>Jini client obtains a lease for a given service.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Digital rights management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Digital rights management (DRM) is used to ensure that copyrighted material is used within the terms required by owner.</a:t>
            </a:r>
          </a:p>
          <a:p>
            <a:pPr lvl="1" eaLnBrk="1" hangingPunct="1"/>
            <a:r>
              <a:rPr lang="en-US" altLang="en-US" sz="2200" smtClean="0"/>
              <a:t>Devices that can play material.</a:t>
            </a:r>
          </a:p>
          <a:p>
            <a:pPr lvl="1" eaLnBrk="1" hangingPunct="1"/>
            <a:r>
              <a:rPr lang="en-US" altLang="en-US" sz="2200" smtClean="0"/>
              <a:t>Number of times material can be played.</a:t>
            </a:r>
          </a:p>
          <a:p>
            <a:pPr lvl="1" eaLnBrk="1" hangingPunct="1"/>
            <a:r>
              <a:rPr lang="en-US" altLang="en-US" sz="2200" smtClean="0"/>
              <a:t>Expiration date.</a:t>
            </a:r>
          </a:p>
        </p:txBody>
      </p:sp>
      <p:pic>
        <p:nvPicPr>
          <p:cNvPr id="23557" name="Picture 6" descr="Fig_01-3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974975"/>
            <a:ext cx="4038600" cy="177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Related disciplines</a:t>
            </a:r>
          </a:p>
        </p:txBody>
      </p:sp>
      <p:sp>
        <p:nvSpPr>
          <p:cNvPr id="5124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Reliable/dependable system design creates systems that function even in the face of internal or external errors.</a:t>
            </a:r>
          </a:p>
          <a:p>
            <a:pPr eaLnBrk="1" hangingPunct="1"/>
            <a:r>
              <a:rPr lang="en-US" altLang="en-US" smtClean="0"/>
              <a:t>Security concentrates on malicious attacks.</a:t>
            </a:r>
          </a:p>
          <a:p>
            <a:pPr eaLnBrk="1" hangingPunct="1"/>
            <a:r>
              <a:rPr lang="en-US" altLang="en-US" smtClean="0"/>
              <a:t>Safety-critical system design develops methods to ensure that systems operate safely under a wide variety of error conditions.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Dependability and security</a:t>
            </a:r>
          </a:p>
        </p:txBody>
      </p:sp>
      <p:pic>
        <p:nvPicPr>
          <p:cNvPr id="6148" name="Picture 4" descr="Fig_01-2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14600"/>
            <a:ext cx="8229600" cy="2192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609600" y="4953000"/>
            <a:ext cx="295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/>
              <a:t>After Avizienis et al. [Avi04]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 smtClean="0"/>
              <a:t>Attributes of dependability and security (Avizienis et al.)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Availability of correct service.</a:t>
            </a:r>
          </a:p>
          <a:p>
            <a:pPr eaLnBrk="1" hangingPunct="1"/>
            <a:r>
              <a:rPr lang="en-US" altLang="en-US" smtClean="0"/>
              <a:t>Continuity of correct service.</a:t>
            </a:r>
          </a:p>
          <a:p>
            <a:pPr eaLnBrk="1" hangingPunct="1"/>
            <a:r>
              <a:rPr lang="en-US" altLang="en-US" smtClean="0"/>
              <a:t>Safety from catastrophic consequences.</a:t>
            </a:r>
          </a:p>
          <a:p>
            <a:pPr eaLnBrk="1" hangingPunct="1"/>
            <a:r>
              <a:rPr lang="en-US" altLang="en-US" smtClean="0"/>
              <a:t>Integrity from improper system alterations.</a:t>
            </a:r>
          </a:p>
          <a:p>
            <a:pPr eaLnBrk="1" hangingPunct="1"/>
            <a:r>
              <a:rPr lang="en-US" altLang="en-US" smtClean="0"/>
              <a:t>Maintainability through modification or repairs.</a:t>
            </a:r>
          </a:p>
          <a:p>
            <a:pPr eaLnBrk="1" hangingPunct="1"/>
            <a:r>
              <a:rPr lang="en-US" altLang="en-US" smtClean="0"/>
              <a:t>Confidentiality of information.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 smtClean="0"/>
              <a:t>Reliability requirements on embedded systems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Safety-critical or high-reliability applications:</a:t>
            </a:r>
          </a:p>
          <a:p>
            <a:pPr lvl="1" eaLnBrk="1" hangingPunct="1"/>
            <a:r>
              <a:rPr lang="en-US" altLang="en-US" smtClean="0"/>
              <a:t>Automotive.</a:t>
            </a:r>
          </a:p>
          <a:p>
            <a:pPr lvl="1" eaLnBrk="1" hangingPunct="1"/>
            <a:r>
              <a:rPr lang="en-US" altLang="en-US" smtClean="0"/>
              <a:t>Aviation.</a:t>
            </a:r>
          </a:p>
          <a:p>
            <a:pPr lvl="1" eaLnBrk="1" hangingPunct="1"/>
            <a:r>
              <a:rPr lang="en-US" altLang="en-US" smtClean="0"/>
              <a:t>Medicine.</a:t>
            </a:r>
          </a:p>
          <a:p>
            <a:pPr lvl="1" eaLnBrk="1" hangingPunct="1"/>
            <a:r>
              <a:rPr lang="en-US" altLang="en-US" smtClean="0"/>
              <a:t>Critical communications.</a:t>
            </a:r>
          </a:p>
          <a:p>
            <a:pPr eaLnBrk="1" hangingPunct="1"/>
            <a:r>
              <a:rPr lang="en-US" altLang="en-US" smtClean="0"/>
              <a:t>Many high-reliability applications require distributed embedded systems.</a:t>
            </a:r>
          </a:p>
          <a:p>
            <a:pPr eaLnBrk="1" hangingPunct="1"/>
            <a:r>
              <a:rPr lang="en-US" altLang="en-US" smtClean="0"/>
              <a:t>Embedded systems may be vulnerable to new types of attacks.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Faults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Faults may cause errors; reliable systems recover from faults.</a:t>
            </a:r>
          </a:p>
          <a:p>
            <a:pPr eaLnBrk="1" hangingPunct="1"/>
            <a:r>
              <a:rPr lang="en-US" altLang="en-US" smtClean="0"/>
              <a:t>A fault may be transient or permanent.</a:t>
            </a:r>
          </a:p>
          <a:p>
            <a:pPr eaLnBrk="1" hangingPunct="1"/>
            <a:r>
              <a:rPr lang="en-US" altLang="en-US" smtClean="0"/>
              <a:t>Types of faults:</a:t>
            </a:r>
          </a:p>
          <a:p>
            <a:pPr lvl="1" eaLnBrk="1" hangingPunct="1"/>
            <a:r>
              <a:rPr lang="en-US" altLang="en-US" smtClean="0"/>
              <a:t>Physical faults from manufacturing defects, radiation hazards, etc.</a:t>
            </a:r>
          </a:p>
          <a:p>
            <a:pPr lvl="1" eaLnBrk="1" hangingPunct="1"/>
            <a:r>
              <a:rPr lang="en-US" altLang="en-US" smtClean="0"/>
              <a:t>Design faults.</a:t>
            </a:r>
          </a:p>
          <a:p>
            <a:pPr lvl="1" eaLnBrk="1" hangingPunct="1"/>
            <a:r>
              <a:rPr lang="en-US" altLang="en-US" smtClean="0"/>
              <a:t>Operational faults from human error, security breaches, etc.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System reliability metrics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200" smtClean="0"/>
              <a:t>Mean time to failure (MTTF) is the expected time for first system to fail:</a:t>
            </a:r>
          </a:p>
          <a:p>
            <a:pPr eaLnBrk="1" hangingPunct="1"/>
            <a:endParaRPr lang="en-US" altLang="en-US" sz="2200" smtClean="0"/>
          </a:p>
          <a:p>
            <a:pPr eaLnBrk="1" hangingPunct="1"/>
            <a:r>
              <a:rPr lang="en-US" altLang="en-US" sz="2200" smtClean="0"/>
              <a:t>Reliability function describes the probability that the system will operate correctly in the time interval [0,t].</a:t>
            </a:r>
          </a:p>
          <a:p>
            <a:pPr eaLnBrk="1" hangingPunct="1"/>
            <a:r>
              <a:rPr lang="en-US" altLang="en-US" sz="2200" smtClean="0"/>
              <a:t>Hazard function is the failure rate of components:</a:t>
            </a:r>
          </a:p>
        </p:txBody>
      </p:sp>
      <p:pic>
        <p:nvPicPr>
          <p:cNvPr id="10245" name="Picture 4" descr="eq-1-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3925" y="1931988"/>
            <a:ext cx="3867150" cy="152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6" descr="eq-1-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1563" y="4402138"/>
            <a:ext cx="3571875" cy="1266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© 2006 Elsevier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Common fault distributions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68" name="Rectangle 3"/>
              <p:cNvSpPr>
                <a:spLocks noGrp="1" noChangeArrowheads="1"/>
              </p:cNvSpPr>
              <p:nvPr>
                <p:ph type="body" sz="half"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en-US" altLang="en-US" sz="2600" dirty="0" smtClean="0"/>
                  <a:t>Exponential distribution:</a:t>
                </a:r>
              </a:p>
              <a:p>
                <a:pPr lvl="1" eaLnBrk="1" hangingPunct="1"/>
                <a14:m>
                  <m:oMath xmlns:m="http://schemas.openxmlformats.org/officeDocument/2006/math">
                    <m:r>
                      <a:rPr lang="en-US" altLang="en-US" sz="2200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altLang="en-US" sz="2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n-US" sz="22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altLang="en-US" sz="2200" b="0" i="1" smtClean="0">
                        <a:latin typeface="Cambria Math"/>
                      </a:rPr>
                      <m:t>= </m:t>
                    </m:r>
                    <m:r>
                      <a:rPr lang="en-US" altLang="en-US" sz="2200" b="0" i="1" smtClean="0">
                        <a:latin typeface="Cambria Math"/>
                        <a:ea typeface="Cambria Math"/>
                      </a:rPr>
                      <m:t>𝜆</m:t>
                    </m:r>
                    <m:r>
                      <a:rPr lang="en-US" altLang="en-US" sz="22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altLang="en-US" sz="2200" dirty="0" smtClean="0"/>
              </a:p>
              <a:p>
                <a:pPr eaLnBrk="1" hangingPunct="1"/>
                <a:r>
                  <a:rPr lang="en-US" altLang="en-US" sz="2600" dirty="0" err="1" smtClean="0"/>
                  <a:t>Weibull</a:t>
                </a:r>
                <a:r>
                  <a:rPr lang="en-US" altLang="en-US" sz="2600" dirty="0" smtClean="0"/>
                  <a:t> </a:t>
                </a:r>
                <a:r>
                  <a:rPr lang="en-US" altLang="en-US" sz="2600" dirty="0" smtClean="0"/>
                  <a:t>distribution:</a:t>
                </a:r>
              </a:p>
              <a:p>
                <a:pPr lvl="1" eaLnBrk="1" hangingPunct="1"/>
                <a14:m>
                  <m:oMath xmlns:m="http://schemas.openxmlformats.org/officeDocument/2006/math">
                    <m:r>
                      <a:rPr lang="en-US" altLang="en-US" sz="2200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altLang="en-US" sz="2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en-US" sz="22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altLang="en-US" sz="2200" b="0" i="1" smtClean="0">
                        <a:latin typeface="Cambria Math"/>
                      </a:rPr>
                      <m:t>=</m:t>
                    </m:r>
                    <m:r>
                      <a:rPr lang="en-US" altLang="en-US" sz="2200" b="0" i="1" smtClean="0">
                        <a:latin typeface="Cambria Math"/>
                        <a:ea typeface="Cambria Math"/>
                      </a:rPr>
                      <m:t>𝛼𝜆</m:t>
                    </m:r>
                    <m:sSup>
                      <m:sSupPr>
                        <m:ctrlP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altLang="en-US" sz="22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p>
                    </m:sSup>
                  </m:oMath>
                </a14:m>
                <a:endParaRPr lang="en-US" altLang="en-US" sz="2200" dirty="0" smtClean="0"/>
              </a:p>
              <a:p>
                <a:pPr eaLnBrk="1" hangingPunct="1"/>
                <a:r>
                  <a:rPr lang="en-US" altLang="en-US" sz="2600" dirty="0" smtClean="0"/>
                  <a:t>Bathtub distributions are often empirically observed.</a:t>
                </a:r>
              </a:p>
              <a:p>
                <a:pPr lvl="1" eaLnBrk="1" hangingPunct="1"/>
                <a:r>
                  <a:rPr lang="en-US" altLang="en-US" sz="2200" dirty="0" smtClean="0"/>
                  <a:t>High failure rates at beginning, end of component life.</a:t>
                </a:r>
              </a:p>
            </p:txBody>
          </p:sp>
        </mc:Choice>
        <mc:Fallback>
          <p:sp>
            <p:nvSpPr>
              <p:cNvPr id="1126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blipFill rotWithShape="1">
                <a:blip r:embed="rId3"/>
                <a:stretch>
                  <a:fillRect l="-603" t="-1211" r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9" name="Picture 5" descr="Fig_01-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22550"/>
            <a:ext cx="4038600" cy="2484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2712</TotalTime>
  <Words>810</Words>
  <Application>Microsoft Office PowerPoint</Application>
  <PresentationFormat>On-screen Show (4:3)</PresentationFormat>
  <Paragraphs>147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Edge</vt:lpstr>
      <vt:lpstr>Chapter 1, part 4: Embedded and Cyber-Physical Computing</vt:lpstr>
      <vt:lpstr>Topics</vt:lpstr>
      <vt:lpstr>Related disciplines</vt:lpstr>
      <vt:lpstr>Dependability and security</vt:lpstr>
      <vt:lpstr>Attributes of dependability and security (Avizienis et al.)</vt:lpstr>
      <vt:lpstr>Reliability requirements on embedded systems</vt:lpstr>
      <vt:lpstr>Faults</vt:lpstr>
      <vt:lpstr>System reliability metrics</vt:lpstr>
      <vt:lpstr>Common fault distributions</vt:lpstr>
      <vt:lpstr>Possible actions after a fault</vt:lpstr>
      <vt:lpstr>Reliability methods</vt:lpstr>
      <vt:lpstr>Novel attacks and countermeasures</vt:lpstr>
      <vt:lpstr>Sensor network attacks (Wood and Stankovic)</vt:lpstr>
      <vt:lpstr>Power attack</vt:lpstr>
      <vt:lpstr>Consumer electronics architectures</vt:lpstr>
      <vt:lpstr>Bluetooth</vt:lpstr>
      <vt:lpstr>Bluetooth stack</vt:lpstr>
      <vt:lpstr>Bluetooth middleware group protocols</vt:lpstr>
      <vt:lpstr>Networked consumer appliances</vt:lpstr>
      <vt:lpstr>High-level services</vt:lpstr>
      <vt:lpstr>Digital rights management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Wayne Wolf</dc:creator>
  <cp:lastModifiedBy>Wolf, Marilyn C</cp:lastModifiedBy>
  <cp:revision>76</cp:revision>
  <dcterms:created xsi:type="dcterms:W3CDTF">2006-09-21T02:21:51Z</dcterms:created>
  <dcterms:modified xsi:type="dcterms:W3CDTF">2014-01-07T15:52:47Z</dcterms:modified>
</cp:coreProperties>
</file>