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301" r:id="rId15"/>
    <p:sldId id="269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273" r:id="rId35"/>
    <p:sldId id="274" r:id="rId36"/>
    <p:sldId id="275" r:id="rId37"/>
    <p:sldId id="276" r:id="rId38"/>
    <p:sldId id="302" r:id="rId39"/>
    <p:sldId id="303" r:id="rId40"/>
    <p:sldId id="304" r:id="rId41"/>
    <p:sldId id="277" r:id="rId42"/>
    <p:sldId id="278" r:id="rId43"/>
    <p:sldId id="279" r:id="rId44"/>
    <p:sldId id="280" r:id="rId45"/>
    <p:sldId id="281" r:id="rId46"/>
    <p:sldId id="282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2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B318FC-F339-4564-A782-0459F39F16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801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83695F-FC59-46B4-A1BD-F3E53F75225E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813D0F-C5FA-42F8-9AC8-77597C50C899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DD062F-E88B-491A-AF48-06C105360581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A619C2-DCB6-4216-A260-6762CC2F078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A5069C-1992-4C2B-B224-06608466D30A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E9CEAD-DA2B-43F2-A5BA-F17152259782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EC1F0F-6244-4AF3-9E52-722B3619A8ED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2F5B51-D55B-41F1-ADF6-52D18C45313F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7965C5-9D0A-40CA-BEE3-2ACA54CE6DEC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829471-787B-4B78-9563-4BD438D36E85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B0CD05-DF52-47D1-89C2-CE2757B52620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AE9339-34AA-4502-B3AF-CAF301B39986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05D63A-E2A2-4B3F-8F01-4D849B9983D3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EB9058-B6F7-41F0-BA28-2941F0C33003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306126-6329-4D71-A7B5-2FA7D84C4D4B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1BDC30-FA08-4A09-92D5-E018E9AC04BD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9777C2-054F-4686-BA09-0867F6D8C435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264D56-A748-4055-9E99-864E7875BA91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1EAD8B-D07A-42CC-8881-DBF6DD68F957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A01ED0-5090-42BA-98A1-07EADDB0D60A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2FB9ED-6C2A-47CA-ACEF-0B49AB05B182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F967AE-B700-4DF3-8B42-11F1EEAAD145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DCDFEA-52A0-4679-843E-05E4F90FFF91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D213D-8E38-47AF-8FC0-9F6415C51F1D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5BF9B-1D4F-408D-A24C-8BF45779B6C5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52979F-7B7F-44F8-96A1-737B89A2B8F3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1E2B9D-8E49-4FCF-912E-6F6968A9BA78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C4B0F5-34BE-48B2-9921-9E0206881B02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8EAE9-AC0E-4CAF-9885-81DEBF2B5AB2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9129B9-CB51-44E3-9A8C-4EB76C01E1E5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DBC743-544D-4A8C-A3FD-7407F2E3D936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E5F64-6E59-45DF-9D52-D73E3F0257A7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4D145E-E0C7-4D04-AC5B-F0A86AB668E9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B82C5C-F201-4A07-9FB2-A22D04EEF016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130702-1FD9-4D37-B13F-566111AFE6ED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CED2E-CEF2-4FAF-88C4-20EE47D6F3E7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26A31F-65FC-4AEE-B0B2-6C7042D4A88D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1C5695-DB30-4616-A984-CDA255D40205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47EB4A-BA67-4180-888D-6152BC20D3F6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79A214-FF13-41C3-81CD-64FF9625F03E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535218-6648-40D6-9329-A9AFC4C1A18B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B799DE-85C5-4FE7-A676-8237104BADF9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46D4FCD-6266-43CA-9810-694FDF4B6D4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3E624-EB18-45C4-9A4C-9998B8BD55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746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0D70C-0C96-4610-9183-44AA8472C2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2482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15C98DA-A664-4CE7-8015-1EDD25E043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4227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70496-7611-487B-B551-B73D7EAD9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046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CADAC-CDF5-4A64-ADE6-666FC13D64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9945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07519-F051-4388-BEA1-0287EBDA8B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8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F7515-0E13-4550-80ED-63FF67EEB6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993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86F0C-1DBE-4874-9784-0CDD6B7F42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39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75F27-C5AF-4EDE-BED5-4276F2AB9F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188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91F72-7695-45B6-9A09-11F57B063E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925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78CF9-4F9C-4055-AE06-A787F8ABDC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832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40B74248-060E-4F20-B2D8-C98FDBFB0D6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2, part 1: CPUs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</a:t>
            </a:r>
            <a:r>
              <a:rPr lang="en-US" altLang="en-US" i="1" smtClean="0"/>
              <a:t>, second edition</a:t>
            </a:r>
            <a:endParaRPr lang="en-US" altLang="en-US" i="1" dirty="0"/>
          </a:p>
          <a:p>
            <a:r>
              <a:rPr lang="en-US" altLang="en-US" sz="2400" dirty="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Digital signal processors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First DSP was AT&amp;T DSP16:</a:t>
            </a:r>
          </a:p>
          <a:p>
            <a:pPr lvl="1"/>
            <a:r>
              <a:rPr lang="en-US" altLang="en-US" sz="2200"/>
              <a:t>Hardware multiply-accumulate unit.</a:t>
            </a:r>
          </a:p>
          <a:p>
            <a:pPr lvl="1"/>
            <a:r>
              <a:rPr lang="en-US" altLang="en-US" sz="2200"/>
              <a:t>Harvard architecture.</a:t>
            </a:r>
          </a:p>
          <a:p>
            <a:r>
              <a:rPr lang="en-US" altLang="en-US" sz="2600"/>
              <a:t>Today, DSP is often used as a marketing term.</a:t>
            </a:r>
          </a:p>
          <a:p>
            <a:r>
              <a:rPr lang="en-US" altLang="en-US" sz="2600"/>
              <a:t>Modern DSPs are heavily pipelined.</a:t>
            </a:r>
          </a:p>
        </p:txBody>
      </p:sp>
      <p:pic>
        <p:nvPicPr>
          <p:cNvPr id="112645" name="Picture 5" descr="Fig_02-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487613"/>
            <a:ext cx="4038600" cy="2754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TI C5x DSP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40-bit arithmetic unit (32-bit values with 8 guard bits).</a:t>
            </a:r>
          </a:p>
          <a:p>
            <a:pPr>
              <a:lnSpc>
                <a:spcPct val="90000"/>
              </a:lnSpc>
            </a:pPr>
            <a:r>
              <a:rPr lang="en-US" altLang="en-US"/>
              <a:t>Barrel shifter.</a:t>
            </a:r>
          </a:p>
          <a:p>
            <a:pPr>
              <a:lnSpc>
                <a:spcPct val="90000"/>
              </a:lnSpc>
            </a:pPr>
            <a:r>
              <a:rPr lang="en-US" altLang="en-US"/>
              <a:t>17 x 17 multiplier.</a:t>
            </a:r>
          </a:p>
          <a:p>
            <a:pPr>
              <a:lnSpc>
                <a:spcPct val="90000"/>
              </a:lnSpc>
            </a:pPr>
            <a:r>
              <a:rPr lang="en-US" altLang="en-US"/>
              <a:t>Comparison unit for Viterbi encoding/decoding.</a:t>
            </a:r>
          </a:p>
          <a:p>
            <a:pPr>
              <a:lnSpc>
                <a:spcPct val="90000"/>
              </a:lnSpc>
            </a:pPr>
            <a:r>
              <a:rPr lang="en-US" altLang="en-US"/>
              <a:t>Single-cycle exponent encoder for wide-dynamic-range arithmetic.</a:t>
            </a:r>
          </a:p>
          <a:p>
            <a:pPr>
              <a:lnSpc>
                <a:spcPct val="90000"/>
              </a:lnSpc>
            </a:pPr>
            <a:r>
              <a:rPr lang="en-US" altLang="en-US"/>
              <a:t>Two address generators.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 C55x microarchitecture</a:t>
            </a:r>
          </a:p>
        </p:txBody>
      </p:sp>
      <p:pic>
        <p:nvPicPr>
          <p:cNvPr id="118788" name="Picture 4" descr="Fig_Ex02-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8800" y="1600200"/>
            <a:ext cx="80248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/>
              <a:t>TI C55x pixel interpretation co-processor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400" dirty="0"/>
              <a:t>Designed to support motion estimation.</a:t>
            </a:r>
          </a:p>
          <a:p>
            <a:r>
              <a:rPr lang="en-US" altLang="en-US" sz="2400" dirty="0"/>
              <a:t>Interpolates U, M, R values given A, B, C, D pixels</a:t>
            </a:r>
            <a:r>
              <a:rPr lang="en-US" altLang="en-US" sz="2400" dirty="0" smtClean="0"/>
              <a:t>.</a:t>
            </a:r>
          </a:p>
          <a:p>
            <a:r>
              <a:rPr lang="en-US" altLang="en-US" sz="2400" dirty="0" smtClean="0"/>
              <a:t>Instruction support:</a:t>
            </a:r>
          </a:p>
          <a:p>
            <a:pPr lvl="1"/>
            <a:r>
              <a:rPr lang="en-US" altLang="en-US" sz="2000" dirty="0" err="1" smtClean="0"/>
              <a:t>ACy</a:t>
            </a:r>
            <a:r>
              <a:rPr lang="en-US" altLang="en-US" sz="2000" dirty="0" smtClean="0"/>
              <a:t> = </a:t>
            </a:r>
            <a:r>
              <a:rPr lang="en-US" altLang="en-US" sz="2000" dirty="0" err="1" smtClean="0"/>
              <a:t>copr</a:t>
            </a:r>
            <a:r>
              <a:rPr lang="en-US" altLang="en-US" sz="2000" dirty="0" smtClean="0"/>
              <a:t>(K8,AC,Lmem) loads pixels and computes.</a:t>
            </a:r>
          </a:p>
          <a:p>
            <a:pPr lvl="1"/>
            <a:r>
              <a:rPr lang="en-US" altLang="en-US" sz="2000" dirty="0" err="1" smtClean="0"/>
              <a:t>ACy</a:t>
            </a:r>
            <a:r>
              <a:rPr lang="en-US" altLang="en-US" sz="2000" dirty="0" smtClean="0"/>
              <a:t> = 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copr</a:t>
            </a:r>
            <a:r>
              <a:rPr lang="en-US" altLang="en-US" sz="2000" dirty="0" smtClean="0"/>
              <a:t>(K8,Acx,Lmem)||</a:t>
            </a:r>
            <a:r>
              <a:rPr lang="en-US" altLang="en-US" sz="2000" dirty="0" err="1" smtClean="0"/>
              <a:t>Lmem</a:t>
            </a:r>
            <a:r>
              <a:rPr lang="en-US" altLang="en-US" sz="2000" dirty="0" smtClean="0"/>
              <a:t>=</a:t>
            </a:r>
            <a:r>
              <a:rPr lang="en-US" altLang="en-US" sz="2000" dirty="0" err="1" smtClean="0"/>
              <a:t>Acz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loads pixels, computes, stores</a:t>
            </a:r>
            <a:endParaRPr lang="en-US" altLang="en-US" sz="2000" dirty="0" smtClean="0"/>
          </a:p>
        </p:txBody>
      </p:sp>
      <p:sp>
        <p:nvSpPr>
          <p:cNvPr id="121862" name="Oval 6"/>
          <p:cNvSpPr>
            <a:spLocks noChangeArrowheads="1"/>
          </p:cNvSpPr>
          <p:nvPr/>
        </p:nvSpPr>
        <p:spPr bwMode="auto">
          <a:xfrm>
            <a:off x="5715000" y="2286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A</a:t>
            </a:r>
          </a:p>
        </p:txBody>
      </p:sp>
      <p:sp>
        <p:nvSpPr>
          <p:cNvPr id="121863" name="Rectangle 7"/>
          <p:cNvSpPr>
            <a:spLocks noChangeArrowheads="1"/>
          </p:cNvSpPr>
          <p:nvPr/>
        </p:nvSpPr>
        <p:spPr bwMode="auto">
          <a:xfrm>
            <a:off x="6781800" y="22860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U</a:t>
            </a:r>
          </a:p>
        </p:txBody>
      </p:sp>
      <p:sp>
        <p:nvSpPr>
          <p:cNvPr id="121864" name="Oval 8"/>
          <p:cNvSpPr>
            <a:spLocks noChangeArrowheads="1"/>
          </p:cNvSpPr>
          <p:nvPr/>
        </p:nvSpPr>
        <p:spPr bwMode="auto">
          <a:xfrm>
            <a:off x="7848600" y="2286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B</a:t>
            </a:r>
          </a:p>
        </p:txBody>
      </p:sp>
      <p:sp>
        <p:nvSpPr>
          <p:cNvPr id="121865" name="Rectangle 9"/>
          <p:cNvSpPr>
            <a:spLocks noChangeArrowheads="1"/>
          </p:cNvSpPr>
          <p:nvPr/>
        </p:nvSpPr>
        <p:spPr bwMode="auto">
          <a:xfrm>
            <a:off x="6781800" y="32766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M</a:t>
            </a:r>
          </a:p>
        </p:txBody>
      </p:sp>
      <p:sp>
        <p:nvSpPr>
          <p:cNvPr id="121866" name="Rectangle 10"/>
          <p:cNvSpPr>
            <a:spLocks noChangeArrowheads="1"/>
          </p:cNvSpPr>
          <p:nvPr/>
        </p:nvSpPr>
        <p:spPr bwMode="auto">
          <a:xfrm>
            <a:off x="7848600" y="32766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R</a:t>
            </a:r>
          </a:p>
        </p:txBody>
      </p:sp>
      <p:sp>
        <p:nvSpPr>
          <p:cNvPr id="121867" name="Oval 11"/>
          <p:cNvSpPr>
            <a:spLocks noChangeArrowheads="1"/>
          </p:cNvSpPr>
          <p:nvPr/>
        </p:nvSpPr>
        <p:spPr bwMode="auto">
          <a:xfrm>
            <a:off x="5715000" y="4267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</a:t>
            </a:r>
          </a:p>
        </p:txBody>
      </p:sp>
      <p:sp>
        <p:nvSpPr>
          <p:cNvPr id="121868" name="Oval 12"/>
          <p:cNvSpPr>
            <a:spLocks noChangeArrowheads="1"/>
          </p:cNvSpPr>
          <p:nvPr/>
        </p:nvSpPr>
        <p:spPr bwMode="auto">
          <a:xfrm>
            <a:off x="7848600" y="4267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dirty="0"/>
              <a:t>TI C55x </a:t>
            </a:r>
            <a:r>
              <a:rPr lang="en-US" altLang="en-US" sz="4400" dirty="0" smtClean="0"/>
              <a:t>motion estimation co-processor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Produces either one motion vector for 16 x 16 </a:t>
            </a:r>
            <a:r>
              <a:rPr lang="en-US" dirty="0" err="1" smtClean="0"/>
              <a:t>macroblock</a:t>
            </a:r>
            <a:r>
              <a:rPr lang="en-US" dirty="0" smtClean="0"/>
              <a:t> or four motion vectors for four 8 x 8 blocks:</a:t>
            </a:r>
          </a:p>
          <a:p>
            <a:pPr lvl="1"/>
            <a:r>
              <a:rPr lang="en-US" dirty="0" smtClean="0"/>
              <a:t>[</a:t>
            </a:r>
            <a:r>
              <a:rPr lang="en-US" dirty="0" err="1" smtClean="0"/>
              <a:t>Acx,Acy</a:t>
            </a:r>
            <a:r>
              <a:rPr lang="en-US" dirty="0" smtClean="0"/>
              <a:t>] = </a:t>
            </a:r>
            <a:r>
              <a:rPr lang="en-US" dirty="0" err="1" smtClean="0"/>
              <a:t>copr</a:t>
            </a:r>
            <a:r>
              <a:rPr lang="en-US" dirty="0" smtClean="0"/>
              <a:t>(K8,ACx,ACy,Xmem,Ymem,Coeff)</a:t>
            </a:r>
          </a:p>
          <a:p>
            <a:pPr lvl="1"/>
            <a:r>
              <a:rPr lang="en-US" dirty="0" err="1" smtClean="0"/>
              <a:t>ACx</a:t>
            </a:r>
            <a:r>
              <a:rPr lang="en-US" dirty="0" smtClean="0"/>
              <a:t> and </a:t>
            </a:r>
            <a:r>
              <a:rPr lang="en-US" dirty="0" err="1" smtClean="0"/>
              <a:t>ACy</a:t>
            </a:r>
            <a:r>
              <a:rPr lang="en-US" dirty="0" smtClean="0"/>
              <a:t> are accumulated sum-of-differences</a:t>
            </a:r>
          </a:p>
          <a:p>
            <a:pPr lvl="1"/>
            <a:r>
              <a:rPr lang="en-US" dirty="0" smtClean="0"/>
              <a:t>K8 is control bits</a:t>
            </a:r>
          </a:p>
          <a:p>
            <a:pPr lvl="1"/>
            <a:r>
              <a:rPr lang="en-US" dirty="0" err="1" smtClean="0"/>
              <a:t>Xmem</a:t>
            </a:r>
            <a:r>
              <a:rPr lang="en-US" dirty="0" smtClean="0"/>
              <a:t>, </a:t>
            </a:r>
            <a:r>
              <a:rPr lang="en-US" dirty="0" err="1" smtClean="0"/>
              <a:t>Ymem</a:t>
            </a:r>
            <a:r>
              <a:rPr lang="en-US" dirty="0" smtClean="0"/>
              <a:t> point to odd and even lines of search window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6914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 C55x DCT co-processor</a:t>
            </a:r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Performs 1-D 8x8 DCT.</a:t>
            </a:r>
          </a:p>
          <a:p>
            <a:r>
              <a:rPr lang="en-US" altLang="en-US" sz="2600"/>
              <a:t>Pipelines several DCT iterations.</a:t>
            </a:r>
          </a:p>
        </p:txBody>
      </p:sp>
      <p:pic>
        <p:nvPicPr>
          <p:cNvPr id="123910" name="Picture 6" descr="Fig_Ex02-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0" y="1600200"/>
            <a:ext cx="25384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Parallelism extraction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447675" indent="-447675"/>
            <a:r>
              <a:rPr lang="en-US" altLang="en-US" sz="2600"/>
              <a:t>Static:</a:t>
            </a:r>
          </a:p>
          <a:p>
            <a:pPr marL="990600" lvl="1" indent="-363538"/>
            <a:r>
              <a:rPr lang="en-US" altLang="en-US" sz="2200"/>
              <a:t>Use compiler to analyze program.</a:t>
            </a:r>
          </a:p>
          <a:p>
            <a:pPr marL="990600" lvl="1" indent="-363538"/>
            <a:r>
              <a:rPr lang="en-US" altLang="en-US" sz="2200"/>
              <a:t>Simpler CPU.</a:t>
            </a:r>
          </a:p>
          <a:p>
            <a:pPr marL="990600" lvl="1" indent="-363538"/>
            <a:r>
              <a:rPr lang="en-US" altLang="en-US" sz="2200"/>
              <a:t>Can make use of high-level language constructs.</a:t>
            </a:r>
          </a:p>
          <a:p>
            <a:pPr marL="990600" lvl="1" indent="-363538"/>
            <a:r>
              <a:rPr lang="en-US" altLang="en-US" sz="2200"/>
              <a:t>Can’t depend on data values.</a:t>
            </a:r>
          </a:p>
        </p:txBody>
      </p:sp>
      <p:sp>
        <p:nvSpPr>
          <p:cNvPr id="1720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447675" indent="-447675"/>
            <a:r>
              <a:rPr lang="en-US" altLang="en-US" sz="2600"/>
              <a:t>Dynamic:</a:t>
            </a:r>
          </a:p>
          <a:p>
            <a:pPr marL="990600" lvl="1" indent="-363538"/>
            <a:r>
              <a:rPr lang="en-US" altLang="en-US" sz="2200"/>
              <a:t>Use hardware to identify opportunities.</a:t>
            </a:r>
          </a:p>
          <a:p>
            <a:pPr marL="990600" lvl="1" indent="-363538"/>
            <a:r>
              <a:rPr lang="en-US" altLang="en-US" sz="2200"/>
              <a:t>More complex CPU.</a:t>
            </a:r>
          </a:p>
          <a:p>
            <a:pPr marL="990600" lvl="1" indent="-363538"/>
            <a:r>
              <a:rPr lang="en-US" altLang="en-US" sz="2200"/>
              <a:t>Can make use of data values.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Simple VLIW architecture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179513"/>
          </a:xfrm>
        </p:spPr>
        <p:txBody>
          <a:bodyPr/>
          <a:lstStyle/>
          <a:p>
            <a:pPr marL="447675" indent="-447675"/>
            <a:r>
              <a:rPr lang="en-US" altLang="en-US"/>
              <a:t>Large register file feeds multiple function units.</a:t>
            </a:r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838200" y="3810000"/>
            <a:ext cx="75438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Register file</a:t>
            </a:r>
          </a:p>
        </p:txBody>
      </p:sp>
      <p:sp>
        <p:nvSpPr>
          <p:cNvPr id="174085" name="Rectangle 5"/>
          <p:cNvSpPr>
            <a:spLocks noChangeArrowheads="1"/>
          </p:cNvSpPr>
          <p:nvPr/>
        </p:nvSpPr>
        <p:spPr bwMode="auto">
          <a:xfrm>
            <a:off x="838200" y="2895600"/>
            <a:ext cx="75438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174086" name="Text Box 6"/>
          <p:cNvSpPr txBox="1">
            <a:spLocks noChangeArrowheads="1"/>
          </p:cNvSpPr>
          <p:nvPr/>
        </p:nvSpPr>
        <p:spPr bwMode="auto">
          <a:xfrm>
            <a:off x="838200" y="2895600"/>
            <a:ext cx="903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E box</a:t>
            </a:r>
          </a:p>
        </p:txBody>
      </p:sp>
      <p:sp>
        <p:nvSpPr>
          <p:cNvPr id="174087" name="Rectangle 7"/>
          <p:cNvSpPr>
            <a:spLocks noChangeArrowheads="1"/>
          </p:cNvSpPr>
          <p:nvPr/>
        </p:nvSpPr>
        <p:spPr bwMode="auto">
          <a:xfrm>
            <a:off x="914400" y="3276600"/>
            <a:ext cx="7391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/>
              <a:t>Add r1,r2,r3; Sub r4,r5,r6; Ld r7,foo; St r8,baz; NOP</a:t>
            </a:r>
          </a:p>
        </p:txBody>
      </p:sp>
      <p:sp>
        <p:nvSpPr>
          <p:cNvPr id="174088" name="AutoShape 8"/>
          <p:cNvSpPr>
            <a:spLocks noChangeArrowheads="1"/>
          </p:cNvSpPr>
          <p:nvPr/>
        </p:nvSpPr>
        <p:spPr bwMode="auto">
          <a:xfrm>
            <a:off x="914400" y="5029200"/>
            <a:ext cx="1524000" cy="11430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ALU</a:t>
            </a:r>
          </a:p>
        </p:txBody>
      </p:sp>
      <p:sp>
        <p:nvSpPr>
          <p:cNvPr id="174089" name="Line 9"/>
          <p:cNvSpPr>
            <a:spLocks noChangeShapeType="1"/>
          </p:cNvSpPr>
          <p:nvPr/>
        </p:nvSpPr>
        <p:spPr bwMode="auto">
          <a:xfrm>
            <a:off x="12192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0" name="Line 10"/>
          <p:cNvSpPr>
            <a:spLocks noChangeShapeType="1"/>
          </p:cNvSpPr>
          <p:nvPr/>
        </p:nvSpPr>
        <p:spPr bwMode="auto">
          <a:xfrm>
            <a:off x="21336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1" name="AutoShape 11"/>
          <p:cNvSpPr>
            <a:spLocks noChangeArrowheads="1"/>
          </p:cNvSpPr>
          <p:nvPr/>
        </p:nvSpPr>
        <p:spPr bwMode="auto">
          <a:xfrm>
            <a:off x="2819400" y="5029200"/>
            <a:ext cx="1524000" cy="11430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ALU</a:t>
            </a:r>
          </a:p>
        </p:txBody>
      </p:sp>
      <p:sp>
        <p:nvSpPr>
          <p:cNvPr id="174092" name="Line 12"/>
          <p:cNvSpPr>
            <a:spLocks noChangeShapeType="1"/>
          </p:cNvSpPr>
          <p:nvPr/>
        </p:nvSpPr>
        <p:spPr bwMode="auto">
          <a:xfrm>
            <a:off x="31242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3" name="Line 13"/>
          <p:cNvSpPr>
            <a:spLocks noChangeShapeType="1"/>
          </p:cNvSpPr>
          <p:nvPr/>
        </p:nvSpPr>
        <p:spPr bwMode="auto">
          <a:xfrm>
            <a:off x="40386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4" name="Rectangle 14"/>
          <p:cNvSpPr>
            <a:spLocks noChangeArrowheads="1"/>
          </p:cNvSpPr>
          <p:nvPr/>
        </p:nvSpPr>
        <p:spPr bwMode="auto">
          <a:xfrm>
            <a:off x="4724400" y="5029200"/>
            <a:ext cx="1371600" cy="1143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Load/store</a:t>
            </a:r>
          </a:p>
        </p:txBody>
      </p:sp>
      <p:sp>
        <p:nvSpPr>
          <p:cNvPr id="174095" name="Line 15"/>
          <p:cNvSpPr>
            <a:spLocks noChangeShapeType="1"/>
          </p:cNvSpPr>
          <p:nvPr/>
        </p:nvSpPr>
        <p:spPr bwMode="auto">
          <a:xfrm>
            <a:off x="54102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6" name="Rectangle 16"/>
          <p:cNvSpPr>
            <a:spLocks noChangeArrowheads="1"/>
          </p:cNvSpPr>
          <p:nvPr/>
        </p:nvSpPr>
        <p:spPr bwMode="auto">
          <a:xfrm>
            <a:off x="6248400" y="5029200"/>
            <a:ext cx="1371600" cy="1143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Load/store</a:t>
            </a:r>
          </a:p>
        </p:txBody>
      </p:sp>
      <p:sp>
        <p:nvSpPr>
          <p:cNvPr id="174097" name="Line 17"/>
          <p:cNvSpPr>
            <a:spLocks noChangeShapeType="1"/>
          </p:cNvSpPr>
          <p:nvPr/>
        </p:nvSpPr>
        <p:spPr bwMode="auto">
          <a:xfrm>
            <a:off x="69342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8" name="Rectangle 18"/>
          <p:cNvSpPr>
            <a:spLocks noChangeArrowheads="1"/>
          </p:cNvSpPr>
          <p:nvPr/>
        </p:nvSpPr>
        <p:spPr bwMode="auto">
          <a:xfrm>
            <a:off x="7772400" y="5029200"/>
            <a:ext cx="609600" cy="11430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FU</a:t>
            </a:r>
          </a:p>
        </p:txBody>
      </p:sp>
      <p:sp>
        <p:nvSpPr>
          <p:cNvPr id="174099" name="Line 19"/>
          <p:cNvSpPr>
            <a:spLocks noChangeShapeType="1"/>
          </p:cNvSpPr>
          <p:nvPr/>
        </p:nvSpPr>
        <p:spPr bwMode="auto">
          <a:xfrm flipV="1">
            <a:off x="80772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00" name="Line 20"/>
          <p:cNvSpPr>
            <a:spLocks noChangeShapeType="1"/>
          </p:cNvSpPr>
          <p:nvPr/>
        </p:nvSpPr>
        <p:spPr bwMode="auto">
          <a:xfrm flipV="1">
            <a:off x="16764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01" name="Line 21"/>
          <p:cNvSpPr>
            <a:spLocks noChangeShapeType="1"/>
          </p:cNvSpPr>
          <p:nvPr/>
        </p:nvSpPr>
        <p:spPr bwMode="auto">
          <a:xfrm flipV="1">
            <a:off x="35814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4102" name="Group 22"/>
          <p:cNvGrpSpPr>
            <a:grpSpLocks/>
          </p:cNvGrpSpPr>
          <p:nvPr/>
        </p:nvGrpSpPr>
        <p:grpSpPr bwMode="auto">
          <a:xfrm>
            <a:off x="1676400" y="3657600"/>
            <a:ext cx="6400800" cy="1600200"/>
            <a:chOff x="1056" y="2304"/>
            <a:chExt cx="4032" cy="1008"/>
          </a:xfrm>
        </p:grpSpPr>
        <p:sp>
          <p:nvSpPr>
            <p:cNvPr id="174103" name="Line 23"/>
            <p:cNvSpPr>
              <a:spLocks noChangeShapeType="1"/>
            </p:cNvSpPr>
            <p:nvPr/>
          </p:nvSpPr>
          <p:spPr bwMode="auto">
            <a:xfrm>
              <a:off x="1056" y="2304"/>
              <a:ext cx="0" cy="100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4" name="Line 24"/>
            <p:cNvSpPr>
              <a:spLocks noChangeShapeType="1"/>
            </p:cNvSpPr>
            <p:nvPr/>
          </p:nvSpPr>
          <p:spPr bwMode="auto">
            <a:xfrm>
              <a:off x="2352" y="2304"/>
              <a:ext cx="0" cy="100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5" name="Line 25"/>
            <p:cNvSpPr>
              <a:spLocks noChangeShapeType="1"/>
            </p:cNvSpPr>
            <p:nvPr/>
          </p:nvSpPr>
          <p:spPr bwMode="auto">
            <a:xfrm>
              <a:off x="3408" y="2304"/>
              <a:ext cx="0" cy="100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6" name="Line 26"/>
            <p:cNvSpPr>
              <a:spLocks noChangeShapeType="1"/>
            </p:cNvSpPr>
            <p:nvPr/>
          </p:nvSpPr>
          <p:spPr bwMode="auto">
            <a:xfrm>
              <a:off x="4368" y="2304"/>
              <a:ext cx="0" cy="100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7" name="Line 27"/>
            <p:cNvSpPr>
              <a:spLocks noChangeShapeType="1"/>
            </p:cNvSpPr>
            <p:nvPr/>
          </p:nvSpPr>
          <p:spPr bwMode="auto">
            <a:xfrm>
              <a:off x="5088" y="2304"/>
              <a:ext cx="0" cy="100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Clustered VLIW architecture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179513"/>
          </a:xfrm>
        </p:spPr>
        <p:txBody>
          <a:bodyPr/>
          <a:lstStyle/>
          <a:p>
            <a:pPr marL="447675" indent="-447675"/>
            <a:r>
              <a:rPr lang="en-US" altLang="en-US"/>
              <a:t>Register file, function units divided into clusters.</a:t>
            </a:r>
          </a:p>
        </p:txBody>
      </p:sp>
      <p:sp>
        <p:nvSpPr>
          <p:cNvPr id="176132" name="Rectangle 4"/>
          <p:cNvSpPr>
            <a:spLocks noChangeArrowheads="1"/>
          </p:cNvSpPr>
          <p:nvPr/>
        </p:nvSpPr>
        <p:spPr bwMode="auto">
          <a:xfrm>
            <a:off x="457200" y="3429000"/>
            <a:ext cx="4191000" cy="28194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33" name="Rectangle 5"/>
          <p:cNvSpPr>
            <a:spLocks noChangeArrowheads="1"/>
          </p:cNvSpPr>
          <p:nvPr/>
        </p:nvSpPr>
        <p:spPr bwMode="auto">
          <a:xfrm>
            <a:off x="685800" y="3581400"/>
            <a:ext cx="37338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Execution</a:t>
            </a:r>
          </a:p>
        </p:txBody>
      </p:sp>
      <p:sp>
        <p:nvSpPr>
          <p:cNvPr id="176134" name="Rectangle 6"/>
          <p:cNvSpPr>
            <a:spLocks noChangeArrowheads="1"/>
          </p:cNvSpPr>
          <p:nvPr/>
        </p:nvSpPr>
        <p:spPr bwMode="auto">
          <a:xfrm>
            <a:off x="685800" y="4191000"/>
            <a:ext cx="37338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Register file</a:t>
            </a:r>
          </a:p>
        </p:txBody>
      </p:sp>
      <p:sp>
        <p:nvSpPr>
          <p:cNvPr id="176135" name="AutoShape 7"/>
          <p:cNvSpPr>
            <a:spLocks noChangeArrowheads="1"/>
          </p:cNvSpPr>
          <p:nvPr/>
        </p:nvSpPr>
        <p:spPr bwMode="auto">
          <a:xfrm>
            <a:off x="762000" y="5105400"/>
            <a:ext cx="914400" cy="8382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 flipV="1">
            <a:off x="12192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37" name="AutoShape 9"/>
          <p:cNvSpPr>
            <a:spLocks noChangeArrowheads="1"/>
          </p:cNvSpPr>
          <p:nvPr/>
        </p:nvSpPr>
        <p:spPr bwMode="auto">
          <a:xfrm>
            <a:off x="2133600" y="5105400"/>
            <a:ext cx="914400" cy="8382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38" name="Line 10"/>
          <p:cNvSpPr>
            <a:spLocks noChangeShapeType="1"/>
          </p:cNvSpPr>
          <p:nvPr/>
        </p:nvSpPr>
        <p:spPr bwMode="auto">
          <a:xfrm flipV="1">
            <a:off x="25908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39" name="Line 11"/>
          <p:cNvSpPr>
            <a:spLocks noChangeShapeType="1"/>
          </p:cNvSpPr>
          <p:nvPr/>
        </p:nvSpPr>
        <p:spPr bwMode="auto">
          <a:xfrm flipV="1">
            <a:off x="3810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40" name="Rectangle 12"/>
          <p:cNvSpPr>
            <a:spLocks noChangeArrowheads="1"/>
          </p:cNvSpPr>
          <p:nvPr/>
        </p:nvSpPr>
        <p:spPr bwMode="auto">
          <a:xfrm>
            <a:off x="3276600" y="5105400"/>
            <a:ext cx="1143000" cy="8382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41" name="Rectangle 13"/>
          <p:cNvSpPr>
            <a:spLocks noChangeArrowheads="1"/>
          </p:cNvSpPr>
          <p:nvPr/>
        </p:nvSpPr>
        <p:spPr bwMode="auto">
          <a:xfrm>
            <a:off x="4724400" y="3429000"/>
            <a:ext cx="4191000" cy="28194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42" name="Rectangle 14"/>
          <p:cNvSpPr>
            <a:spLocks noChangeArrowheads="1"/>
          </p:cNvSpPr>
          <p:nvPr/>
        </p:nvSpPr>
        <p:spPr bwMode="auto">
          <a:xfrm>
            <a:off x="4953000" y="3581400"/>
            <a:ext cx="3733800" cy="6096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Execution</a:t>
            </a:r>
          </a:p>
        </p:txBody>
      </p:sp>
      <p:sp>
        <p:nvSpPr>
          <p:cNvPr id="176143" name="Rectangle 15"/>
          <p:cNvSpPr>
            <a:spLocks noChangeArrowheads="1"/>
          </p:cNvSpPr>
          <p:nvPr/>
        </p:nvSpPr>
        <p:spPr bwMode="auto">
          <a:xfrm>
            <a:off x="4953000" y="4191000"/>
            <a:ext cx="37338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Register file</a:t>
            </a:r>
          </a:p>
        </p:txBody>
      </p:sp>
      <p:sp>
        <p:nvSpPr>
          <p:cNvPr id="176144" name="AutoShape 16"/>
          <p:cNvSpPr>
            <a:spLocks noChangeArrowheads="1"/>
          </p:cNvSpPr>
          <p:nvPr/>
        </p:nvSpPr>
        <p:spPr bwMode="auto">
          <a:xfrm>
            <a:off x="5029200" y="5105400"/>
            <a:ext cx="914400" cy="8382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45" name="Line 17"/>
          <p:cNvSpPr>
            <a:spLocks noChangeShapeType="1"/>
          </p:cNvSpPr>
          <p:nvPr/>
        </p:nvSpPr>
        <p:spPr bwMode="auto">
          <a:xfrm flipV="1">
            <a:off x="5486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46" name="AutoShape 18"/>
          <p:cNvSpPr>
            <a:spLocks noChangeArrowheads="1"/>
          </p:cNvSpPr>
          <p:nvPr/>
        </p:nvSpPr>
        <p:spPr bwMode="auto">
          <a:xfrm>
            <a:off x="6400800" y="5105400"/>
            <a:ext cx="914400" cy="8382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47" name="Line 19"/>
          <p:cNvSpPr>
            <a:spLocks noChangeShapeType="1"/>
          </p:cNvSpPr>
          <p:nvPr/>
        </p:nvSpPr>
        <p:spPr bwMode="auto">
          <a:xfrm flipV="1">
            <a:off x="6858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48" name="Line 20"/>
          <p:cNvSpPr>
            <a:spLocks noChangeShapeType="1"/>
          </p:cNvSpPr>
          <p:nvPr/>
        </p:nvSpPr>
        <p:spPr bwMode="auto">
          <a:xfrm flipV="1">
            <a:off x="80772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49" name="Rectangle 21"/>
          <p:cNvSpPr>
            <a:spLocks noChangeArrowheads="1"/>
          </p:cNvSpPr>
          <p:nvPr/>
        </p:nvSpPr>
        <p:spPr bwMode="auto">
          <a:xfrm>
            <a:off x="7543800" y="5105400"/>
            <a:ext cx="1143000" cy="8382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50" name="Line 22"/>
          <p:cNvSpPr>
            <a:spLocks noChangeShapeType="1"/>
          </p:cNvSpPr>
          <p:nvPr/>
        </p:nvSpPr>
        <p:spPr bwMode="auto">
          <a:xfrm>
            <a:off x="457200" y="2971800"/>
            <a:ext cx="8458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51" name="Line 23"/>
          <p:cNvSpPr>
            <a:spLocks noChangeShapeType="1"/>
          </p:cNvSpPr>
          <p:nvPr/>
        </p:nvSpPr>
        <p:spPr bwMode="auto">
          <a:xfrm flipV="1">
            <a:off x="2514600" y="2971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52" name="Line 24"/>
          <p:cNvSpPr>
            <a:spLocks noChangeShapeType="1"/>
          </p:cNvSpPr>
          <p:nvPr/>
        </p:nvSpPr>
        <p:spPr bwMode="auto">
          <a:xfrm flipV="1">
            <a:off x="6781800" y="2971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153" name="Text Box 25"/>
          <p:cNvSpPr txBox="1">
            <a:spLocks noChangeArrowheads="1"/>
          </p:cNvSpPr>
          <p:nvPr/>
        </p:nvSpPr>
        <p:spPr bwMode="auto">
          <a:xfrm>
            <a:off x="3886200" y="2971800"/>
            <a:ext cx="1563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Cluster bus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 C62/C67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Up to 8 instructions/cycle.</a:t>
            </a:r>
          </a:p>
          <a:p>
            <a:r>
              <a:rPr lang="en-US" altLang="en-US"/>
              <a:t>32 32-bit registers.</a:t>
            </a:r>
          </a:p>
          <a:p>
            <a:r>
              <a:rPr lang="en-US" altLang="en-US"/>
              <a:t>Function units:</a:t>
            </a:r>
          </a:p>
          <a:p>
            <a:pPr marL="742950" lvl="1" indent="-285750"/>
            <a:r>
              <a:rPr lang="en-US" altLang="en-US"/>
              <a:t>Two multipliers.</a:t>
            </a:r>
          </a:p>
          <a:p>
            <a:pPr marL="742950" lvl="1" indent="-285750"/>
            <a:r>
              <a:rPr lang="en-US" altLang="en-US"/>
              <a:t>Six ALUs.</a:t>
            </a:r>
          </a:p>
          <a:p>
            <a:r>
              <a:rPr lang="en-US" altLang="en-US"/>
              <a:t>All instructions execute conditionally.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CPU metrics.</a:t>
            </a:r>
          </a:p>
          <a:p>
            <a:r>
              <a:rPr lang="en-US" altLang="en-US"/>
              <a:t>Categories of CPUs.</a:t>
            </a:r>
          </a:p>
          <a:p>
            <a:r>
              <a:rPr lang="en-US" altLang="en-US"/>
              <a:t>CPU mechanisms.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 C6x data operations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8/16/32-bit arithmetic.</a:t>
            </a:r>
          </a:p>
          <a:p>
            <a:r>
              <a:rPr lang="en-US" altLang="en-US"/>
              <a:t>40-bit operations.</a:t>
            </a:r>
          </a:p>
          <a:p>
            <a:r>
              <a:rPr lang="en-US" altLang="en-US"/>
              <a:t>Bit manipulation operations.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C6x system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On-chip RAM.</a:t>
            </a:r>
          </a:p>
          <a:p>
            <a:r>
              <a:rPr lang="en-US" altLang="en-US"/>
              <a:t>32-bit external memory: SDRAM, SRAM, etc.</a:t>
            </a:r>
          </a:p>
          <a:p>
            <a:r>
              <a:rPr lang="en-US" altLang="en-US"/>
              <a:t>Host port.</a:t>
            </a:r>
          </a:p>
          <a:p>
            <a:r>
              <a:rPr lang="en-US" altLang="en-US"/>
              <a:t>Multiple serial ports.</a:t>
            </a:r>
          </a:p>
          <a:p>
            <a:r>
              <a:rPr lang="en-US" altLang="en-US"/>
              <a:t>Multichannel DMA.</a:t>
            </a:r>
          </a:p>
          <a:p>
            <a:r>
              <a:rPr lang="en-US" altLang="en-US"/>
              <a:t>32-bit timer.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C6x block diagram</a:t>
            </a:r>
          </a:p>
        </p:txBody>
      </p:sp>
      <p:sp>
        <p:nvSpPr>
          <p:cNvPr id="184323" name="Rectangle 3"/>
          <p:cNvSpPr>
            <a:spLocks noChangeArrowheads="1"/>
          </p:cNvSpPr>
          <p:nvPr/>
        </p:nvSpPr>
        <p:spPr bwMode="auto">
          <a:xfrm>
            <a:off x="695325" y="3548063"/>
            <a:ext cx="5286375" cy="29257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1096963" y="4810125"/>
            <a:ext cx="2066925" cy="1389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Data path 1/</a:t>
            </a:r>
          </a:p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Reg file 1</a:t>
            </a:r>
          </a:p>
        </p:txBody>
      </p:sp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3625850" y="4797425"/>
            <a:ext cx="2066925" cy="1389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Data path 2/</a:t>
            </a:r>
          </a:p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Reg file 2</a:t>
            </a:r>
          </a:p>
        </p:txBody>
      </p:sp>
      <p:sp>
        <p:nvSpPr>
          <p:cNvPr id="184326" name="Rectangle 6"/>
          <p:cNvSpPr>
            <a:spLocks noChangeArrowheads="1"/>
          </p:cNvSpPr>
          <p:nvPr/>
        </p:nvSpPr>
        <p:spPr bwMode="auto">
          <a:xfrm>
            <a:off x="1189038" y="3822700"/>
            <a:ext cx="4535487" cy="6762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Execute</a:t>
            </a:r>
          </a:p>
        </p:txBody>
      </p:sp>
      <p:sp>
        <p:nvSpPr>
          <p:cNvPr id="184327" name="Line 7"/>
          <p:cNvSpPr>
            <a:spLocks noChangeShapeType="1"/>
          </p:cNvSpPr>
          <p:nvPr/>
        </p:nvSpPr>
        <p:spPr bwMode="auto">
          <a:xfrm>
            <a:off x="676275" y="2889250"/>
            <a:ext cx="68341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28" name="Line 8"/>
          <p:cNvSpPr>
            <a:spLocks noChangeShapeType="1"/>
          </p:cNvSpPr>
          <p:nvPr/>
        </p:nvSpPr>
        <p:spPr bwMode="auto">
          <a:xfrm>
            <a:off x="7499350" y="2894013"/>
            <a:ext cx="0" cy="35258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29" name="Rectangle 9"/>
          <p:cNvSpPr>
            <a:spLocks noChangeArrowheads="1"/>
          </p:cNvSpPr>
          <p:nvPr/>
        </p:nvSpPr>
        <p:spPr bwMode="auto">
          <a:xfrm>
            <a:off x="6199188" y="3895725"/>
            <a:ext cx="1042987" cy="768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DMA</a:t>
            </a:r>
          </a:p>
        </p:txBody>
      </p:sp>
      <p:sp>
        <p:nvSpPr>
          <p:cNvPr id="184330" name="Rectangle 10"/>
          <p:cNvSpPr>
            <a:spLocks noChangeArrowheads="1"/>
          </p:cNvSpPr>
          <p:nvPr/>
        </p:nvSpPr>
        <p:spPr bwMode="auto">
          <a:xfrm>
            <a:off x="7699375" y="3419475"/>
            <a:ext cx="1189038" cy="768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timers</a:t>
            </a:r>
          </a:p>
        </p:txBody>
      </p:sp>
      <p:sp>
        <p:nvSpPr>
          <p:cNvPr id="184331" name="Rectangle 11"/>
          <p:cNvSpPr>
            <a:spLocks noChangeArrowheads="1"/>
          </p:cNvSpPr>
          <p:nvPr/>
        </p:nvSpPr>
        <p:spPr bwMode="auto">
          <a:xfrm>
            <a:off x="7716838" y="4395788"/>
            <a:ext cx="1189037" cy="768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Serial</a:t>
            </a:r>
          </a:p>
        </p:txBody>
      </p:sp>
      <p:sp>
        <p:nvSpPr>
          <p:cNvPr id="184332" name="Rectangle 12"/>
          <p:cNvSpPr>
            <a:spLocks noChangeArrowheads="1"/>
          </p:cNvSpPr>
          <p:nvPr/>
        </p:nvSpPr>
        <p:spPr bwMode="auto">
          <a:xfrm>
            <a:off x="876300" y="1755775"/>
            <a:ext cx="2925763" cy="8223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Program RAM/cache</a:t>
            </a:r>
          </a:p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512K bits</a:t>
            </a:r>
          </a:p>
        </p:txBody>
      </p:sp>
      <p:sp>
        <p:nvSpPr>
          <p:cNvPr id="184333" name="Rectangle 13"/>
          <p:cNvSpPr>
            <a:spLocks noChangeArrowheads="1"/>
          </p:cNvSpPr>
          <p:nvPr/>
        </p:nvSpPr>
        <p:spPr bwMode="auto">
          <a:xfrm>
            <a:off x="3883025" y="1743075"/>
            <a:ext cx="2925763" cy="822325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Data  RAM</a:t>
            </a:r>
          </a:p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512K bits</a:t>
            </a:r>
          </a:p>
        </p:txBody>
      </p:sp>
      <p:sp>
        <p:nvSpPr>
          <p:cNvPr id="184334" name="Rectangle 14"/>
          <p:cNvSpPr>
            <a:spLocks noChangeArrowheads="1"/>
          </p:cNvSpPr>
          <p:nvPr/>
        </p:nvSpPr>
        <p:spPr bwMode="auto">
          <a:xfrm>
            <a:off x="7778750" y="2439988"/>
            <a:ext cx="1042988" cy="768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JTAG</a:t>
            </a:r>
          </a:p>
        </p:txBody>
      </p:sp>
      <p:sp>
        <p:nvSpPr>
          <p:cNvPr id="184335" name="Rectangle 15"/>
          <p:cNvSpPr>
            <a:spLocks noChangeArrowheads="1"/>
          </p:cNvSpPr>
          <p:nvPr/>
        </p:nvSpPr>
        <p:spPr bwMode="auto">
          <a:xfrm>
            <a:off x="7704138" y="5572125"/>
            <a:ext cx="1189037" cy="7683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PLL</a:t>
            </a:r>
          </a:p>
        </p:txBody>
      </p:sp>
      <p:sp>
        <p:nvSpPr>
          <p:cNvPr id="184336" name="AutoShape 16"/>
          <p:cNvSpPr>
            <a:spLocks noChangeArrowheads="1"/>
          </p:cNvSpPr>
          <p:nvPr/>
        </p:nvSpPr>
        <p:spPr bwMode="auto">
          <a:xfrm rot="5400000">
            <a:off x="183357" y="2688431"/>
            <a:ext cx="622300" cy="366713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37" name="Text Box 17"/>
          <p:cNvSpPr txBox="1">
            <a:spLocks noChangeArrowheads="1"/>
          </p:cNvSpPr>
          <p:nvPr/>
        </p:nvSpPr>
        <p:spPr bwMode="auto">
          <a:xfrm>
            <a:off x="3884613" y="2882900"/>
            <a:ext cx="608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bus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C6x data paths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General-purpose register files (A and B, 16 words each).</a:t>
            </a:r>
          </a:p>
          <a:p>
            <a:r>
              <a:rPr lang="en-US" altLang="en-US"/>
              <a:t>Eight function units:</a:t>
            </a:r>
          </a:p>
          <a:p>
            <a:pPr marL="742950" lvl="1" indent="-285750"/>
            <a:r>
              <a:rPr lang="en-US" altLang="en-US"/>
              <a:t>.L1, .L2, .S1, .S2, .M1, .M2, .D1, .D2</a:t>
            </a:r>
          </a:p>
          <a:p>
            <a:r>
              <a:rPr lang="en-US" altLang="en-US"/>
              <a:t>Two load units (LD1, LD2).</a:t>
            </a:r>
          </a:p>
          <a:p>
            <a:r>
              <a:rPr lang="en-US" altLang="en-US"/>
              <a:t>Two store units (ST1, ST2).</a:t>
            </a:r>
          </a:p>
          <a:p>
            <a:r>
              <a:rPr lang="en-US" altLang="en-US"/>
              <a:t>Two register file cross paths (1X and 2X).</a:t>
            </a:r>
          </a:p>
          <a:p>
            <a:r>
              <a:rPr lang="en-US" altLang="en-US"/>
              <a:t>Two data address paths (DA1 and DA2).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C6x function units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900"/>
              <a:t>.L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32/40-bit arithmetic.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Leftmost 1 counting.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Logical ops.</a:t>
            </a:r>
          </a:p>
          <a:p>
            <a:pPr>
              <a:lnSpc>
                <a:spcPct val="80000"/>
              </a:lnSpc>
            </a:pPr>
            <a:r>
              <a:rPr lang="en-US" altLang="en-US" sz="1900"/>
              <a:t>.S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32-bit arithmetic.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32/40-bit shift and 32-bit field.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Branches.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Constants.</a:t>
            </a:r>
          </a:p>
          <a:p>
            <a:pPr>
              <a:lnSpc>
                <a:spcPct val="80000"/>
              </a:lnSpc>
            </a:pPr>
            <a:r>
              <a:rPr lang="en-US" altLang="en-US" sz="1900"/>
              <a:t>.M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16 x 16 multiply.</a:t>
            </a:r>
          </a:p>
          <a:p>
            <a:pPr>
              <a:lnSpc>
                <a:spcPct val="80000"/>
              </a:lnSpc>
            </a:pPr>
            <a:r>
              <a:rPr lang="en-US" altLang="en-US" sz="1900"/>
              <a:t>.D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32-bit add, subtract, circular address.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1700"/>
              <a:t>Load, store with 5/15-bit constant offset.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Motorola Starcore SC140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47675" indent="-447675">
              <a:lnSpc>
                <a:spcPct val="80000"/>
              </a:lnSpc>
            </a:pPr>
            <a:r>
              <a:rPr lang="en-US" altLang="en-US"/>
              <a:t>DALU includes 4 ALUs, 1 register file.</a:t>
            </a:r>
          </a:p>
          <a:p>
            <a:pPr marL="447675" indent="-447675">
              <a:lnSpc>
                <a:spcPct val="80000"/>
              </a:lnSpc>
            </a:pPr>
            <a:r>
              <a:rPr lang="en-US" altLang="en-US"/>
              <a:t>AGU includes 2 address arithmetic units (AAU), 1 address register file.</a:t>
            </a:r>
          </a:p>
          <a:p>
            <a:pPr marL="447675" indent="-447675">
              <a:lnSpc>
                <a:spcPct val="80000"/>
              </a:lnSpc>
            </a:pPr>
            <a:r>
              <a:rPr lang="en-US" altLang="en-US"/>
              <a:t>Program sequencer and control unit (PSEQ).</a:t>
            </a:r>
          </a:p>
          <a:p>
            <a:pPr marL="447675" indent="-447675">
              <a:lnSpc>
                <a:spcPct val="80000"/>
              </a:lnSpc>
            </a:pPr>
            <a:r>
              <a:rPr lang="en-US" altLang="en-US"/>
              <a:t>Performance:</a:t>
            </a:r>
          </a:p>
          <a:p>
            <a:pPr marL="990600" lvl="1" indent="-363538">
              <a:lnSpc>
                <a:spcPct val="80000"/>
              </a:lnSpc>
            </a:pPr>
            <a:r>
              <a:rPr lang="en-US" altLang="en-US"/>
              <a:t>4 million MACs per second per MHz clock.</a:t>
            </a:r>
          </a:p>
          <a:p>
            <a:pPr marL="990600" lvl="1" indent="-363538">
              <a:lnSpc>
                <a:spcPct val="80000"/>
              </a:lnSpc>
            </a:pPr>
            <a:r>
              <a:rPr lang="en-US" altLang="en-US"/>
              <a:t>10 RISC MIPS per MHz clock.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Typical SC140 configuration</a:t>
            </a:r>
          </a:p>
        </p:txBody>
      </p:sp>
      <p:sp>
        <p:nvSpPr>
          <p:cNvPr id="192515" name="Rectangle 3"/>
          <p:cNvSpPr>
            <a:spLocks noChangeArrowheads="1"/>
          </p:cNvSpPr>
          <p:nvPr/>
        </p:nvSpPr>
        <p:spPr bwMode="auto">
          <a:xfrm>
            <a:off x="914400" y="1905000"/>
            <a:ext cx="7315200" cy="457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1143000" y="2057400"/>
            <a:ext cx="4572000" cy="1143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Level 1 memory expansion</a:t>
            </a:r>
          </a:p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RAM, ROM</a:t>
            </a:r>
          </a:p>
        </p:txBody>
      </p:sp>
      <p:sp>
        <p:nvSpPr>
          <p:cNvPr id="192517" name="Rectangle 5"/>
          <p:cNvSpPr>
            <a:spLocks noChangeArrowheads="1"/>
          </p:cNvSpPr>
          <p:nvPr/>
        </p:nvSpPr>
        <p:spPr bwMode="auto">
          <a:xfrm>
            <a:off x="1143000" y="3352800"/>
            <a:ext cx="4648200" cy="2209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2518" name="Rectangle 6"/>
          <p:cNvSpPr>
            <a:spLocks noChangeArrowheads="1"/>
          </p:cNvSpPr>
          <p:nvPr/>
        </p:nvSpPr>
        <p:spPr bwMode="auto">
          <a:xfrm>
            <a:off x="1143000" y="5715000"/>
            <a:ext cx="4648200" cy="6858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peripherals</a:t>
            </a:r>
          </a:p>
        </p:txBody>
      </p:sp>
      <p:sp>
        <p:nvSpPr>
          <p:cNvPr id="192519" name="Rectangle 7"/>
          <p:cNvSpPr>
            <a:spLocks noChangeArrowheads="1"/>
          </p:cNvSpPr>
          <p:nvPr/>
        </p:nvSpPr>
        <p:spPr bwMode="auto">
          <a:xfrm>
            <a:off x="5943600" y="2057400"/>
            <a:ext cx="2133600" cy="426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DMA,</a:t>
            </a:r>
          </a:p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Cache,</a:t>
            </a:r>
          </a:p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Interrupts,</a:t>
            </a:r>
          </a:p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Level 2 mem,</a:t>
            </a:r>
          </a:p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Etc.</a:t>
            </a:r>
          </a:p>
        </p:txBody>
      </p:sp>
      <p:sp>
        <p:nvSpPr>
          <p:cNvPr id="192520" name="Rectangle 8"/>
          <p:cNvSpPr>
            <a:spLocks noChangeArrowheads="1"/>
          </p:cNvSpPr>
          <p:nvPr/>
        </p:nvSpPr>
        <p:spPr bwMode="auto">
          <a:xfrm>
            <a:off x="1600200" y="3505200"/>
            <a:ext cx="3657600" cy="6858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Program sequencer</a:t>
            </a:r>
          </a:p>
        </p:txBody>
      </p:sp>
      <p:sp>
        <p:nvSpPr>
          <p:cNvPr id="192521" name="Rectangle 9"/>
          <p:cNvSpPr>
            <a:spLocks noChangeArrowheads="1"/>
          </p:cNvSpPr>
          <p:nvPr/>
        </p:nvSpPr>
        <p:spPr bwMode="auto">
          <a:xfrm>
            <a:off x="2057400" y="4267200"/>
            <a:ext cx="1524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ALU</a:t>
            </a:r>
          </a:p>
        </p:txBody>
      </p:sp>
      <p:sp>
        <p:nvSpPr>
          <p:cNvPr id="192522" name="Rectangle 10"/>
          <p:cNvSpPr>
            <a:spLocks noChangeArrowheads="1"/>
          </p:cNvSpPr>
          <p:nvPr/>
        </p:nvSpPr>
        <p:spPr bwMode="auto">
          <a:xfrm>
            <a:off x="1905000" y="4419600"/>
            <a:ext cx="1524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ALU</a:t>
            </a:r>
          </a:p>
        </p:txBody>
      </p:sp>
      <p:sp>
        <p:nvSpPr>
          <p:cNvPr id="192523" name="Rectangle 11"/>
          <p:cNvSpPr>
            <a:spLocks noChangeArrowheads="1"/>
          </p:cNvSpPr>
          <p:nvPr/>
        </p:nvSpPr>
        <p:spPr bwMode="auto">
          <a:xfrm>
            <a:off x="1752600" y="4572000"/>
            <a:ext cx="1524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ALU</a:t>
            </a:r>
          </a:p>
        </p:txBody>
      </p:sp>
      <p:sp>
        <p:nvSpPr>
          <p:cNvPr id="192524" name="Rectangle 12"/>
          <p:cNvSpPr>
            <a:spLocks noChangeArrowheads="1"/>
          </p:cNvSpPr>
          <p:nvPr/>
        </p:nvSpPr>
        <p:spPr bwMode="auto">
          <a:xfrm>
            <a:off x="1524000" y="4800600"/>
            <a:ext cx="1524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ALU</a:t>
            </a:r>
          </a:p>
        </p:txBody>
      </p:sp>
      <p:sp>
        <p:nvSpPr>
          <p:cNvPr id="192525" name="Rectangle 13"/>
          <p:cNvSpPr>
            <a:spLocks noChangeArrowheads="1"/>
          </p:cNvSpPr>
          <p:nvPr/>
        </p:nvSpPr>
        <p:spPr bwMode="auto">
          <a:xfrm>
            <a:off x="3886200" y="4267200"/>
            <a:ext cx="1524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AAU</a:t>
            </a:r>
          </a:p>
        </p:txBody>
      </p:sp>
      <p:sp>
        <p:nvSpPr>
          <p:cNvPr id="192526" name="Rectangle 14"/>
          <p:cNvSpPr>
            <a:spLocks noChangeArrowheads="1"/>
          </p:cNvSpPr>
          <p:nvPr/>
        </p:nvSpPr>
        <p:spPr bwMode="auto">
          <a:xfrm>
            <a:off x="3657600" y="4495800"/>
            <a:ext cx="1524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AAU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SC140 Core</a:t>
            </a:r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533400" y="1905000"/>
            <a:ext cx="8077200" cy="434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762000" y="2286000"/>
            <a:ext cx="1371600" cy="12954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Program</a:t>
            </a:r>
          </a:p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sequencer</a:t>
            </a:r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2286000" y="2286000"/>
            <a:ext cx="2971800" cy="3810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66" name="Rectangle 6"/>
          <p:cNvSpPr>
            <a:spLocks noChangeArrowheads="1"/>
          </p:cNvSpPr>
          <p:nvPr/>
        </p:nvSpPr>
        <p:spPr bwMode="auto">
          <a:xfrm>
            <a:off x="5410200" y="2286000"/>
            <a:ext cx="2971800" cy="3810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ChangeArrowheads="1"/>
          </p:cNvSpPr>
          <p:nvPr/>
        </p:nvSpPr>
        <p:spPr bwMode="auto">
          <a:xfrm>
            <a:off x="762000" y="3733800"/>
            <a:ext cx="1371600" cy="7620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Power</a:t>
            </a:r>
          </a:p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mgt</a:t>
            </a:r>
          </a:p>
        </p:txBody>
      </p:sp>
      <p:sp>
        <p:nvSpPr>
          <p:cNvPr id="194568" name="Rectangle 8"/>
          <p:cNvSpPr>
            <a:spLocks noChangeArrowheads="1"/>
          </p:cNvSpPr>
          <p:nvPr/>
        </p:nvSpPr>
        <p:spPr bwMode="auto">
          <a:xfrm>
            <a:off x="762000" y="4648200"/>
            <a:ext cx="1371600" cy="7620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Clock/PLL</a:t>
            </a:r>
          </a:p>
        </p:txBody>
      </p:sp>
      <p:sp>
        <p:nvSpPr>
          <p:cNvPr id="194569" name="Text Box 9"/>
          <p:cNvSpPr txBox="1">
            <a:spLocks noChangeArrowheads="1"/>
          </p:cNvSpPr>
          <p:nvPr/>
        </p:nvSpPr>
        <p:spPr bwMode="auto">
          <a:xfrm>
            <a:off x="2362200" y="5562600"/>
            <a:ext cx="846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AGU</a:t>
            </a:r>
          </a:p>
        </p:txBody>
      </p:sp>
      <p:sp>
        <p:nvSpPr>
          <p:cNvPr id="194570" name="Text Box 10"/>
          <p:cNvSpPr txBox="1">
            <a:spLocks noChangeArrowheads="1"/>
          </p:cNvSpPr>
          <p:nvPr/>
        </p:nvSpPr>
        <p:spPr bwMode="auto">
          <a:xfrm>
            <a:off x="5486400" y="5638800"/>
            <a:ext cx="1031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DALU</a:t>
            </a:r>
          </a:p>
        </p:txBody>
      </p:sp>
      <p:sp>
        <p:nvSpPr>
          <p:cNvPr id="194571" name="Rectangle 11"/>
          <p:cNvSpPr>
            <a:spLocks noChangeArrowheads="1"/>
          </p:cNvSpPr>
          <p:nvPr/>
        </p:nvSpPr>
        <p:spPr bwMode="auto">
          <a:xfrm>
            <a:off x="2514600" y="2590800"/>
            <a:ext cx="2438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Address</a:t>
            </a:r>
          </a:p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Register file</a:t>
            </a:r>
          </a:p>
        </p:txBody>
      </p:sp>
      <p:sp>
        <p:nvSpPr>
          <p:cNvPr id="194572" name="Rectangle 12"/>
          <p:cNvSpPr>
            <a:spLocks noChangeArrowheads="1"/>
          </p:cNvSpPr>
          <p:nvPr/>
        </p:nvSpPr>
        <p:spPr bwMode="auto">
          <a:xfrm>
            <a:off x="2590800" y="43434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2 AAUs</a:t>
            </a:r>
          </a:p>
        </p:txBody>
      </p:sp>
      <p:sp>
        <p:nvSpPr>
          <p:cNvPr id="194573" name="Rectangle 13"/>
          <p:cNvSpPr>
            <a:spLocks noChangeArrowheads="1"/>
          </p:cNvSpPr>
          <p:nvPr/>
        </p:nvSpPr>
        <p:spPr bwMode="auto">
          <a:xfrm>
            <a:off x="3810000" y="43434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BMU</a:t>
            </a:r>
          </a:p>
        </p:txBody>
      </p:sp>
      <p:sp>
        <p:nvSpPr>
          <p:cNvPr id="194574" name="Rectangle 14"/>
          <p:cNvSpPr>
            <a:spLocks noChangeArrowheads="1"/>
          </p:cNvSpPr>
          <p:nvPr/>
        </p:nvSpPr>
        <p:spPr bwMode="auto">
          <a:xfrm>
            <a:off x="5638800" y="2590800"/>
            <a:ext cx="2438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Data</a:t>
            </a:r>
          </a:p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Register file</a:t>
            </a:r>
          </a:p>
        </p:txBody>
      </p:sp>
      <p:sp>
        <p:nvSpPr>
          <p:cNvPr id="194575" name="Rectangle 15"/>
          <p:cNvSpPr>
            <a:spLocks noChangeArrowheads="1"/>
          </p:cNvSpPr>
          <p:nvPr/>
        </p:nvSpPr>
        <p:spPr bwMode="auto">
          <a:xfrm>
            <a:off x="6248400" y="43434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4 ALUs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Instruction format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503488"/>
          </a:xfrm>
        </p:spPr>
        <p:txBody>
          <a:bodyPr/>
          <a:lstStyle/>
          <a:p>
            <a:pPr marL="447675" indent="-447675"/>
            <a:r>
              <a:rPr lang="en-US" altLang="en-US"/>
              <a:t>16-bit instructions.</a:t>
            </a:r>
          </a:p>
          <a:p>
            <a:pPr marL="447675" indent="-447675"/>
            <a:r>
              <a:rPr lang="en-US" altLang="en-US"/>
              <a:t>Up to 6 instructions per cycle.</a:t>
            </a:r>
          </a:p>
          <a:p>
            <a:pPr marL="447675" indent="-447675"/>
            <a:r>
              <a:rPr lang="en-US" altLang="en-US"/>
              <a:t>Instructions are grouped to define allowable simultaneous operations.</a:t>
            </a:r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457200" y="4545013"/>
            <a:ext cx="218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>
                <a:latin typeface="Times New Roman" pitchFamily="18" charset="0"/>
              </a:rPr>
              <a:t>MACR –D0,D1,D7</a:t>
            </a:r>
          </a:p>
        </p:txBody>
      </p:sp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2667000" y="4572000"/>
            <a:ext cx="1485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>
                <a:latin typeface="Times New Roman" pitchFamily="18" charset="0"/>
              </a:rPr>
              <a:t>AND D4,D5</a:t>
            </a: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4191000" y="4572000"/>
            <a:ext cx="2559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>
                <a:latin typeface="Times New Roman" pitchFamily="18" charset="0"/>
              </a:rPr>
              <a:t>MOVE.L (R0),+N0,R6</a:t>
            </a: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6858000" y="4572000"/>
            <a:ext cx="1641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>
                <a:latin typeface="Times New Roman" pitchFamily="18" charset="0"/>
              </a:rPr>
              <a:t>ADDA R2,R3</a:t>
            </a: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2193925" y="5680075"/>
            <a:ext cx="1031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solidFill>
                  <a:srgbClr val="FF3300"/>
                </a:solidFill>
                <a:latin typeface="Times New Roman" pitchFamily="18" charset="0"/>
              </a:rPr>
              <a:t>DALU</a:t>
            </a:r>
          </a:p>
        </p:txBody>
      </p:sp>
      <p:sp>
        <p:nvSpPr>
          <p:cNvPr id="196617" name="Text Box 9"/>
          <p:cNvSpPr txBox="1">
            <a:spLocks noChangeArrowheads="1"/>
          </p:cNvSpPr>
          <p:nvPr/>
        </p:nvSpPr>
        <p:spPr bwMode="auto">
          <a:xfrm>
            <a:off x="6096000" y="5715000"/>
            <a:ext cx="846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solidFill>
                  <a:srgbClr val="FF3300"/>
                </a:solidFill>
                <a:latin typeface="Times New Roman" pitchFamily="18" charset="0"/>
              </a:rPr>
              <a:t>AGU</a:t>
            </a:r>
          </a:p>
        </p:txBody>
      </p:sp>
      <p:sp>
        <p:nvSpPr>
          <p:cNvPr id="196618" name="Line 10"/>
          <p:cNvSpPr>
            <a:spLocks noChangeShapeType="1"/>
          </p:cNvSpPr>
          <p:nvPr/>
        </p:nvSpPr>
        <p:spPr bwMode="auto">
          <a:xfrm flipH="1" flipV="1">
            <a:off x="1676400" y="5029200"/>
            <a:ext cx="838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619" name="Line 11"/>
          <p:cNvSpPr>
            <a:spLocks noChangeShapeType="1"/>
          </p:cNvSpPr>
          <p:nvPr/>
        </p:nvSpPr>
        <p:spPr bwMode="auto">
          <a:xfrm flipV="1">
            <a:off x="2819400" y="50292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620" name="Line 12"/>
          <p:cNvSpPr>
            <a:spLocks noChangeShapeType="1"/>
          </p:cNvSpPr>
          <p:nvPr/>
        </p:nvSpPr>
        <p:spPr bwMode="auto">
          <a:xfrm flipH="1" flipV="1">
            <a:off x="5791200" y="5029200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621" name="Line 13"/>
          <p:cNvSpPr>
            <a:spLocks noChangeShapeType="1"/>
          </p:cNvSpPr>
          <p:nvPr/>
        </p:nvSpPr>
        <p:spPr bwMode="auto">
          <a:xfrm flipV="1">
            <a:off x="6781800" y="4953000"/>
            <a:ext cx="533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AGU addressing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47675" indent="-447675"/>
            <a:r>
              <a:rPr lang="en-US" altLang="en-US"/>
              <a:t>Allowable addressing modes:</a:t>
            </a:r>
          </a:p>
          <a:p>
            <a:pPr marL="990600" lvl="1" indent="-363538"/>
            <a:r>
              <a:rPr lang="en-US" altLang="en-US"/>
              <a:t>Linear.</a:t>
            </a:r>
          </a:p>
          <a:p>
            <a:pPr marL="990600" lvl="1" indent="-363538"/>
            <a:r>
              <a:rPr lang="en-US" altLang="en-US"/>
              <a:t>Modulo.</a:t>
            </a:r>
          </a:p>
          <a:p>
            <a:pPr marL="990600" lvl="1" indent="-363538"/>
            <a:r>
              <a:rPr lang="en-US" altLang="en-US"/>
              <a:t>Reverse-carry.</a:t>
            </a:r>
          </a:p>
          <a:p>
            <a:pPr marL="990600" lvl="1" indent="-363538"/>
            <a:r>
              <a:rPr lang="en-US" altLang="en-US"/>
              <a:t>Automatic updating during register indirect.</a:t>
            </a:r>
          </a:p>
          <a:p>
            <a:pPr marL="990600" lvl="1" indent="-363538"/>
            <a:r>
              <a:rPr lang="en-US" altLang="en-US"/>
              <a:t>Stack.</a:t>
            </a:r>
          </a:p>
          <a:p>
            <a:pPr marL="447675" indent="-447675"/>
            <a:r>
              <a:rPr lang="en-US" altLang="en-US"/>
              <a:t>Array addressing: base, offsett, modifier registers.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Performance as a design metric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Performance = speed:</a:t>
            </a:r>
          </a:p>
          <a:p>
            <a:pPr lvl="1"/>
            <a:r>
              <a:rPr lang="en-US" altLang="en-US" sz="2200"/>
              <a:t>Latency.</a:t>
            </a:r>
          </a:p>
          <a:p>
            <a:pPr lvl="1"/>
            <a:r>
              <a:rPr lang="en-US" altLang="en-US" sz="2200"/>
              <a:t>Throughput.</a:t>
            </a:r>
          </a:p>
          <a:p>
            <a:r>
              <a:rPr lang="en-US" altLang="en-US" sz="2600"/>
              <a:t>Average vs. peak performance.</a:t>
            </a:r>
          </a:p>
          <a:p>
            <a:r>
              <a:rPr lang="en-US" altLang="en-US" sz="2600"/>
              <a:t>Worst-case and best-case performance.</a:t>
            </a:r>
          </a:p>
        </p:txBody>
      </p:sp>
      <p:pic>
        <p:nvPicPr>
          <p:cNvPr id="94213" name="Picture 5" descr="Fig_02-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362200"/>
            <a:ext cx="4038600" cy="21193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Motorola MC8126 multiprocessor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47675" indent="-447675">
              <a:lnSpc>
                <a:spcPct val="80000"/>
              </a:lnSpc>
            </a:pPr>
            <a:r>
              <a:rPr lang="en-US" altLang="en-US"/>
              <a:t>Four SC140 cores.</a:t>
            </a:r>
          </a:p>
          <a:p>
            <a:pPr marL="990600" lvl="1" indent="-363538">
              <a:lnSpc>
                <a:spcPct val="80000"/>
              </a:lnSpc>
            </a:pPr>
            <a:r>
              <a:rPr lang="en-US" altLang="en-US"/>
              <a:t>224 KB M1 memory with zero wait states.</a:t>
            </a:r>
          </a:p>
          <a:p>
            <a:pPr marL="447675" indent="-447675">
              <a:lnSpc>
                <a:spcPct val="80000"/>
              </a:lnSpc>
            </a:pPr>
            <a:r>
              <a:rPr lang="en-US" altLang="en-US"/>
              <a:t>Shared M2 memory.</a:t>
            </a:r>
          </a:p>
          <a:p>
            <a:pPr marL="990600" lvl="1" indent="-363538">
              <a:lnSpc>
                <a:spcPct val="80000"/>
              </a:lnSpc>
            </a:pPr>
            <a:r>
              <a:rPr lang="en-US" altLang="en-US"/>
              <a:t>476 KB running at core frequency.</a:t>
            </a:r>
          </a:p>
          <a:p>
            <a:pPr marL="990600" lvl="1" indent="-363538">
              <a:lnSpc>
                <a:spcPct val="80000"/>
              </a:lnSpc>
            </a:pPr>
            <a:r>
              <a:rPr lang="en-US" altLang="en-US"/>
              <a:t>M2-accessible multi-core bus.</a:t>
            </a:r>
          </a:p>
          <a:p>
            <a:pPr marL="447675" indent="-447675">
              <a:lnSpc>
                <a:spcPct val="80000"/>
              </a:lnSpc>
            </a:pPr>
            <a:r>
              <a:rPr lang="en-US" altLang="en-US"/>
              <a:t>64/32-bit data, 32-bit address 60x bus.</a:t>
            </a:r>
          </a:p>
          <a:p>
            <a:pPr marL="447675" indent="-447675">
              <a:lnSpc>
                <a:spcPct val="80000"/>
              </a:lnSpc>
            </a:pPr>
            <a:r>
              <a:rPr lang="en-US" altLang="en-US"/>
              <a:t>Eight-bank memory controller.</a:t>
            </a:r>
          </a:p>
          <a:p>
            <a:pPr marL="447675" indent="-447675">
              <a:lnSpc>
                <a:spcPct val="80000"/>
              </a:lnSpc>
            </a:pPr>
            <a:r>
              <a:rPr lang="en-US" altLang="en-US"/>
              <a:t>Hardware semaphores.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TM-1 characteristics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9075" y="1905000"/>
            <a:ext cx="3921125" cy="4171950"/>
          </a:xfrm>
        </p:spPr>
        <p:txBody>
          <a:bodyPr/>
          <a:lstStyle/>
          <a:p>
            <a:r>
              <a:rPr lang="en-US" altLang="en-US" sz="2600"/>
              <a:t>Characteristics</a:t>
            </a:r>
          </a:p>
          <a:p>
            <a:pPr marL="742950" lvl="1" indent="-285750"/>
            <a:r>
              <a:rPr lang="en-US" altLang="en-US" sz="2200"/>
              <a:t>Floating point support</a:t>
            </a:r>
          </a:p>
          <a:p>
            <a:pPr marL="742950" lvl="1" indent="-285750"/>
            <a:r>
              <a:rPr lang="en-US" altLang="en-US" sz="2200"/>
              <a:t>Sub-word parallelism support</a:t>
            </a:r>
          </a:p>
          <a:p>
            <a:pPr marL="742950" lvl="1" indent="-285750"/>
            <a:r>
              <a:rPr lang="en-US" altLang="en-US" sz="2200"/>
              <a:t>If Conversion</a:t>
            </a:r>
          </a:p>
          <a:p>
            <a:pPr marL="742950" lvl="1" indent="-285750"/>
            <a:r>
              <a:rPr lang="en-US" altLang="en-US" sz="2200"/>
              <a:t>Additional custom operations</a:t>
            </a:r>
          </a:p>
          <a:p>
            <a:endParaRPr lang="en-US" altLang="en-US" sz="2600"/>
          </a:p>
        </p:txBody>
      </p:sp>
      <p:graphicFrame>
        <p:nvGraphicFramePr>
          <p:cNvPr id="20275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183063" y="2073275"/>
          <a:ext cx="4960937" cy="364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62" name="PhotoImpact" r:id="rId4" imgW="5438095" imgH="4000000" progId="PI3.Image">
                  <p:embed/>
                </p:oleObj>
              </mc:Choice>
              <mc:Fallback>
                <p:oleObj name="PhotoImpact" r:id="rId4" imgW="5438095" imgH="4000000" progId="PI3.Imag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3063" y="2073275"/>
                        <a:ext cx="4960937" cy="364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altLang="en-US"/>
              <a:t>Trimedia TM-1</a:t>
            </a:r>
          </a:p>
        </p:txBody>
      </p:sp>
      <p:sp>
        <p:nvSpPr>
          <p:cNvPr id="204803" name="Rectangle 3"/>
          <p:cNvSpPr>
            <a:spLocks noChangeArrowheads="1"/>
          </p:cNvSpPr>
          <p:nvPr/>
        </p:nvSpPr>
        <p:spPr bwMode="auto">
          <a:xfrm>
            <a:off x="2368550" y="1987550"/>
            <a:ext cx="4330700" cy="4406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3359150" y="2139950"/>
            <a:ext cx="2425700" cy="3683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2"/>
                </a:solidFill>
                <a:latin typeface="Times New Roman" pitchFamily="18" charset="0"/>
              </a:rPr>
              <a:t>memory interface</a:t>
            </a:r>
          </a:p>
        </p:txBody>
      </p:sp>
      <p:sp>
        <p:nvSpPr>
          <p:cNvPr id="204805" name="Line 5"/>
          <p:cNvSpPr>
            <a:spLocks noChangeShapeType="1"/>
          </p:cNvSpPr>
          <p:nvPr/>
        </p:nvSpPr>
        <p:spPr bwMode="auto">
          <a:xfrm flipV="1">
            <a:off x="4495800" y="1905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06" name="Line 6"/>
          <p:cNvSpPr>
            <a:spLocks noChangeShapeType="1"/>
          </p:cNvSpPr>
          <p:nvPr/>
        </p:nvSpPr>
        <p:spPr bwMode="auto">
          <a:xfrm>
            <a:off x="4495800" y="2514600"/>
            <a:ext cx="0" cy="3733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07" name="Rectangle 7"/>
          <p:cNvSpPr>
            <a:spLocks noChangeArrowheads="1"/>
          </p:cNvSpPr>
          <p:nvPr/>
        </p:nvSpPr>
        <p:spPr bwMode="auto">
          <a:xfrm>
            <a:off x="2444750" y="27495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video in</a:t>
            </a:r>
          </a:p>
        </p:txBody>
      </p:sp>
      <p:sp>
        <p:nvSpPr>
          <p:cNvPr id="204808" name="Rectangle 8"/>
          <p:cNvSpPr>
            <a:spLocks noChangeArrowheads="1"/>
          </p:cNvSpPr>
          <p:nvPr/>
        </p:nvSpPr>
        <p:spPr bwMode="auto">
          <a:xfrm>
            <a:off x="2444750" y="33591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audio in</a:t>
            </a:r>
          </a:p>
        </p:txBody>
      </p:sp>
      <p:sp>
        <p:nvSpPr>
          <p:cNvPr id="204809" name="Rectangle 9"/>
          <p:cNvSpPr>
            <a:spLocks noChangeArrowheads="1"/>
          </p:cNvSpPr>
          <p:nvPr/>
        </p:nvSpPr>
        <p:spPr bwMode="auto">
          <a:xfrm>
            <a:off x="2444750" y="39687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I</a:t>
            </a:r>
            <a:r>
              <a:rPr lang="en-US" altLang="en-US" sz="2400" baseline="3000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204810" name="Rectangle 10"/>
          <p:cNvSpPr>
            <a:spLocks noChangeArrowheads="1"/>
          </p:cNvSpPr>
          <p:nvPr/>
        </p:nvSpPr>
        <p:spPr bwMode="auto">
          <a:xfrm>
            <a:off x="2444750" y="45783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timers</a:t>
            </a:r>
          </a:p>
        </p:txBody>
      </p:sp>
      <p:sp>
        <p:nvSpPr>
          <p:cNvPr id="204811" name="Rectangle 11"/>
          <p:cNvSpPr>
            <a:spLocks noChangeArrowheads="1"/>
          </p:cNvSpPr>
          <p:nvPr/>
        </p:nvSpPr>
        <p:spPr bwMode="auto">
          <a:xfrm>
            <a:off x="2444750" y="51879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image</a:t>
            </a:r>
            <a:r>
              <a:rPr lang="en-US" altLang="en-US" sz="2400">
                <a:latin typeface="Times New Roman" pitchFamily="18" charset="0"/>
              </a:rPr>
              <a:t> </a:t>
            </a:r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co-p</a:t>
            </a:r>
          </a:p>
        </p:txBody>
      </p:sp>
      <p:sp>
        <p:nvSpPr>
          <p:cNvPr id="204812" name="Rectangle 12"/>
          <p:cNvSpPr>
            <a:spLocks noChangeArrowheads="1"/>
          </p:cNvSpPr>
          <p:nvPr/>
        </p:nvSpPr>
        <p:spPr bwMode="auto">
          <a:xfrm>
            <a:off x="2444750" y="57975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PCI</a:t>
            </a:r>
          </a:p>
        </p:txBody>
      </p:sp>
      <p:sp>
        <p:nvSpPr>
          <p:cNvPr id="204813" name="Rectangle 13"/>
          <p:cNvSpPr>
            <a:spLocks noChangeArrowheads="1"/>
          </p:cNvSpPr>
          <p:nvPr/>
        </p:nvSpPr>
        <p:spPr bwMode="auto">
          <a:xfrm>
            <a:off x="4654550" y="27495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video out</a:t>
            </a:r>
          </a:p>
        </p:txBody>
      </p:sp>
      <p:sp>
        <p:nvSpPr>
          <p:cNvPr id="204814" name="Rectangle 14"/>
          <p:cNvSpPr>
            <a:spLocks noChangeArrowheads="1"/>
          </p:cNvSpPr>
          <p:nvPr/>
        </p:nvSpPr>
        <p:spPr bwMode="auto">
          <a:xfrm>
            <a:off x="4654550" y="33591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audio out</a:t>
            </a:r>
          </a:p>
        </p:txBody>
      </p:sp>
      <p:sp>
        <p:nvSpPr>
          <p:cNvPr id="204815" name="Rectangle 15"/>
          <p:cNvSpPr>
            <a:spLocks noChangeArrowheads="1"/>
          </p:cNvSpPr>
          <p:nvPr/>
        </p:nvSpPr>
        <p:spPr bwMode="auto">
          <a:xfrm>
            <a:off x="4654550" y="39687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serial</a:t>
            </a:r>
          </a:p>
        </p:txBody>
      </p:sp>
      <p:sp>
        <p:nvSpPr>
          <p:cNvPr id="204816" name="Rectangle 16"/>
          <p:cNvSpPr>
            <a:spLocks noChangeArrowheads="1"/>
          </p:cNvSpPr>
          <p:nvPr/>
        </p:nvSpPr>
        <p:spPr bwMode="auto">
          <a:xfrm>
            <a:off x="4654550" y="4578350"/>
            <a:ext cx="1892300" cy="4445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VLD</a:t>
            </a:r>
            <a:r>
              <a:rPr lang="en-US" altLang="en-US" sz="2400">
                <a:latin typeface="Times New Roman" pitchFamily="18" charset="0"/>
              </a:rPr>
              <a:t> </a:t>
            </a:r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co-p</a:t>
            </a:r>
          </a:p>
        </p:txBody>
      </p:sp>
      <p:sp>
        <p:nvSpPr>
          <p:cNvPr id="204817" name="Rectangle 17"/>
          <p:cNvSpPr>
            <a:spLocks noChangeArrowheads="1"/>
          </p:cNvSpPr>
          <p:nvPr/>
        </p:nvSpPr>
        <p:spPr bwMode="auto">
          <a:xfrm>
            <a:off x="4654550" y="5187950"/>
            <a:ext cx="1892300" cy="10541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VLIW CPU</a:t>
            </a:r>
          </a:p>
        </p:txBody>
      </p:sp>
      <p:sp>
        <p:nvSpPr>
          <p:cNvPr id="204818" name="Line 18"/>
          <p:cNvSpPr>
            <a:spLocks noChangeShapeType="1"/>
          </p:cNvSpPr>
          <p:nvPr/>
        </p:nvSpPr>
        <p:spPr bwMode="auto">
          <a:xfrm>
            <a:off x="1905000" y="29718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19" name="Line 19"/>
          <p:cNvSpPr>
            <a:spLocks noChangeShapeType="1"/>
          </p:cNvSpPr>
          <p:nvPr/>
        </p:nvSpPr>
        <p:spPr bwMode="auto">
          <a:xfrm>
            <a:off x="1905000" y="35814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0" name="Line 20"/>
          <p:cNvSpPr>
            <a:spLocks noChangeShapeType="1"/>
          </p:cNvSpPr>
          <p:nvPr/>
        </p:nvSpPr>
        <p:spPr bwMode="auto">
          <a:xfrm>
            <a:off x="1905000" y="41910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1" name="Line 21"/>
          <p:cNvSpPr>
            <a:spLocks noChangeShapeType="1"/>
          </p:cNvSpPr>
          <p:nvPr/>
        </p:nvSpPr>
        <p:spPr bwMode="auto">
          <a:xfrm>
            <a:off x="1905000" y="60960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2" name="Line 22"/>
          <p:cNvSpPr>
            <a:spLocks noChangeShapeType="1"/>
          </p:cNvSpPr>
          <p:nvPr/>
        </p:nvSpPr>
        <p:spPr bwMode="auto">
          <a:xfrm>
            <a:off x="4343400" y="2971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3" name="Line 23"/>
          <p:cNvSpPr>
            <a:spLocks noChangeShapeType="1"/>
          </p:cNvSpPr>
          <p:nvPr/>
        </p:nvSpPr>
        <p:spPr bwMode="auto">
          <a:xfrm>
            <a:off x="4343400" y="3581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4" name="Line 24"/>
          <p:cNvSpPr>
            <a:spLocks noChangeShapeType="1"/>
          </p:cNvSpPr>
          <p:nvPr/>
        </p:nvSpPr>
        <p:spPr bwMode="auto">
          <a:xfrm>
            <a:off x="4343400" y="41910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5" name="Line 25"/>
          <p:cNvSpPr>
            <a:spLocks noChangeShapeType="1"/>
          </p:cNvSpPr>
          <p:nvPr/>
        </p:nvSpPr>
        <p:spPr bwMode="auto">
          <a:xfrm>
            <a:off x="4343400" y="4800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6" name="Line 26"/>
          <p:cNvSpPr>
            <a:spLocks noChangeShapeType="1"/>
          </p:cNvSpPr>
          <p:nvPr/>
        </p:nvSpPr>
        <p:spPr bwMode="auto">
          <a:xfrm>
            <a:off x="4343400" y="54102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7" name="Line 27"/>
          <p:cNvSpPr>
            <a:spLocks noChangeShapeType="1"/>
          </p:cNvSpPr>
          <p:nvPr/>
        </p:nvSpPr>
        <p:spPr bwMode="auto">
          <a:xfrm>
            <a:off x="4343400" y="6019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8" name="Line 28"/>
          <p:cNvSpPr>
            <a:spLocks noChangeShapeType="1"/>
          </p:cNvSpPr>
          <p:nvPr/>
        </p:nvSpPr>
        <p:spPr bwMode="auto">
          <a:xfrm flipH="1">
            <a:off x="4495800" y="57150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29" name="Line 29"/>
          <p:cNvSpPr>
            <a:spLocks noChangeShapeType="1"/>
          </p:cNvSpPr>
          <p:nvPr/>
        </p:nvSpPr>
        <p:spPr bwMode="auto">
          <a:xfrm>
            <a:off x="6553200" y="29718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30" name="Line 30"/>
          <p:cNvSpPr>
            <a:spLocks noChangeShapeType="1"/>
          </p:cNvSpPr>
          <p:nvPr/>
        </p:nvSpPr>
        <p:spPr bwMode="auto">
          <a:xfrm>
            <a:off x="6553200" y="35814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31" name="Line 31"/>
          <p:cNvSpPr>
            <a:spLocks noChangeShapeType="1"/>
          </p:cNvSpPr>
          <p:nvPr/>
        </p:nvSpPr>
        <p:spPr bwMode="auto">
          <a:xfrm>
            <a:off x="6553200" y="41910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altLang="en-US"/>
              <a:t>TM-1 VLIW CPU</a:t>
            </a:r>
          </a:p>
        </p:txBody>
      </p:sp>
      <p:sp>
        <p:nvSpPr>
          <p:cNvPr id="206851" name="Rectangle 3"/>
          <p:cNvSpPr>
            <a:spLocks noChangeArrowheads="1"/>
          </p:cNvSpPr>
          <p:nvPr/>
        </p:nvSpPr>
        <p:spPr bwMode="auto">
          <a:xfrm>
            <a:off x="2216150" y="2063750"/>
            <a:ext cx="4635500" cy="4178300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52" name="Rectangle 4"/>
          <p:cNvSpPr>
            <a:spLocks noChangeArrowheads="1"/>
          </p:cNvSpPr>
          <p:nvPr/>
        </p:nvSpPr>
        <p:spPr bwMode="auto">
          <a:xfrm>
            <a:off x="2444750" y="2368550"/>
            <a:ext cx="4178300" cy="10541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2"/>
                </a:solidFill>
                <a:latin typeface="Times New Roman" pitchFamily="18" charset="0"/>
              </a:rPr>
              <a:t>register file</a:t>
            </a:r>
          </a:p>
        </p:txBody>
      </p:sp>
      <p:sp>
        <p:nvSpPr>
          <p:cNvPr id="206853" name="Rectangle 5"/>
          <p:cNvSpPr>
            <a:spLocks noChangeArrowheads="1"/>
          </p:cNvSpPr>
          <p:nvPr/>
        </p:nvSpPr>
        <p:spPr bwMode="auto">
          <a:xfrm>
            <a:off x="2444750" y="3663950"/>
            <a:ext cx="4102100" cy="5969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read/write crossbar</a:t>
            </a:r>
          </a:p>
        </p:txBody>
      </p:sp>
      <p:sp>
        <p:nvSpPr>
          <p:cNvPr id="206854" name="Rectangle 6"/>
          <p:cNvSpPr>
            <a:spLocks noChangeArrowheads="1"/>
          </p:cNvSpPr>
          <p:nvPr/>
        </p:nvSpPr>
        <p:spPr bwMode="auto">
          <a:xfrm>
            <a:off x="2444750" y="4502150"/>
            <a:ext cx="825500" cy="5969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FU1</a:t>
            </a:r>
          </a:p>
        </p:txBody>
      </p:sp>
      <p:sp>
        <p:nvSpPr>
          <p:cNvPr id="206855" name="Line 7"/>
          <p:cNvSpPr>
            <a:spLocks noChangeShapeType="1"/>
          </p:cNvSpPr>
          <p:nvPr/>
        </p:nvSpPr>
        <p:spPr bwMode="auto">
          <a:xfrm>
            <a:off x="3200400" y="3429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56" name="Line 8"/>
          <p:cNvSpPr>
            <a:spLocks noChangeShapeType="1"/>
          </p:cNvSpPr>
          <p:nvPr/>
        </p:nvSpPr>
        <p:spPr bwMode="auto">
          <a:xfrm flipV="1">
            <a:off x="5943600" y="3429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57" name="Line 9"/>
          <p:cNvSpPr>
            <a:spLocks noChangeShapeType="1"/>
          </p:cNvSpPr>
          <p:nvPr/>
        </p:nvSpPr>
        <p:spPr bwMode="auto">
          <a:xfrm>
            <a:off x="2819400" y="4267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58" name="Rectangle 10"/>
          <p:cNvSpPr>
            <a:spLocks noChangeArrowheads="1"/>
          </p:cNvSpPr>
          <p:nvPr/>
        </p:nvSpPr>
        <p:spPr bwMode="auto">
          <a:xfrm>
            <a:off x="5721350" y="4502150"/>
            <a:ext cx="825500" cy="5969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FU27</a:t>
            </a:r>
          </a:p>
        </p:txBody>
      </p:sp>
      <p:sp>
        <p:nvSpPr>
          <p:cNvPr id="206859" name="Line 11"/>
          <p:cNvSpPr>
            <a:spLocks noChangeShapeType="1"/>
          </p:cNvSpPr>
          <p:nvPr/>
        </p:nvSpPr>
        <p:spPr bwMode="auto">
          <a:xfrm>
            <a:off x="6096000" y="4267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60" name="Line 12"/>
          <p:cNvSpPr>
            <a:spLocks noChangeShapeType="1"/>
          </p:cNvSpPr>
          <p:nvPr/>
        </p:nvSpPr>
        <p:spPr bwMode="auto">
          <a:xfrm>
            <a:off x="2438400" y="5410200"/>
            <a:ext cx="411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61" name="Rectangle 13"/>
          <p:cNvSpPr>
            <a:spLocks noChangeArrowheads="1"/>
          </p:cNvSpPr>
          <p:nvPr/>
        </p:nvSpPr>
        <p:spPr bwMode="auto">
          <a:xfrm>
            <a:off x="2444750" y="5645150"/>
            <a:ext cx="825500" cy="4445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slot 1</a:t>
            </a:r>
          </a:p>
        </p:txBody>
      </p:sp>
      <p:sp>
        <p:nvSpPr>
          <p:cNvPr id="206862" name="Rectangle 14"/>
          <p:cNvSpPr>
            <a:spLocks noChangeArrowheads="1"/>
          </p:cNvSpPr>
          <p:nvPr/>
        </p:nvSpPr>
        <p:spPr bwMode="auto">
          <a:xfrm>
            <a:off x="3282950" y="5645150"/>
            <a:ext cx="825500" cy="4445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slot 2</a:t>
            </a:r>
          </a:p>
        </p:txBody>
      </p:sp>
      <p:sp>
        <p:nvSpPr>
          <p:cNvPr id="206863" name="Rectangle 15"/>
          <p:cNvSpPr>
            <a:spLocks noChangeArrowheads="1"/>
          </p:cNvSpPr>
          <p:nvPr/>
        </p:nvSpPr>
        <p:spPr bwMode="auto">
          <a:xfrm>
            <a:off x="4121150" y="5645150"/>
            <a:ext cx="825500" cy="4445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slot 3</a:t>
            </a:r>
          </a:p>
        </p:txBody>
      </p:sp>
      <p:sp>
        <p:nvSpPr>
          <p:cNvPr id="206864" name="Rectangle 16"/>
          <p:cNvSpPr>
            <a:spLocks noChangeArrowheads="1"/>
          </p:cNvSpPr>
          <p:nvPr/>
        </p:nvSpPr>
        <p:spPr bwMode="auto">
          <a:xfrm>
            <a:off x="4959350" y="5645150"/>
            <a:ext cx="825500" cy="4445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slot 4</a:t>
            </a:r>
          </a:p>
        </p:txBody>
      </p:sp>
      <p:sp>
        <p:nvSpPr>
          <p:cNvPr id="206865" name="Rectangle 17"/>
          <p:cNvSpPr>
            <a:spLocks noChangeArrowheads="1"/>
          </p:cNvSpPr>
          <p:nvPr/>
        </p:nvSpPr>
        <p:spPr bwMode="auto">
          <a:xfrm>
            <a:off x="5797550" y="5645150"/>
            <a:ext cx="825500" cy="4445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slot 5</a:t>
            </a:r>
          </a:p>
        </p:txBody>
      </p:sp>
      <p:sp>
        <p:nvSpPr>
          <p:cNvPr id="206866" name="Line 18"/>
          <p:cNvSpPr>
            <a:spLocks noChangeShapeType="1"/>
          </p:cNvSpPr>
          <p:nvPr/>
        </p:nvSpPr>
        <p:spPr bwMode="auto">
          <a:xfrm flipV="1">
            <a:off x="2895600" y="5410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67" name="Line 19"/>
          <p:cNvSpPr>
            <a:spLocks noChangeShapeType="1"/>
          </p:cNvSpPr>
          <p:nvPr/>
        </p:nvSpPr>
        <p:spPr bwMode="auto">
          <a:xfrm flipV="1">
            <a:off x="3733800" y="5410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68" name="Line 20"/>
          <p:cNvSpPr>
            <a:spLocks noChangeShapeType="1"/>
          </p:cNvSpPr>
          <p:nvPr/>
        </p:nvSpPr>
        <p:spPr bwMode="auto">
          <a:xfrm flipV="1">
            <a:off x="4572000" y="5410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69" name="Line 21"/>
          <p:cNvSpPr>
            <a:spLocks noChangeShapeType="1"/>
          </p:cNvSpPr>
          <p:nvPr/>
        </p:nvSpPr>
        <p:spPr bwMode="auto">
          <a:xfrm flipV="1">
            <a:off x="5334000" y="5410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70" name="Line 22"/>
          <p:cNvSpPr>
            <a:spLocks noChangeShapeType="1"/>
          </p:cNvSpPr>
          <p:nvPr/>
        </p:nvSpPr>
        <p:spPr bwMode="auto">
          <a:xfrm flipV="1">
            <a:off x="6172200" y="54102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71" name="Line 23"/>
          <p:cNvSpPr>
            <a:spLocks noChangeShapeType="1"/>
          </p:cNvSpPr>
          <p:nvPr/>
        </p:nvSpPr>
        <p:spPr bwMode="auto">
          <a:xfrm flipV="1">
            <a:off x="2819400" y="5105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72" name="Line 24"/>
          <p:cNvSpPr>
            <a:spLocks noChangeShapeType="1"/>
          </p:cNvSpPr>
          <p:nvPr/>
        </p:nvSpPr>
        <p:spPr bwMode="auto">
          <a:xfrm flipV="1">
            <a:off x="6096000" y="51054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873" name="Rectangle 25"/>
          <p:cNvSpPr>
            <a:spLocks noChangeArrowheads="1"/>
          </p:cNvSpPr>
          <p:nvPr/>
        </p:nvSpPr>
        <p:spPr bwMode="auto">
          <a:xfrm>
            <a:off x="4251325" y="4556125"/>
            <a:ext cx="431800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sz="2400">
                <a:solidFill>
                  <a:schemeClr val="bg1"/>
                </a:solidFill>
                <a:latin typeface="Times New Roman" pitchFamily="18" charset="0"/>
              </a:rPr>
              <a:t>...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Superscalar processors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Instructions are dynamically scheduled.</a:t>
            </a:r>
          </a:p>
          <a:p>
            <a:pPr lvl="1"/>
            <a:r>
              <a:rPr lang="en-US" altLang="en-US"/>
              <a:t>Dependencies are checked at run time in hardware.</a:t>
            </a:r>
          </a:p>
          <a:p>
            <a:r>
              <a:rPr lang="en-US" altLang="en-US"/>
              <a:t>Used to some extent in embedded processors.</a:t>
            </a:r>
          </a:p>
          <a:p>
            <a:pPr lvl="1"/>
            <a:r>
              <a:rPr lang="en-US" altLang="en-US"/>
              <a:t>Embedded Pentium is two-issue in-order.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SIMD and subword parallelism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Many special-purpose SIMD machines.</a:t>
            </a:r>
          </a:p>
          <a:p>
            <a:r>
              <a:rPr lang="en-US" altLang="en-US"/>
              <a:t>Subword parallelism is widely used for video.</a:t>
            </a:r>
          </a:p>
          <a:p>
            <a:pPr lvl="1"/>
            <a:r>
              <a:rPr lang="en-US" altLang="en-US"/>
              <a:t>ALU is divided into subwords for independent operations on small operands.</a:t>
            </a:r>
          </a:p>
          <a:p>
            <a:r>
              <a:rPr lang="en-US" altLang="en-US"/>
              <a:t>Vector processing is widely used for integer values.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Multithreading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Low-level parallelism mechanism.</a:t>
            </a:r>
          </a:p>
          <a:p>
            <a:r>
              <a:rPr lang="en-US" altLang="en-US"/>
              <a:t>Hardware multithreading alternately fetches instructions from separate threads.</a:t>
            </a:r>
          </a:p>
          <a:p>
            <a:r>
              <a:rPr lang="en-US" altLang="en-US"/>
              <a:t>Simultaneous multithreading (SMT) fetches instructions from several threads on each cycle.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Sandbridge Sandblaster</a:t>
            </a:r>
          </a:p>
        </p:txBody>
      </p:sp>
      <p:pic>
        <p:nvPicPr>
          <p:cNvPr id="146436" name="Picture 4" descr="Fig_Ex02-06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22425"/>
            <a:ext cx="8229600" cy="4484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143000" y="1912007"/>
            <a:ext cx="19050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886200"/>
            <a:ext cx="4038600" cy="2244725"/>
          </a:xfrm>
        </p:spPr>
        <p:txBody>
          <a:bodyPr/>
          <a:lstStyle/>
          <a:p>
            <a:r>
              <a:rPr lang="en-US" sz="2400" dirty="0" smtClean="0"/>
              <a:t>Graphics processing units (GPUs) are widely used in desktop/laptop systems and increasingly used in cell phones.</a:t>
            </a:r>
            <a:endParaRPr lang="en-US" sz="2400" dirty="0"/>
          </a:p>
        </p:txBody>
      </p:sp>
      <p:sp>
        <p:nvSpPr>
          <p:cNvPr id="22" name="Content Placeholder 21"/>
          <p:cNvSpPr>
            <a:spLocks noGrp="1"/>
          </p:cNvSpPr>
          <p:nvPr>
            <p:ph sz="half" idx="2"/>
          </p:nvPr>
        </p:nvSpPr>
        <p:spPr>
          <a:xfrm>
            <a:off x="4648200" y="4038600"/>
            <a:ext cx="4038600" cy="2092325"/>
          </a:xfrm>
        </p:spPr>
        <p:txBody>
          <a:bodyPr/>
          <a:lstStyle/>
          <a:p>
            <a:r>
              <a:rPr lang="en-US" dirty="0" smtClean="0"/>
              <a:t>SIMD architecture maps onto frame buffer.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Rounded Rectangle 5"/>
          <p:cNvSpPr/>
          <p:nvPr/>
        </p:nvSpPr>
        <p:spPr>
          <a:xfrm>
            <a:off x="5715000" y="1607207"/>
            <a:ext cx="2667000" cy="2057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screen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52800" y="1976484"/>
            <a:ext cx="1905000" cy="13188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frame buffer</a:t>
            </a:r>
            <a:endParaRPr lang="en-US" dirty="0"/>
          </a:p>
        </p:txBody>
      </p:sp>
      <p:cxnSp>
        <p:nvCxnSpPr>
          <p:cNvPr id="8" name="Straight Connector 7"/>
          <p:cNvCxnSpPr>
            <a:stCxn id="7" idx="3"/>
            <a:endCxn id="6" idx="1"/>
          </p:cNvCxnSpPr>
          <p:nvPr/>
        </p:nvCxnSpPr>
        <p:spPr>
          <a:xfrm>
            <a:off x="5257800" y="2635907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295400" y="2104391"/>
            <a:ext cx="533400" cy="533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362200" y="2104391"/>
            <a:ext cx="533400" cy="533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828800" y="2104391"/>
            <a:ext cx="533400" cy="533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295400" y="2639675"/>
            <a:ext cx="533400" cy="533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362200" y="2637791"/>
            <a:ext cx="533400" cy="533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828800" y="2637791"/>
            <a:ext cx="533400" cy="533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962400" y="1976484"/>
            <a:ext cx="0" cy="131884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648200" y="1978368"/>
            <a:ext cx="0" cy="131884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352800" y="2445407"/>
            <a:ext cx="1905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377293" y="2904491"/>
            <a:ext cx="1905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95600" y="2635907"/>
            <a:ext cx="457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7181" y="3364468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4419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NVIDID Fermi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Three types of processing units:</a:t>
            </a:r>
          </a:p>
          <a:p>
            <a:pPr lvl="1"/>
            <a:r>
              <a:rPr lang="en-US" sz="2000" dirty="0" smtClean="0"/>
              <a:t>cores, load/store, special function;</a:t>
            </a:r>
          </a:p>
          <a:p>
            <a:pPr lvl="1"/>
            <a:r>
              <a:rPr lang="en-US" sz="2000" dirty="0" smtClean="0"/>
              <a:t>controlled by warp scheduler/dispatch.</a:t>
            </a:r>
          </a:p>
          <a:p>
            <a:r>
              <a:rPr lang="en-US" sz="2400" dirty="0" smtClean="0"/>
              <a:t>Warp is group of 32 parallel threads.</a:t>
            </a:r>
          </a:p>
          <a:p>
            <a:r>
              <a:rPr lang="en-US" sz="2400" dirty="0" smtClean="0"/>
              <a:t>Register file, shared memory, L1 and uniform cache for data.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5393870" y="1300042"/>
            <a:ext cx="3505200" cy="533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nstruction cache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93870" y="1999449"/>
            <a:ext cx="16764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Warp scheduler/ dispatch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7222670" y="1999449"/>
            <a:ext cx="16764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Warp scheduler/ dispatch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5377541" y="2671642"/>
            <a:ext cx="3505200" cy="533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register file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93871" y="3352800"/>
            <a:ext cx="1159329" cy="11544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cores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689271" y="3352800"/>
            <a:ext cx="960664" cy="11544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load/ stores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56071" y="3352800"/>
            <a:ext cx="1143000" cy="11544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special function units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393870" y="4659644"/>
            <a:ext cx="3521530" cy="36059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Interconnection network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93870" y="5145423"/>
            <a:ext cx="3521530" cy="3605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shared memory/L1 cache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385706" y="5651616"/>
            <a:ext cx="3521530" cy="3605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uniform cache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224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Other metrics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Cost (area).</a:t>
            </a:r>
          </a:p>
          <a:p>
            <a:r>
              <a:rPr lang="en-US" altLang="en-US"/>
              <a:t>Energy and power.</a:t>
            </a:r>
          </a:p>
          <a:p>
            <a:r>
              <a:rPr lang="en-US" altLang="en-US"/>
              <a:t>Predictability.</a:t>
            </a:r>
          </a:p>
          <a:p>
            <a:r>
              <a:rPr lang="en-US" altLang="en-US"/>
              <a:t>Security.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CUDA core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Thread is most basic unit of programming.</a:t>
            </a:r>
          </a:p>
          <a:p>
            <a:pPr lvl="1"/>
            <a:r>
              <a:rPr lang="en-US" sz="2000" dirty="0" smtClean="0"/>
              <a:t>Each thread has its own PC, registers, private memory, inputs, outputs.</a:t>
            </a:r>
          </a:p>
          <a:p>
            <a:r>
              <a:rPr lang="en-US" sz="2400" dirty="0" smtClean="0"/>
              <a:t>Thread block is set of threads with block ID that share memory.</a:t>
            </a:r>
          </a:p>
          <a:p>
            <a:r>
              <a:rPr lang="en-US" sz="2400" dirty="0" smtClean="0"/>
              <a:t>Grid is an array of thread blocks executing on same kernel, sharing global memory.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5107641" y="1981200"/>
            <a:ext cx="3505200" cy="533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dispatch port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107641" y="2667000"/>
            <a:ext cx="3505200" cy="533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operand collector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07641" y="4724400"/>
            <a:ext cx="3505200" cy="533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result queue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07641" y="35052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floating point unit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012641" y="3505200"/>
            <a:ext cx="16002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nteger unit</a:t>
            </a:r>
            <a:endParaRPr lang="en-US" dirty="0"/>
          </a:p>
        </p:txBody>
      </p:sp>
      <p:cxnSp>
        <p:nvCxnSpPr>
          <p:cNvPr id="11" name="Straight Arrow Connector 10"/>
          <p:cNvCxnSpPr>
            <a:endCxn id="9" idx="0"/>
          </p:cNvCxnSpPr>
          <p:nvPr/>
        </p:nvCxnSpPr>
        <p:spPr>
          <a:xfrm>
            <a:off x="5907741" y="32004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850841" y="321945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907741" y="44196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850841" y="443865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4886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Available parallelism in multimedia applications (Talla et al.)</a:t>
            </a:r>
          </a:p>
        </p:txBody>
      </p:sp>
      <p:pic>
        <p:nvPicPr>
          <p:cNvPr id="149508" name="Picture 4" descr="Fig_02-0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6263" y="1600200"/>
            <a:ext cx="544988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Operand characteristics in MediaBench (Fritts)</a:t>
            </a:r>
          </a:p>
        </p:txBody>
      </p:sp>
      <p:pic>
        <p:nvPicPr>
          <p:cNvPr id="152580" name="Picture 4" descr="Fig_02-0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9125" y="1600200"/>
            <a:ext cx="79041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Dynamic behavior of loops in MediaBench (Fritts)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Path ratio = (instructions executed per iteration) / (total number of loop instructions).</a:t>
            </a:r>
          </a:p>
          <a:p>
            <a:r>
              <a:rPr lang="en-US" altLang="en-US" sz="2600"/>
              <a:t>MediaBench shows small path ratio -&gt; considerable conditional behavior in loops.</a:t>
            </a:r>
          </a:p>
        </p:txBody>
      </p:sp>
      <p:pic>
        <p:nvPicPr>
          <p:cNvPr id="155652" name="Picture 4" descr="Fig_02-08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1600200"/>
            <a:ext cx="313372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Dynamic voltage scaling (DVS)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Power scales with V</a:t>
            </a:r>
            <a:r>
              <a:rPr lang="en-US" altLang="en-US" sz="2600" baseline="30000"/>
              <a:t>2</a:t>
            </a:r>
            <a:r>
              <a:rPr lang="en-US" altLang="en-US" sz="2600"/>
              <a:t> while performance scales roughly as V.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Reduce operating voltage, add parallel operating units to make up for lower clock speed.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DVS doesn’t work in high-leakage processors.</a:t>
            </a:r>
          </a:p>
        </p:txBody>
      </p:sp>
      <p:pic>
        <p:nvPicPr>
          <p:cNvPr id="159750" name="Picture 6" descr="Fig_02-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687638"/>
            <a:ext cx="4038600" cy="2355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Dynamic voltage and frequency scaling (DVFS)</a:t>
            </a:r>
          </a:p>
        </p:txBody>
      </p:sp>
      <p:sp>
        <p:nvSpPr>
          <p:cNvPr id="16384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Scale both voltage and clock frequency.</a:t>
            </a:r>
          </a:p>
          <a:p>
            <a:r>
              <a:rPr lang="en-US" altLang="en-US" sz="2600"/>
              <a:t>Can use control algorithms to match performance to application, reduce power.</a:t>
            </a:r>
          </a:p>
        </p:txBody>
      </p:sp>
      <p:pic>
        <p:nvPicPr>
          <p:cNvPr id="163846" name="Picture 6" descr="Fig_02-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30788" y="1600200"/>
            <a:ext cx="32718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Razor architecture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Used specialized latch to detect errors.</a:t>
            </a:r>
          </a:p>
          <a:p>
            <a:r>
              <a:rPr lang="en-US" altLang="en-US" sz="2600"/>
              <a:t>Recovers only on errors, gains average-case performance.</a:t>
            </a:r>
          </a:p>
        </p:txBody>
      </p:sp>
      <p:pic>
        <p:nvPicPr>
          <p:cNvPr id="167941" name="Picture 5" descr="Fig_02-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674938"/>
            <a:ext cx="4038600" cy="2379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Flynn’s taxonomy of processors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Single-instruction single-data (SISD): RISC, etc.</a:t>
            </a:r>
          </a:p>
          <a:p>
            <a:r>
              <a:rPr lang="en-US" altLang="en-US"/>
              <a:t>Single-instruction multiple-data (SIMD): all processors perform the same operations.</a:t>
            </a:r>
          </a:p>
          <a:p>
            <a:r>
              <a:rPr lang="en-US" altLang="en-US"/>
              <a:t>Multiple-instruction multiple-data (MIMD): homogeneous or heterogeneous multiprocessor.</a:t>
            </a:r>
          </a:p>
          <a:p>
            <a:r>
              <a:rPr lang="en-US" altLang="en-US"/>
              <a:t>Multiple-instruction multiple data (MISD).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Other axes of comparison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RISC vs. CISC---Instruction set style. </a:t>
            </a:r>
          </a:p>
          <a:p>
            <a:r>
              <a:rPr lang="en-US" altLang="en-US"/>
              <a:t>Instruction issue width.</a:t>
            </a:r>
          </a:p>
          <a:p>
            <a:r>
              <a:rPr lang="en-US" altLang="en-US"/>
              <a:t>Static vs. dynamic scheduling for multiple-issue machines.</a:t>
            </a:r>
          </a:p>
          <a:p>
            <a:r>
              <a:rPr lang="en-US" altLang="en-US"/>
              <a:t>Vector processing.</a:t>
            </a:r>
          </a:p>
          <a:p>
            <a:r>
              <a:rPr lang="en-US" altLang="en-US"/>
              <a:t>Multithreading.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Embedded vs. general-purpose processors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Embedded processors may be optimized for a category of applications.</a:t>
            </a:r>
          </a:p>
          <a:p>
            <a:pPr lvl="1"/>
            <a:r>
              <a:rPr lang="en-US" altLang="en-US"/>
              <a:t>Customization may be narrow or broad.</a:t>
            </a:r>
          </a:p>
          <a:p>
            <a:r>
              <a:rPr lang="en-US" altLang="en-US"/>
              <a:t>We may judge embedded processors using different metrics:</a:t>
            </a:r>
          </a:p>
          <a:p>
            <a:pPr lvl="1"/>
            <a:r>
              <a:rPr lang="en-US" altLang="en-US"/>
              <a:t>Code size.</a:t>
            </a:r>
          </a:p>
          <a:p>
            <a:pPr lvl="1"/>
            <a:r>
              <a:rPr lang="en-US" altLang="en-US"/>
              <a:t>Memory system performance.</a:t>
            </a:r>
          </a:p>
          <a:p>
            <a:pPr lvl="1"/>
            <a:r>
              <a:rPr lang="en-US" altLang="en-US"/>
              <a:t>Preditability.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RISC processors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RISC generally means highly-pipelinable, one instruction per cycle.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Pipelines of embedded RISC processors have grown over time: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ARM7 has 3-stage pipeline.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ARM9 has 5-stage pipeline.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ARM11 has eight-stage pipeline.</a:t>
            </a:r>
          </a:p>
        </p:txBody>
      </p:sp>
      <p:pic>
        <p:nvPicPr>
          <p:cNvPr id="106501" name="Picture 5" descr="Fig_02-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124200"/>
            <a:ext cx="4038600" cy="148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5165725" y="5065713"/>
            <a:ext cx="2813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ARM11 pipeline [ARM05].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RISC processor families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400" dirty="0"/>
              <a:t>ARM: ARM7 is relatively simple, no memory management; ARM11 has memory management, other features.</a:t>
            </a:r>
          </a:p>
          <a:p>
            <a:r>
              <a:rPr lang="en-US" altLang="en-US" sz="2400" dirty="0"/>
              <a:t>MIPS: MIPS32 4K has 5-stage pipeline; 4KE family has DSP extension; 4KS is designed for security.</a:t>
            </a:r>
          </a:p>
          <a:p>
            <a:r>
              <a:rPr lang="en-US" altLang="en-US" sz="2400" dirty="0" smtClean="0"/>
              <a:t>Power Architecture: separate embedded and server feature sets; </a:t>
            </a:r>
            <a:r>
              <a:rPr lang="en-US" altLang="en-US" sz="2400" dirty="0" err="1" smtClean="0"/>
              <a:t>AltiVec</a:t>
            </a:r>
            <a:r>
              <a:rPr lang="en-US" altLang="en-US" sz="2400" dirty="0" smtClean="0"/>
              <a:t> vector architecture; SIMD signal processing engine; variable length encoding (VLE) engine.</a:t>
            </a:r>
          </a:p>
          <a:p>
            <a:r>
              <a:rPr lang="en-US" altLang="en-US" sz="2400" dirty="0" smtClean="0"/>
              <a:t>Intel: Atom designed for mobile and low-power; virtualization, hyper-threading, thermal management.</a:t>
            </a:r>
            <a:endParaRPr lang="en-US" alt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5495</TotalTime>
  <Words>1977</Words>
  <Application>Microsoft Office PowerPoint</Application>
  <PresentationFormat>On-screen Show (4:3)</PresentationFormat>
  <Paragraphs>419</Paragraphs>
  <Slides>46</Slides>
  <Notes>42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Edge</vt:lpstr>
      <vt:lpstr>PhotoImpact</vt:lpstr>
      <vt:lpstr>Chapter 2, part 1: CPUs</vt:lpstr>
      <vt:lpstr>Topics</vt:lpstr>
      <vt:lpstr>Performance as a design metric</vt:lpstr>
      <vt:lpstr>Other metrics</vt:lpstr>
      <vt:lpstr>Flynn’s taxonomy of processors</vt:lpstr>
      <vt:lpstr>Other axes of comparison</vt:lpstr>
      <vt:lpstr>Embedded vs. general-purpose processors</vt:lpstr>
      <vt:lpstr>RISC processors</vt:lpstr>
      <vt:lpstr>RISC processor families</vt:lpstr>
      <vt:lpstr>Digital signal processors</vt:lpstr>
      <vt:lpstr>Example: TI C5x DSP</vt:lpstr>
      <vt:lpstr>TI C55x microarchitecture</vt:lpstr>
      <vt:lpstr>TI C55x pixel interpretation co-processor</vt:lpstr>
      <vt:lpstr>TI C55x motion estimation co-processor</vt:lpstr>
      <vt:lpstr>TI C55x DCT co-processor</vt:lpstr>
      <vt:lpstr>Parallelism extraction</vt:lpstr>
      <vt:lpstr>Simple VLIW architecture</vt:lpstr>
      <vt:lpstr>Clustered VLIW architecture</vt:lpstr>
      <vt:lpstr>TI C62/C67</vt:lpstr>
      <vt:lpstr>TI C6x data operations</vt:lpstr>
      <vt:lpstr>C6x system</vt:lpstr>
      <vt:lpstr>C6x block diagram</vt:lpstr>
      <vt:lpstr>C6x data paths</vt:lpstr>
      <vt:lpstr>C6x function units</vt:lpstr>
      <vt:lpstr>Motorola Starcore SC140</vt:lpstr>
      <vt:lpstr>Typical SC140 configuration</vt:lpstr>
      <vt:lpstr>SC140 Core</vt:lpstr>
      <vt:lpstr>Instruction format</vt:lpstr>
      <vt:lpstr>AGU addressing</vt:lpstr>
      <vt:lpstr>Motorola MC8126 multiprocessor</vt:lpstr>
      <vt:lpstr>TM-1 characteristics</vt:lpstr>
      <vt:lpstr>Trimedia TM-1</vt:lpstr>
      <vt:lpstr>TM-1 VLIW CPU</vt:lpstr>
      <vt:lpstr>Superscalar processors</vt:lpstr>
      <vt:lpstr>SIMD and subword parallelism</vt:lpstr>
      <vt:lpstr>Multithreading</vt:lpstr>
      <vt:lpstr>Example: Sandbridge Sandblaster</vt:lpstr>
      <vt:lpstr>GPUs</vt:lpstr>
      <vt:lpstr>NVIDID Fermi architecture</vt:lpstr>
      <vt:lpstr>CUDA core architecture</vt:lpstr>
      <vt:lpstr>Available parallelism in multimedia applications (Talla et al.)</vt:lpstr>
      <vt:lpstr>Operand characteristics in MediaBench (Fritts)</vt:lpstr>
      <vt:lpstr>Dynamic behavior of loops in MediaBench (Fritts)</vt:lpstr>
      <vt:lpstr>Dynamic voltage scaling (DVS)</vt:lpstr>
      <vt:lpstr>Dynamic voltage and frequency scaling (DVFS)</vt:lpstr>
      <vt:lpstr>Razor architecture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Wayne Wolf</dc:creator>
  <cp:lastModifiedBy>Marilyn</cp:lastModifiedBy>
  <cp:revision>91</cp:revision>
  <dcterms:created xsi:type="dcterms:W3CDTF">2006-09-21T02:21:51Z</dcterms:created>
  <dcterms:modified xsi:type="dcterms:W3CDTF">2013-12-28T21:34:02Z</dcterms:modified>
</cp:coreProperties>
</file>