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300" r:id="rId12"/>
    <p:sldId id="301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6" r:id="rId25"/>
    <p:sldId id="280" r:id="rId26"/>
    <p:sldId id="278" r:id="rId27"/>
    <p:sldId id="279" r:id="rId28"/>
    <p:sldId id="302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03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94660"/>
  </p:normalViewPr>
  <p:slideViewPr>
    <p:cSldViewPr>
      <p:cViewPr varScale="1">
        <p:scale>
          <a:sx n="81" d="100"/>
          <a:sy n="81" d="100"/>
        </p:scale>
        <p:origin x="-74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809601-BD1E-41FB-B931-FB0A5E735D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581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FB7493-3BDE-47A2-A0AA-AEF489426A4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06FEFC-0139-4766-9272-5FC9A17328C4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A0252-4FA7-481B-8FB4-AAF9726B43E8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612C1-B446-431C-8CC1-C655B649D9F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5CD0D1-08EA-4A0F-AC05-01257BF2AA11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43EF9-7D53-4693-86DC-702FC78070EE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7AEA1-41F2-4922-AD9C-7C20FA6A7CA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CCD2F5-7218-4B3B-84BC-E16BCD57B63F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0B160-D54F-4CC5-9782-222870F8769E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1B32D2-FD53-4B59-984F-45951EFFA92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518E8F-9DDA-4B3D-AE9F-BFF81EB359F4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0643A-382D-4328-9999-991A363075A5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E691C-CD9F-484E-B09E-EF48BAC0B0FE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70AC3-FF86-4A94-BB54-62BD5FFFD8F3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95FDC9-EAF3-4C0D-89F8-E9EAD9E9AE02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46BB4-8A20-4AAD-BD01-DB7586B3DA8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808E3E-6E36-4A67-B7F3-B4CECE548FAB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B732E-F557-4638-84CF-E28B8E016943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938EC7-92F6-49D5-BD32-A0D02091BD20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00AE4E-B4A8-4A44-A686-40ECD7D26327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1A8595-4E45-4563-9F9C-757F4CD6F94C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76264-0447-4021-AB74-D6B866EB116D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EED51-832E-4FA4-A424-79759F785D8F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45EE95-25AC-4583-8A43-81C1669DB002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827021-B0B2-4373-809A-D467B4FC0F84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AA2BAB-0CE0-4944-A332-ACC6A76E374F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5B0AB-D33D-4A3A-A208-B57716E7FF66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B05C99-D422-45D9-9CDF-0638930B8772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B01DF7-36D2-4AFC-8C9A-A82BA031E21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88450A-90FB-4794-9F89-6038F3F118F7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64045A-DFD1-4882-983C-40F28BDCD678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52C95-4F67-4601-8E69-E4DE6B52C43A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2FE946-69DB-4798-83E0-C9F560616F43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3ACEC5-33BB-4275-B024-82326A35E230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3FEAD-D26E-4FD1-8109-94B01F31E310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CD3B30-F3B4-434E-9280-25BCCCC2B499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30F207-B106-4B29-835B-8B8C8C24A8BE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BD0A0-DAFB-4833-B35F-10B42457F3A8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02795-E5FD-4828-A0FF-B4C94BB13AC6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331881-76D8-4611-9946-116F29486EC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B2905-096F-45DA-9B59-4DF24E74167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18A10D-88DF-4B50-8ECB-343B2C32087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47420-D4E9-4E71-93C4-68AB0269496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5B0F8-8D70-450A-84DE-82017B8B895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53CA1CF-079E-432B-91F1-FE05E7E1A3C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0D657-878E-476C-9F42-6B810DEAAD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40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A07A0-454C-4B1B-A6CC-CB53CBDCF9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715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9CA0D45-0482-4CEC-A1BB-8F33A14CBC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114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3363A42-3AA9-4A75-B5E4-36A2721E42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090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864F6-68D3-4449-8D51-DF0E23A8EC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3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162F8-97DD-499B-90B8-B907922B06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340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048E7-359D-40D7-96F1-0682763A98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79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CDFC-602A-474B-B8ED-32554CA853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76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9BBD-1BCD-4804-B69A-F165BE2C4D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05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8125C-6FDB-47D0-BC62-959FEFE601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29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6710B-E99F-4795-9F0A-DA08902A20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86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9D2B2-C900-48FA-8DE8-132A05E5D0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356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038CFBEC-8F04-4B40-A6A9-D2589AA1AE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dirty="0" smtClean="0"/>
              <a:t>High Performance Embedded Computing 2nd </a:t>
            </a:r>
            <a:r>
              <a:rPr lang="en-US" altLang="en-US" dirty="0" err="1" smtClean="0"/>
              <a:t>ed</a:t>
            </a:r>
            <a:r>
              <a:rPr lang="en-US" altLang="en-US" smtClean="0"/>
              <a:t> © 2014 Elsevier</a:t>
            </a:r>
            <a:endParaRPr lang="en-US" alt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2, part 2: CPUs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dirty="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Shiue/Chakrabarti, cont’d.</a:t>
            </a:r>
          </a:p>
        </p:txBody>
      </p:sp>
      <p:pic>
        <p:nvPicPr>
          <p:cNvPr id="114692" name="Picture 4" descr="eq2-16-2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371600"/>
            <a:ext cx="8305800" cy="4529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arrays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Build large memory from multiple blocks.</a:t>
            </a:r>
          </a:p>
          <a:p>
            <a:pPr lvl="1"/>
            <a:r>
              <a:rPr lang="en-US" dirty="0" smtClean="0"/>
              <a:t>Can provide long words or taller memory, depending on address bits.</a:t>
            </a:r>
          </a:p>
          <a:p>
            <a:pPr lvl="1"/>
            <a:r>
              <a:rPr lang="en-US" dirty="0" smtClean="0"/>
              <a:t>Separate address bits provide multiple banks.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</a:t>
            </a:r>
          </a:p>
          <a:p>
            <a:r>
              <a:rPr lang="en-US" altLang="en-US" smtClean="0"/>
              <a:t>© 2007 Elsevier</a:t>
            </a: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5638800" y="2590800"/>
            <a:ext cx="12954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endParaRPr lang="en-US" dirty="0"/>
          </a:p>
        </p:txBody>
      </p:sp>
      <p:cxnSp>
        <p:nvCxnSpPr>
          <p:cNvPr id="9" name="Straight Connector 8"/>
          <p:cNvCxnSpPr>
            <a:stCxn id="7" idx="2"/>
          </p:cNvCxnSpPr>
          <p:nvPr/>
        </p:nvCxnSpPr>
        <p:spPr>
          <a:xfrm>
            <a:off x="6286500" y="4724400"/>
            <a:ext cx="0" cy="5334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172200" y="4876800"/>
            <a:ext cx="22860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95682" y="49001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270376" y="2579167"/>
            <a:ext cx="12954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</a:t>
            </a:r>
            <a:endParaRPr lang="en-US" dirty="0"/>
          </a:p>
        </p:txBody>
      </p:sp>
      <p:cxnSp>
        <p:nvCxnSpPr>
          <p:cNvPr id="14" name="Straight Connector 13"/>
          <p:cNvCxnSpPr>
            <a:stCxn id="13" idx="2"/>
          </p:cNvCxnSpPr>
          <p:nvPr/>
        </p:nvCxnSpPr>
        <p:spPr>
          <a:xfrm>
            <a:off x="7918076" y="4712767"/>
            <a:ext cx="0" cy="5334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803776" y="4865167"/>
            <a:ext cx="22860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27258" y="48884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8" name="Elbow Connector 17"/>
          <p:cNvCxnSpPr>
            <a:endCxn id="13" idx="0"/>
          </p:cNvCxnSpPr>
          <p:nvPr/>
        </p:nvCxnSpPr>
        <p:spPr>
          <a:xfrm>
            <a:off x="4953000" y="2286000"/>
            <a:ext cx="2965076" cy="29316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0"/>
          </p:cNvCxnSpPr>
          <p:nvPr/>
        </p:nvCxnSpPr>
        <p:spPr>
          <a:xfrm flipV="1">
            <a:off x="6286500" y="2286000"/>
            <a:ext cx="0" cy="304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53000" y="19812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48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controller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Memory controller sits between CPU/bus and DRAM:</a:t>
            </a:r>
          </a:p>
          <a:p>
            <a:pPr lvl="1"/>
            <a:r>
              <a:rPr lang="en-US" sz="1800" dirty="0" smtClean="0"/>
              <a:t>Hides details of DRAM timing parameters.</a:t>
            </a:r>
          </a:p>
          <a:p>
            <a:pPr lvl="1"/>
            <a:r>
              <a:rPr lang="en-US" sz="1800" dirty="0" smtClean="0"/>
              <a:t>Small queues allow reordering of requests to maximize performance.</a:t>
            </a:r>
          </a:p>
          <a:p>
            <a:r>
              <a:rPr lang="en-US" sz="2000" dirty="0" smtClean="0"/>
              <a:t>McKee et al. proposed combination of compile-time detection of streams with run-time </a:t>
            </a:r>
            <a:r>
              <a:rPr lang="en-US" sz="2000" dirty="0" err="1" smtClean="0"/>
              <a:t>scheudling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Rixner</a:t>
            </a:r>
            <a:r>
              <a:rPr lang="en-US" sz="2000" dirty="0" smtClean="0"/>
              <a:t> et al. used one buffer per bank to hold pending references.</a:t>
            </a:r>
          </a:p>
          <a:p>
            <a:r>
              <a:rPr lang="en-US" sz="2000" dirty="0" smtClean="0"/>
              <a:t>Lee et al. proposed layered architecture: performance-oriented vs. SDRAM refresh, etc.</a:t>
            </a:r>
          </a:p>
          <a:p>
            <a:r>
              <a:rPr lang="en-US" sz="2000" dirty="0" smtClean="0"/>
              <a:t>Cho et al. proposed accuracy-aware SRAM for mobile multimedia:</a:t>
            </a:r>
            <a:endParaRPr lang="en-US" dirty="0" smtClean="0"/>
          </a:p>
          <a:p>
            <a:pPr lvl="1"/>
            <a:r>
              <a:rPr lang="en-US" sz="1600" dirty="0" smtClean="0"/>
              <a:t>Errors in low-order bits cause less perceptual damage to image.</a:t>
            </a:r>
          </a:p>
          <a:p>
            <a:pPr lvl="1"/>
            <a:r>
              <a:rPr lang="en-US" sz="1600" dirty="0" smtClean="0"/>
              <a:t>Reducing power supply voltage gives quadratic reduction in energy.</a:t>
            </a:r>
          </a:p>
          <a:p>
            <a:pPr lvl="1"/>
            <a:r>
              <a:rPr lang="en-US" sz="1600" dirty="0" smtClean="0"/>
              <a:t>Architecture allows column-by-column changes to power supply voltage.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</a:t>
            </a:r>
          </a:p>
          <a:p>
            <a:r>
              <a:rPr lang="en-US" altLang="en-US" smtClean="0"/>
              <a:t>© 2007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889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Register files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First stage in the memory hierarchy.</a:t>
            </a:r>
          </a:p>
          <a:p>
            <a:r>
              <a:rPr lang="en-US" altLang="en-US"/>
              <a:t>When too many values are live, some values must be spilled onto main memory and read back later.</a:t>
            </a:r>
          </a:p>
          <a:p>
            <a:pPr lvl="1"/>
            <a:r>
              <a:rPr lang="en-US" altLang="en-US"/>
              <a:t>Spills cost time, energy.</a:t>
            </a:r>
          </a:p>
          <a:p>
            <a:r>
              <a:rPr lang="en-US" altLang="en-US"/>
              <a:t>Register file parameters:</a:t>
            </a:r>
          </a:p>
          <a:p>
            <a:pPr lvl="1"/>
            <a:r>
              <a:rPr lang="en-US" altLang="en-US"/>
              <a:t>Number of words.</a:t>
            </a:r>
          </a:p>
          <a:p>
            <a:pPr lvl="1"/>
            <a:r>
              <a:rPr lang="en-US" altLang="en-US"/>
              <a:t>Number of ports.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Performance and energy vs. register file size.</a:t>
            </a:r>
          </a:p>
        </p:txBody>
      </p:sp>
      <p:pic>
        <p:nvPicPr>
          <p:cNvPr id="119817" name="Picture 9" descr="Fig_02-15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05000"/>
            <a:ext cx="4038600" cy="3419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1219200" y="5638800"/>
            <a:ext cx="2174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/>
              <a:t>[Weh01] © 2001 IEEE</a:t>
            </a:r>
          </a:p>
        </p:txBody>
      </p:sp>
      <p:pic>
        <p:nvPicPr>
          <p:cNvPr id="119819" name="Picture 11" descr="Fig_02-15b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676400"/>
            <a:ext cx="4038600" cy="4095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size vs. energy</a:t>
            </a:r>
          </a:p>
        </p:txBody>
      </p:sp>
      <p:pic>
        <p:nvPicPr>
          <p:cNvPr id="123908" name="Picture 4" descr="Fig_02-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3850" y="1600200"/>
            <a:ext cx="59547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7527925" y="5370513"/>
            <a:ext cx="1508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[Li98]</a:t>
            </a:r>
          </a:p>
          <a:p>
            <a:r>
              <a:rPr lang="en-US" altLang="en-US"/>
              <a:t>© 1998 IEEE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parameters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Cache size:</a:t>
            </a:r>
          </a:p>
          <a:p>
            <a:pPr lvl="1"/>
            <a:r>
              <a:rPr lang="en-US" altLang="en-US"/>
              <a:t>Larger caches hold more data, burn more energy, take area away from other functinos.</a:t>
            </a:r>
          </a:p>
          <a:p>
            <a:r>
              <a:rPr lang="en-US" altLang="en-US"/>
              <a:t>Number of sets:</a:t>
            </a:r>
          </a:p>
          <a:p>
            <a:pPr lvl="1"/>
            <a:r>
              <a:rPr lang="en-US" altLang="en-US"/>
              <a:t>More independent references, more locations mapped onto each line.</a:t>
            </a:r>
          </a:p>
          <a:p>
            <a:r>
              <a:rPr lang="en-US" altLang="en-US"/>
              <a:t>Cache line length:</a:t>
            </a:r>
          </a:p>
          <a:p>
            <a:pPr lvl="1"/>
            <a:r>
              <a:rPr lang="en-US" altLang="en-US"/>
              <a:t>Longer lines give more prefetching bandwidth, higher energy consumption.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Wolfe/Lam classification of program behavior in caches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Self-temporal: same array element is accessed in different loop iterations.</a:t>
            </a:r>
          </a:p>
          <a:p>
            <a:r>
              <a:rPr lang="en-US" altLang="en-US"/>
              <a:t>Self-spatial reuse: same cache line is accessed in different loop iteraitons.</a:t>
            </a:r>
          </a:p>
          <a:p>
            <a:r>
              <a:rPr lang="en-US" altLang="en-US"/>
              <a:t>Group-temporal reuse: different parts of the program access the same array element.</a:t>
            </a:r>
          </a:p>
          <a:p>
            <a:r>
              <a:rPr lang="en-US" altLang="en-US"/>
              <a:t>Group-spatial reuse: different parts of the program access the same cache line.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Multilevel cache optimization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Gordon-Ross et al adjust cache parameters in order:</a:t>
            </a:r>
          </a:p>
          <a:p>
            <a:pPr lvl="1"/>
            <a:r>
              <a:rPr lang="en-US" altLang="en-US"/>
              <a:t>Cache size.</a:t>
            </a:r>
          </a:p>
          <a:p>
            <a:pPr lvl="1"/>
            <a:r>
              <a:rPr lang="en-US" altLang="en-US"/>
              <a:t>Line size.</a:t>
            </a:r>
          </a:p>
          <a:p>
            <a:pPr lvl="1"/>
            <a:r>
              <a:rPr lang="en-US" altLang="en-US"/>
              <a:t>Associativity.</a:t>
            </a:r>
          </a:p>
          <a:p>
            <a:r>
              <a:rPr lang="en-US" altLang="en-US"/>
              <a:t>Design cache size for first level, then second level; line size for first, then second level; associativity for first, then second level.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Scratch pad memory</a:t>
            </a:r>
          </a:p>
        </p:txBody>
      </p:sp>
      <p:sp>
        <p:nvSpPr>
          <p:cNvPr id="13312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Scratch pad is managed by software, not hardware.</a:t>
            </a:r>
          </a:p>
          <a:p>
            <a:pPr lvl="1"/>
            <a:r>
              <a:rPr lang="en-US" altLang="en-US" sz="2200"/>
              <a:t>Provides predictable access time.</a:t>
            </a:r>
          </a:p>
          <a:p>
            <a:pPr lvl="1"/>
            <a:r>
              <a:rPr lang="en-US" altLang="en-US" sz="2200"/>
              <a:t>Requires values to be allocated.</a:t>
            </a:r>
          </a:p>
          <a:p>
            <a:r>
              <a:rPr lang="en-US" altLang="en-US" sz="2600"/>
              <a:t>Use standard read/write instructions to access scratch pad.</a:t>
            </a:r>
          </a:p>
        </p:txBody>
      </p:sp>
      <p:pic>
        <p:nvPicPr>
          <p:cNvPr id="133126" name="Picture 6" descr="Fig_02-1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905000"/>
            <a:ext cx="4038600" cy="3471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 systems.</a:t>
            </a:r>
          </a:p>
          <a:p>
            <a:pPr lvl="1"/>
            <a:r>
              <a:rPr lang="en-US" altLang="en-US"/>
              <a:t>Memory component models.</a:t>
            </a:r>
          </a:p>
          <a:p>
            <a:pPr lvl="1"/>
            <a:r>
              <a:rPr lang="en-US" altLang="en-US"/>
              <a:t>Caches and alternatives.</a:t>
            </a:r>
          </a:p>
          <a:p>
            <a:r>
              <a:rPr lang="en-US" altLang="en-US"/>
              <a:t>Code compression.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Code compression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Extreme version of instruction encoding:</a:t>
            </a:r>
          </a:p>
          <a:p>
            <a:pPr lvl="1"/>
            <a:r>
              <a:rPr lang="en-US" altLang="en-US"/>
              <a:t>Use variable-bit instructions.</a:t>
            </a:r>
          </a:p>
          <a:p>
            <a:pPr lvl="1"/>
            <a:r>
              <a:rPr lang="en-US" altLang="en-US"/>
              <a:t>Generate encodings using compression algorithms.</a:t>
            </a:r>
          </a:p>
          <a:p>
            <a:r>
              <a:rPr lang="en-US" altLang="en-US"/>
              <a:t>Generally takes longer to decode.</a:t>
            </a:r>
          </a:p>
          <a:p>
            <a:r>
              <a:rPr lang="en-US" altLang="en-US"/>
              <a:t>Can result in performance, energy, code size improvements.</a:t>
            </a:r>
          </a:p>
          <a:p>
            <a:r>
              <a:rPr lang="en-US" altLang="en-US"/>
              <a:t>IBM CodePack (PowerPC) used Huffman encoding.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Terms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Compression ratio:</a:t>
            </a:r>
          </a:p>
          <a:p>
            <a:pPr lvl="1"/>
            <a:r>
              <a:rPr lang="en-US" altLang="en-US"/>
              <a:t>Compressed code size/uncompressed code size * 100%.</a:t>
            </a:r>
          </a:p>
          <a:p>
            <a:pPr lvl="1"/>
            <a:r>
              <a:rPr lang="en-US" altLang="en-US"/>
              <a:t>Must take into account all overheads.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Wolfe/Chanin approach</a:t>
            </a:r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Object code is fed to lossless compression algorithm.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Wolfe/Chanin used Huffman’s algorithm.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Compressed object code becomes program image.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Code is decompressed on-the-fly during execution.</a:t>
            </a:r>
          </a:p>
        </p:txBody>
      </p:sp>
      <p:sp>
        <p:nvSpPr>
          <p:cNvPr id="141322" name="Oval 10"/>
          <p:cNvSpPr>
            <a:spLocks noChangeArrowheads="1"/>
          </p:cNvSpPr>
          <p:nvPr/>
        </p:nvSpPr>
        <p:spPr bwMode="auto">
          <a:xfrm>
            <a:off x="5638800" y="1752600"/>
            <a:ext cx="1981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Source code</a:t>
            </a:r>
          </a:p>
        </p:txBody>
      </p:sp>
      <p:sp>
        <p:nvSpPr>
          <p:cNvPr id="141323" name="Rectangle 11"/>
          <p:cNvSpPr>
            <a:spLocks noChangeArrowheads="1"/>
          </p:cNvSpPr>
          <p:nvPr/>
        </p:nvSpPr>
        <p:spPr bwMode="auto">
          <a:xfrm>
            <a:off x="5943600" y="2590800"/>
            <a:ext cx="1447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compiler</a:t>
            </a:r>
          </a:p>
        </p:txBody>
      </p:sp>
      <p:sp>
        <p:nvSpPr>
          <p:cNvPr id="141324" name="Oval 12"/>
          <p:cNvSpPr>
            <a:spLocks noChangeArrowheads="1"/>
          </p:cNvSpPr>
          <p:nvPr/>
        </p:nvSpPr>
        <p:spPr bwMode="auto">
          <a:xfrm>
            <a:off x="5486400" y="3429000"/>
            <a:ext cx="22860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Object code</a:t>
            </a:r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>
            <a:off x="5943600" y="4267200"/>
            <a:ext cx="1371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compressor</a:t>
            </a:r>
          </a:p>
        </p:txBody>
      </p:sp>
      <p:sp>
        <p:nvSpPr>
          <p:cNvPr id="141326" name="Oval 14"/>
          <p:cNvSpPr>
            <a:spLocks noChangeArrowheads="1"/>
          </p:cNvSpPr>
          <p:nvPr/>
        </p:nvSpPr>
        <p:spPr bwMode="auto">
          <a:xfrm>
            <a:off x="5486400" y="5105400"/>
            <a:ext cx="22860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Compressed</a:t>
            </a:r>
          </a:p>
          <a:p>
            <a:pPr algn="ctr"/>
            <a:r>
              <a:rPr lang="en-US" altLang="en-US"/>
              <a:t>object code</a:t>
            </a:r>
          </a:p>
        </p:txBody>
      </p:sp>
      <p:sp>
        <p:nvSpPr>
          <p:cNvPr id="141327" name="Line 15"/>
          <p:cNvSpPr>
            <a:spLocks noChangeShapeType="1"/>
          </p:cNvSpPr>
          <p:nvPr/>
        </p:nvSpPr>
        <p:spPr bwMode="auto">
          <a:xfrm>
            <a:off x="66294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8" name="Line 16"/>
          <p:cNvSpPr>
            <a:spLocks noChangeShapeType="1"/>
          </p:cNvSpPr>
          <p:nvPr/>
        </p:nvSpPr>
        <p:spPr bwMode="auto">
          <a:xfrm>
            <a:off x="66294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29" name="Line 17"/>
          <p:cNvSpPr>
            <a:spLocks noChangeShapeType="1"/>
          </p:cNvSpPr>
          <p:nvPr/>
        </p:nvSpPr>
        <p:spPr bwMode="auto">
          <a:xfrm>
            <a:off x="6629400" y="3886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30" name="Line 18"/>
          <p:cNvSpPr>
            <a:spLocks noChangeShapeType="1"/>
          </p:cNvSpPr>
          <p:nvPr/>
        </p:nvSpPr>
        <p:spPr bwMode="auto">
          <a:xfrm>
            <a:off x="6629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Wolfe/Chanin execution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Instructions are decompressed when read from main memory.</a:t>
            </a:r>
          </a:p>
          <a:p>
            <a:pPr lvl="1"/>
            <a:r>
              <a:rPr lang="en-US" altLang="en-US" sz="2000"/>
              <a:t>Data is not compressed or decompressed.</a:t>
            </a:r>
          </a:p>
          <a:p>
            <a:r>
              <a:rPr lang="en-US" altLang="en-US" sz="2200"/>
              <a:t>Cache holds uncompressed instructions.</a:t>
            </a:r>
          </a:p>
          <a:p>
            <a:pPr lvl="1"/>
            <a:r>
              <a:rPr lang="en-US" altLang="en-US" sz="2000"/>
              <a:t>Longer latency for instruction fetch.</a:t>
            </a:r>
          </a:p>
          <a:p>
            <a:r>
              <a:rPr lang="en-US" altLang="en-US" sz="2200"/>
              <a:t>CPU does not require significant modifications.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7315200" y="4114800"/>
            <a:ext cx="9144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CPU</a:t>
            </a:r>
          </a:p>
        </p:txBody>
      </p:sp>
      <p:sp>
        <p:nvSpPr>
          <p:cNvPr id="150535" name="Rectangle 7"/>
          <p:cNvSpPr>
            <a:spLocks noChangeArrowheads="1"/>
          </p:cNvSpPr>
          <p:nvPr/>
        </p:nvSpPr>
        <p:spPr bwMode="auto">
          <a:xfrm>
            <a:off x="5334000" y="32766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decompressor</a:t>
            </a:r>
          </a:p>
        </p:txBody>
      </p:sp>
      <p:sp>
        <p:nvSpPr>
          <p:cNvPr id="150536" name="Rectangle 8"/>
          <p:cNvSpPr>
            <a:spLocks noChangeArrowheads="1"/>
          </p:cNvSpPr>
          <p:nvPr/>
        </p:nvSpPr>
        <p:spPr bwMode="auto">
          <a:xfrm>
            <a:off x="5638800" y="4191000"/>
            <a:ext cx="990600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cache</a:t>
            </a: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562600" y="1676400"/>
            <a:ext cx="990600" cy="9144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memory</a:t>
            </a:r>
          </a:p>
        </p:txBody>
      </p:sp>
      <p:sp>
        <p:nvSpPr>
          <p:cNvPr id="150538" name="Line 10"/>
          <p:cNvSpPr>
            <a:spLocks noChangeShapeType="1"/>
          </p:cNvSpPr>
          <p:nvPr/>
        </p:nvSpPr>
        <p:spPr bwMode="auto">
          <a:xfrm>
            <a:off x="6096000" y="2590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539" name="Line 11"/>
          <p:cNvSpPr>
            <a:spLocks noChangeShapeType="1"/>
          </p:cNvSpPr>
          <p:nvPr/>
        </p:nvSpPr>
        <p:spPr bwMode="auto">
          <a:xfrm>
            <a:off x="6096000" y="3733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540" name="Line 12"/>
          <p:cNvSpPr>
            <a:spLocks noChangeShapeType="1"/>
          </p:cNvSpPr>
          <p:nvPr/>
        </p:nvSpPr>
        <p:spPr bwMode="auto">
          <a:xfrm>
            <a:off x="6629400" y="4648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Huffman coding</a:t>
            </a:r>
          </a:p>
        </p:txBody>
      </p:sp>
      <p:sp>
        <p:nvSpPr>
          <p:cNvPr id="1464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Input stream is a sequence of symbols.</a:t>
            </a:r>
          </a:p>
          <a:p>
            <a:r>
              <a:rPr lang="en-US" altLang="en-US" sz="2600"/>
              <a:t>Each symbol’s probability of occurrence is known.</a:t>
            </a:r>
          </a:p>
          <a:p>
            <a:r>
              <a:rPr lang="en-US" altLang="en-US" sz="2600"/>
              <a:t>Construct a binary tree of probabilities from the bottom up.</a:t>
            </a:r>
          </a:p>
          <a:p>
            <a:pPr lvl="1"/>
            <a:r>
              <a:rPr lang="en-US" altLang="en-US" sz="2200"/>
              <a:t>Path from room to symbol gives code for that symbol.</a:t>
            </a:r>
          </a:p>
        </p:txBody>
      </p:sp>
      <p:pic>
        <p:nvPicPr>
          <p:cNvPr id="146438" name="Picture 6" descr="Fig_02-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22575"/>
            <a:ext cx="4038600" cy="2085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Wolfe/Chanin results</a:t>
            </a:r>
          </a:p>
        </p:txBody>
      </p:sp>
      <p:pic>
        <p:nvPicPr>
          <p:cNvPr id="157700" name="Picture 4" descr="Fig_02-2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35125"/>
            <a:ext cx="8229600" cy="446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6537325" y="6284913"/>
            <a:ext cx="2346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[Wol92] © 1992 IEEE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Compressed vs. uncompressed code</a:t>
            </a: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/>
              <a:t>Code must be uncompressed from many different starting points during branches.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Code compression algorithms are designed to decode from the start of a stream.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Compressed code is organized into blocks.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Uncompress at start of block.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Unused bits between blocks constitute overhead.</a:t>
            </a: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4800600" y="28956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add r1, r2, r3</a:t>
            </a:r>
          </a:p>
        </p:txBody>
      </p:sp>
      <p:sp>
        <p:nvSpPr>
          <p:cNvPr id="153607" name="Rectangle 7"/>
          <p:cNvSpPr>
            <a:spLocks noChangeArrowheads="1"/>
          </p:cNvSpPr>
          <p:nvPr/>
        </p:nvSpPr>
        <p:spPr bwMode="auto">
          <a:xfrm>
            <a:off x="48006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mov r1, a</a:t>
            </a:r>
          </a:p>
        </p:txBody>
      </p:sp>
      <p:sp>
        <p:nvSpPr>
          <p:cNvPr id="153608" name="Rectangle 8"/>
          <p:cNvSpPr>
            <a:spLocks noChangeArrowheads="1"/>
          </p:cNvSpPr>
          <p:nvPr/>
        </p:nvSpPr>
        <p:spPr bwMode="auto">
          <a:xfrm>
            <a:off x="4800600" y="38100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bne r1, foo</a:t>
            </a:r>
          </a:p>
        </p:txBody>
      </p:sp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6705600" y="2895600"/>
            <a:ext cx="1524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10" name="Rectangle 10"/>
          <p:cNvSpPr>
            <a:spLocks noChangeArrowheads="1"/>
          </p:cNvSpPr>
          <p:nvPr/>
        </p:nvSpPr>
        <p:spPr bwMode="auto">
          <a:xfrm>
            <a:off x="6705600" y="3352800"/>
            <a:ext cx="1143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11" name="Rectangle 11"/>
          <p:cNvSpPr>
            <a:spLocks noChangeArrowheads="1"/>
          </p:cNvSpPr>
          <p:nvPr/>
        </p:nvSpPr>
        <p:spPr bwMode="auto">
          <a:xfrm>
            <a:off x="6705600" y="3810000"/>
            <a:ext cx="13716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12" name="Text Box 12"/>
          <p:cNvSpPr txBox="1">
            <a:spLocks noChangeArrowheads="1"/>
          </p:cNvSpPr>
          <p:nvPr/>
        </p:nvSpPr>
        <p:spPr bwMode="auto">
          <a:xfrm>
            <a:off x="4724400" y="4419600"/>
            <a:ext cx="168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uncompressed</a:t>
            </a:r>
          </a:p>
        </p:txBody>
      </p:sp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6781800" y="4495800"/>
            <a:ext cx="1428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compressed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Block structure and compression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Trade-off:</a:t>
            </a:r>
          </a:p>
          <a:p>
            <a:pPr lvl="1"/>
            <a:r>
              <a:rPr lang="en-US" altLang="en-US" dirty="0"/>
              <a:t>Compression algorithms work best on long blocks.</a:t>
            </a:r>
          </a:p>
          <a:p>
            <a:pPr lvl="1"/>
            <a:r>
              <a:rPr lang="en-US" altLang="en-US" dirty="0"/>
              <a:t>Program branching works best with short blocks.</a:t>
            </a:r>
          </a:p>
          <a:p>
            <a:r>
              <a:rPr lang="en-US" altLang="en-US" dirty="0"/>
              <a:t>Labels in program move during compression.</a:t>
            </a:r>
          </a:p>
          <a:p>
            <a:r>
              <a:rPr lang="en-US" altLang="en-US" dirty="0"/>
              <a:t>Two approaches:</a:t>
            </a:r>
          </a:p>
          <a:p>
            <a:pPr lvl="1"/>
            <a:r>
              <a:rPr lang="en-US" altLang="en-US" dirty="0"/>
              <a:t>Wolfe and </a:t>
            </a:r>
            <a:r>
              <a:rPr lang="en-US" altLang="en-US" dirty="0" err="1"/>
              <a:t>Chanin</a:t>
            </a:r>
            <a:r>
              <a:rPr lang="en-US" altLang="en-US" dirty="0"/>
              <a:t> used branch table to translate branches during execution (adds code size).</a:t>
            </a:r>
          </a:p>
          <a:p>
            <a:pPr lvl="1"/>
            <a:r>
              <a:rPr lang="en-US" altLang="en-US" dirty="0" err="1"/>
              <a:t>Lefurgy</a:t>
            </a:r>
            <a:r>
              <a:rPr lang="en-US" altLang="en-US" dirty="0"/>
              <a:t> et al. patched compressed code to refer branches to compressed locations.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tables for branch target mapping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</a:t>
            </a:r>
          </a:p>
          <a:p>
            <a:r>
              <a:rPr lang="en-US" altLang="en-US" smtClean="0"/>
              <a:t>© 2007 Elsevier</a:t>
            </a:r>
            <a:endParaRPr lang="en-US" altLang="en-US"/>
          </a:p>
        </p:txBody>
      </p:sp>
      <p:pic>
        <p:nvPicPr>
          <p:cNvPr id="5" name="Picture 2" descr="f02-26-9_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5638800" cy="239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0610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Compression ratio vs. block size</a:t>
            </a:r>
          </a:p>
        </p:txBody>
      </p:sp>
      <p:pic>
        <p:nvPicPr>
          <p:cNvPr id="161796" name="Picture 4" descr="Fig_02-2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354263"/>
            <a:ext cx="8229600" cy="3021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1798" name="Text Box 6"/>
          <p:cNvSpPr txBox="1">
            <a:spLocks noChangeArrowheads="1"/>
          </p:cNvSpPr>
          <p:nvPr/>
        </p:nvSpPr>
        <p:spPr bwMode="auto">
          <a:xfrm>
            <a:off x="4937125" y="5599113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[Lek99b] © 1999 IEEE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Generic memory block</a:t>
            </a:r>
          </a:p>
        </p:txBody>
      </p:sp>
      <p:pic>
        <p:nvPicPr>
          <p:cNvPr id="94212" name="Picture 4" descr="Fig_02-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6150" y="1600200"/>
            <a:ext cx="72501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Compression formats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Lefurgy et al. used first four bits to define length of compressed sequence (8, 12, 16, 23 bits).</a:t>
            </a:r>
          </a:p>
          <a:p>
            <a:r>
              <a:rPr lang="en-US" altLang="en-US"/>
              <a:t>Ishiura and Yamaguchi automatically extracted fields from instructions to optimze encoding.</a:t>
            </a:r>
          </a:p>
          <a:p>
            <a:r>
              <a:rPr lang="en-US" altLang="en-US"/>
              <a:t>Larin and Conte tailored the encoding of fields to the range of values used in that field by the program.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Pre-cache compression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Decompress as instructions come out of the cache.</a:t>
            </a:r>
          </a:p>
          <a:p>
            <a:r>
              <a:rPr lang="en-US" altLang="en-US" sz="2600"/>
              <a:t>One instruction must be decompressed many times.</a:t>
            </a:r>
          </a:p>
          <a:p>
            <a:r>
              <a:rPr lang="en-US" altLang="en-US" sz="2600"/>
              <a:t>Program has smaller cache footprint.</a:t>
            </a:r>
          </a:p>
        </p:txBody>
      </p:sp>
      <p:pic>
        <p:nvPicPr>
          <p:cNvPr id="166916" name="Picture 4" descr="Fig_02-2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19400"/>
            <a:ext cx="4343400" cy="1165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Encoding algorithms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Data compression has developed a large number of compression algorithms.</a:t>
            </a:r>
          </a:p>
          <a:p>
            <a:r>
              <a:rPr lang="en-US" altLang="en-US"/>
              <a:t>These algorithms were designed for different constraints:</a:t>
            </a:r>
          </a:p>
          <a:p>
            <a:pPr lvl="1"/>
            <a:r>
              <a:rPr lang="en-US" altLang="en-US"/>
              <a:t>Large text files.</a:t>
            </a:r>
          </a:p>
          <a:p>
            <a:pPr lvl="1"/>
            <a:r>
              <a:rPr lang="en-US" altLang="en-US"/>
              <a:t>No real-time or power constraints.</a:t>
            </a:r>
          </a:p>
          <a:p>
            <a:r>
              <a:rPr lang="en-US" altLang="en-US"/>
              <a:t>Evaluate existing algorithms under the requirements of code compressions, develop new algorithms.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Energy savings evaluation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 dirty="0"/>
              <a:t>Yoshida et al. used dictionary-based encoding.</a:t>
            </a:r>
          </a:p>
          <a:p>
            <a:r>
              <a:rPr lang="en-US" altLang="en-US" sz="2200" dirty="0"/>
              <a:t>Power reduction ratio:</a:t>
            </a:r>
          </a:p>
          <a:p>
            <a:pPr lvl="1"/>
            <a:r>
              <a:rPr lang="en-US" altLang="en-US" sz="2000" dirty="0"/>
              <a:t>N: number of instructions in original program.</a:t>
            </a:r>
          </a:p>
          <a:p>
            <a:pPr lvl="1"/>
            <a:r>
              <a:rPr lang="en-US" altLang="en-US" sz="2000" dirty="0"/>
              <a:t>m: bit width of those instructions.</a:t>
            </a:r>
          </a:p>
          <a:p>
            <a:pPr lvl="1"/>
            <a:r>
              <a:rPr lang="en-US" altLang="en-US" sz="2000" dirty="0"/>
              <a:t>n: number of compressed instructions.</a:t>
            </a:r>
          </a:p>
          <a:p>
            <a:pPr lvl="1"/>
            <a:r>
              <a:rPr lang="en-US" altLang="en-US" sz="2000" dirty="0"/>
              <a:t>k: ratio of on-chip/off-chip memory power dissipation.</a:t>
            </a:r>
          </a:p>
        </p:txBody>
      </p:sp>
      <p:pic>
        <p:nvPicPr>
          <p:cNvPr id="174085" name="Picture 5" descr="eq2-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384550"/>
            <a:ext cx="4038600" cy="960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Arithmetic coding</a:t>
            </a:r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Huffman coding maps symbols onto the integer number line.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Arithmetic coding maps symbols onto the real number line.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Can handle arbitrarily fine distinctions in symbol probabilities.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Table-based method allows fixed-point arithmetic to be used.</a:t>
            </a:r>
          </a:p>
        </p:txBody>
      </p:sp>
      <p:pic>
        <p:nvPicPr>
          <p:cNvPr id="178182" name="Picture 6" descr="Fig_02-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4075" y="1600200"/>
            <a:ext cx="4005263" cy="2189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8185" name="Picture 9" descr="Fig_02-2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5625" y="3941763"/>
            <a:ext cx="2063750" cy="2189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8187" name="Text Box 11"/>
          <p:cNvSpPr txBox="1">
            <a:spLocks noChangeArrowheads="1"/>
          </p:cNvSpPr>
          <p:nvPr/>
        </p:nvSpPr>
        <p:spPr bwMode="auto">
          <a:xfrm>
            <a:off x="7908925" y="5192713"/>
            <a:ext cx="1214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[Lek99c]</a:t>
            </a:r>
          </a:p>
          <a:p>
            <a:r>
              <a:rPr lang="en-US" altLang="en-US" sz="1400"/>
              <a:t>© 1999 IEEE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Markov models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Markovian state machine allows us to define conditional probabilities of sequences of symbols.</a:t>
            </a:r>
          </a:p>
          <a:p>
            <a:r>
              <a:rPr lang="en-US" altLang="en-US"/>
              <a:t>State in Markov model is a subset of the previously seen sequence.</a:t>
            </a:r>
          </a:p>
          <a:p>
            <a:r>
              <a:rPr lang="en-US" altLang="en-US"/>
              <a:t>Transitions out of each state are conditioned on next symbol.</a:t>
            </a:r>
          </a:p>
          <a:p>
            <a:r>
              <a:rPr lang="en-US" altLang="en-US"/>
              <a:t>Probabilities of transitions vary from state to state.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Arithmetic coding and Markov model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Lekatsas and Wolf combined arithmetic coding and Markov models (SAMC).</a:t>
            </a:r>
          </a:p>
          <a:p>
            <a:r>
              <a:rPr lang="en-US" altLang="en-US" sz="2200"/>
              <a:t>Markov model has limited depth to avoid blow-up.</a:t>
            </a:r>
          </a:p>
          <a:p>
            <a:pPr lvl="1"/>
            <a:r>
              <a:rPr lang="en-US" altLang="en-US" sz="2000"/>
              <a:t>Long bit sequences wrap around both horizontally and vertically.</a:t>
            </a:r>
          </a:p>
          <a:p>
            <a:pPr lvl="1"/>
            <a:r>
              <a:rPr lang="en-US" altLang="en-US" sz="2000"/>
              <a:t>Model depth should multiply/divide instruction size.</a:t>
            </a:r>
          </a:p>
        </p:txBody>
      </p:sp>
      <p:pic>
        <p:nvPicPr>
          <p:cNvPr id="185350" name="Picture 6" descr="Fig_02-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51075"/>
            <a:ext cx="4038600" cy="3228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Markov model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</a:t>
            </a:r>
          </a:p>
          <a:p>
            <a:r>
              <a:rPr lang="en-US" altLang="en-US" smtClean="0"/>
              <a:t>© 2007 Elsevier</a:t>
            </a:r>
            <a:endParaRPr lang="en-US" altLang="en-US"/>
          </a:p>
        </p:txBody>
      </p:sp>
      <p:pic>
        <p:nvPicPr>
          <p:cNvPr id="7" name="Picture 2" descr="f02-31-9_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438400"/>
            <a:ext cx="3733800" cy="2151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0578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SAMC results</a:t>
            </a:r>
          </a:p>
        </p:txBody>
      </p:sp>
      <p:pic>
        <p:nvPicPr>
          <p:cNvPr id="189444" name="Picture 4" descr="Fig_02-3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52613"/>
            <a:ext cx="8229600" cy="402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6156325" y="6284913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[Lek99a] © 1999 IEEE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Tunstall coding</a:t>
            </a:r>
          </a:p>
        </p:txBody>
      </p:sp>
      <p:sp>
        <p:nvSpPr>
          <p:cNvPr id="19149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Tunstall coding transforms variable-sized strings into equal-sized codes.</a:t>
            </a:r>
          </a:p>
          <a:p>
            <a:r>
              <a:rPr lang="en-US" altLang="en-US"/>
              <a:t>Coding three has 2</a:t>
            </a:r>
            <a:r>
              <a:rPr lang="en-US" altLang="en-US" baseline="30000"/>
              <a:t>N</a:t>
            </a:r>
            <a:r>
              <a:rPr lang="en-US" altLang="en-US"/>
              <a:t> leaf nodes.</a:t>
            </a:r>
          </a:p>
          <a:p>
            <a:pPr lvl="1"/>
            <a:r>
              <a:rPr lang="en-US" altLang="en-US"/>
              <a:t>Depth of tree varies.</a:t>
            </a:r>
          </a:p>
          <a:p>
            <a:r>
              <a:rPr lang="en-US" altLang="en-US"/>
              <a:t>Xie and Wolf added Markov model to Tunstall coding.</a:t>
            </a:r>
          </a:p>
          <a:p>
            <a:r>
              <a:rPr lang="en-US" altLang="en-US"/>
              <a:t>Allows parallel decoding of segments of the codeword.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Simple memory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283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altLang="en-US" dirty="0"/>
                  <a:t>Core array is n rows x m columns.</a:t>
                </a:r>
              </a:p>
              <a:p>
                <a:r>
                  <a:rPr lang="en-US" altLang="en-US" dirty="0"/>
                  <a:t>Total </a:t>
                </a:r>
                <a:r>
                  <a:rPr lang="en-US" altLang="en-US" dirty="0" smtClean="0"/>
                  <a:t>area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  <a:p>
                <a:r>
                  <a:rPr lang="en-US" altLang="en-US" dirty="0"/>
                  <a:t>Row decoder area </a:t>
                </a:r>
                <a:r>
                  <a:rPr lang="en-US" altLang="en-US" dirty="0" err="1"/>
                  <a:t>A</a:t>
                </a:r>
                <a:r>
                  <a:rPr lang="en-US" altLang="en-US" baseline="-25000" dirty="0" err="1"/>
                  <a:t>r</a:t>
                </a:r>
                <a:r>
                  <a:rPr lang="en-US" altLang="en-US" dirty="0"/>
                  <a:t> = a</a:t>
                </a:r>
                <a:r>
                  <a:rPr lang="en-US" altLang="en-US" baseline="-25000" dirty="0"/>
                  <a:t>r</a:t>
                </a:r>
                <a:r>
                  <a:rPr lang="en-US" altLang="en-US" dirty="0"/>
                  <a:t>m.</a:t>
                </a:r>
              </a:p>
              <a:p>
                <a:r>
                  <a:rPr lang="en-US" altLang="en-US" dirty="0"/>
                  <a:t>Core area A</a:t>
                </a:r>
                <a:r>
                  <a:rPr lang="en-US" altLang="en-US" baseline="-25000" dirty="0"/>
                  <a:t>x</a:t>
                </a:r>
                <a:r>
                  <a:rPr lang="en-US" altLang="en-US" dirty="0"/>
                  <a:t> = </a:t>
                </a:r>
                <a:r>
                  <a:rPr lang="en-US" altLang="en-US" dirty="0" err="1"/>
                  <a:t>a</a:t>
                </a:r>
                <a:r>
                  <a:rPr lang="en-US" altLang="en-US" baseline="-25000" dirty="0" err="1"/>
                  <a:t>x</a:t>
                </a:r>
                <a:r>
                  <a:rPr lang="en-US" altLang="en-US" dirty="0" err="1"/>
                  <a:t>mn</a:t>
                </a:r>
                <a:r>
                  <a:rPr lang="en-US" altLang="en-US" dirty="0"/>
                  <a:t>.</a:t>
                </a:r>
              </a:p>
              <a:p>
                <a:r>
                  <a:rPr lang="en-US" altLang="en-US" dirty="0" err="1"/>
                  <a:t>Precharge</a:t>
                </a:r>
                <a:r>
                  <a:rPr lang="en-US" altLang="en-US" dirty="0"/>
                  <a:t> circuit area </a:t>
                </a:r>
                <a:r>
                  <a:rPr lang="en-US" altLang="en-US" dirty="0" err="1"/>
                  <a:t>A</a:t>
                </a:r>
                <a:r>
                  <a:rPr lang="en-US" altLang="en-US" baseline="-25000" dirty="0" err="1"/>
                  <a:t>p</a:t>
                </a:r>
                <a:r>
                  <a:rPr lang="en-US" altLang="en-US" dirty="0"/>
                  <a:t> = </a:t>
                </a:r>
                <a:r>
                  <a:rPr lang="en-US" altLang="en-US" dirty="0" err="1"/>
                  <a:t>a</a:t>
                </a:r>
                <a:r>
                  <a:rPr lang="en-US" altLang="en-US" baseline="-25000" dirty="0" err="1"/>
                  <a:t>p</a:t>
                </a:r>
                <a:r>
                  <a:rPr lang="en-US" altLang="en-US" dirty="0" err="1"/>
                  <a:t>m</a:t>
                </a:r>
                <a:r>
                  <a:rPr lang="en-US" altLang="en-US" dirty="0"/>
                  <a:t>.</a:t>
                </a:r>
              </a:p>
              <a:p>
                <a:r>
                  <a:rPr lang="en-US" altLang="en-US" dirty="0"/>
                  <a:t>Column decoder area A</a:t>
                </a:r>
                <a:r>
                  <a:rPr lang="en-US" altLang="en-US" baseline="-25000" dirty="0"/>
                  <a:t>c</a:t>
                </a:r>
                <a:r>
                  <a:rPr lang="en-US" altLang="en-US" dirty="0"/>
                  <a:t> = </a:t>
                </a:r>
                <a:r>
                  <a:rPr lang="en-US" altLang="en-US" dirty="0" err="1"/>
                  <a:t>a</a:t>
                </a:r>
                <a:r>
                  <a:rPr lang="en-US" altLang="en-US" baseline="-25000" dirty="0" err="1"/>
                  <a:t>c</a:t>
                </a:r>
                <a:r>
                  <a:rPr lang="en-US" altLang="en-US" dirty="0" err="1"/>
                  <a:t>m</a:t>
                </a:r>
                <a:r>
                  <a:rPr lang="en-US" altLang="en-US" dirty="0"/>
                  <a:t>.</a:t>
                </a:r>
              </a:p>
            </p:txBody>
          </p:sp>
        </mc:Choice>
        <mc:Fallback xmlns="">
          <p:sp>
            <p:nvSpPr>
              <p:cNvPr id="9728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3"/>
                <a:stretch>
                  <a:fillRect l="-593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Tunstall/Markov coding results</a:t>
            </a:r>
          </a:p>
        </p:txBody>
      </p:sp>
      <p:pic>
        <p:nvPicPr>
          <p:cNvPr id="196619" name="Picture 11" descr="Fig_02-32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35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6622" name="Picture 14" descr="Fig_02-32b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36825"/>
            <a:ext cx="4038600" cy="2657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6003925" y="5599113"/>
            <a:ext cx="2282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[Xie02] © 2002 IEEE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Dictionary-based methods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Liao et al. identified common code sequences, synthesized subroutines.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Also proposed hardware implementation.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Kirovski et al. proposed a procedure cache for software-controlled code compression.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Handler maps procedure identifiers to code during execution.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Handler also manages free space.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Chen at al.: software-controlled Java byte-code compression.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Lefurgy et al. proposed exception mechanism to manage compressed code in the cache.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0378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Lefurgy et al. execution time vs. instruction cache miss ratio</a:t>
            </a:r>
          </a:p>
        </p:txBody>
      </p:sp>
      <p:pic>
        <p:nvPicPr>
          <p:cNvPr id="203783" name="Picture 7" descr="Fig_02-3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06650"/>
            <a:ext cx="4038600" cy="2916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3787" name="Picture 11" descr="Fig_02-33b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86000"/>
            <a:ext cx="4038600" cy="2895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3790" name="Text Box 14"/>
          <p:cNvSpPr txBox="1">
            <a:spLocks noChangeArrowheads="1"/>
          </p:cNvSpPr>
          <p:nvPr/>
        </p:nvSpPr>
        <p:spPr bwMode="auto">
          <a:xfrm>
            <a:off x="5013325" y="5522913"/>
            <a:ext cx="2270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[Lef00] © 2000 IEEE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Lefurgy et al. selective compression results</a:t>
            </a:r>
          </a:p>
        </p:txBody>
      </p:sp>
      <p:pic>
        <p:nvPicPr>
          <p:cNvPr id="209929" name="Picture 9" descr="Fig_02-34ab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11425"/>
            <a:ext cx="4038600" cy="2708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32" name="Picture 12" descr="Fig_02-34cd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38400"/>
            <a:ext cx="4038600" cy="2770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Code and data compression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Unlike (non-modifiable) code, data must be compressed and decompressed dynamically.</a:t>
            </a:r>
          </a:p>
          <a:p>
            <a:r>
              <a:rPr lang="en-US" altLang="en-US"/>
              <a:t>Can substantially reduce cache footprints.</a:t>
            </a:r>
          </a:p>
          <a:p>
            <a:r>
              <a:rPr lang="en-US" altLang="en-US"/>
              <a:t>Requires different trade-offs.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Lempel-Ziv algorithm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Dictionary-based method.</a:t>
            </a:r>
          </a:p>
          <a:p>
            <a:r>
              <a:rPr lang="en-US" altLang="en-US" sz="2600"/>
              <a:t>Decoder builds dictionary during decompression process.</a:t>
            </a:r>
          </a:p>
          <a:p>
            <a:r>
              <a:rPr lang="en-US" altLang="en-US" sz="2600"/>
              <a:t>LZW variant uses a fixed-size buffer.</a:t>
            </a:r>
          </a:p>
        </p:txBody>
      </p:sp>
      <p:sp>
        <p:nvSpPr>
          <p:cNvPr id="232452" name="Oval 4"/>
          <p:cNvSpPr>
            <a:spLocks noChangeArrowheads="1"/>
          </p:cNvSpPr>
          <p:nvPr/>
        </p:nvSpPr>
        <p:spPr bwMode="auto">
          <a:xfrm>
            <a:off x="5257800" y="1447800"/>
            <a:ext cx="12192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Source</a:t>
            </a:r>
          </a:p>
          <a:p>
            <a:pPr algn="ctr"/>
            <a:r>
              <a:rPr lang="en-US" altLang="en-US"/>
              <a:t>text</a:t>
            </a:r>
          </a:p>
        </p:txBody>
      </p:sp>
      <p:sp>
        <p:nvSpPr>
          <p:cNvPr id="232453" name="Oval 5"/>
          <p:cNvSpPr>
            <a:spLocks noChangeArrowheads="1"/>
          </p:cNvSpPr>
          <p:nvPr/>
        </p:nvSpPr>
        <p:spPr bwMode="auto">
          <a:xfrm>
            <a:off x="4648200" y="4953000"/>
            <a:ext cx="23622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Uncompressed</a:t>
            </a:r>
          </a:p>
          <a:p>
            <a:pPr algn="ctr"/>
            <a:r>
              <a:rPr lang="en-US" altLang="en-US"/>
              <a:t>source</a:t>
            </a: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5257800" y="2514600"/>
            <a:ext cx="1219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Coder</a:t>
            </a: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7162800" y="2514600"/>
            <a:ext cx="1447800" cy="609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Dictionary</a:t>
            </a:r>
          </a:p>
        </p:txBody>
      </p:sp>
      <p:sp>
        <p:nvSpPr>
          <p:cNvPr id="232456" name="Line 8"/>
          <p:cNvSpPr>
            <a:spLocks noChangeShapeType="1"/>
          </p:cNvSpPr>
          <p:nvPr/>
        </p:nvSpPr>
        <p:spPr bwMode="auto">
          <a:xfrm>
            <a:off x="6477000" y="2819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5257800" y="4038600"/>
            <a:ext cx="1219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Coder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7162800" y="4038600"/>
            <a:ext cx="1447800" cy="609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Dictionary</a:t>
            </a:r>
          </a:p>
        </p:txBody>
      </p:sp>
      <p:sp>
        <p:nvSpPr>
          <p:cNvPr id="232459" name="Line 11"/>
          <p:cNvSpPr>
            <a:spLocks noChangeShapeType="1"/>
          </p:cNvSpPr>
          <p:nvPr/>
        </p:nvSpPr>
        <p:spPr bwMode="auto">
          <a:xfrm>
            <a:off x="6477000" y="4343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460" name="Line 12"/>
          <p:cNvSpPr>
            <a:spLocks noChangeShapeType="1"/>
          </p:cNvSpPr>
          <p:nvPr/>
        </p:nvSpPr>
        <p:spPr bwMode="auto">
          <a:xfrm>
            <a:off x="5867400" y="2209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461" name="Line 13"/>
          <p:cNvSpPr>
            <a:spLocks noChangeShapeType="1"/>
          </p:cNvSpPr>
          <p:nvPr/>
        </p:nvSpPr>
        <p:spPr bwMode="auto">
          <a:xfrm>
            <a:off x="5867400" y="3124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462" name="Line 14"/>
          <p:cNvSpPr>
            <a:spLocks noChangeShapeType="1"/>
          </p:cNvSpPr>
          <p:nvPr/>
        </p:nvSpPr>
        <p:spPr bwMode="auto">
          <a:xfrm>
            <a:off x="5867400" y="4648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463" name="Text Box 15"/>
          <p:cNvSpPr txBox="1">
            <a:spLocks noChangeArrowheads="1"/>
          </p:cNvSpPr>
          <p:nvPr/>
        </p:nvSpPr>
        <p:spPr bwMode="auto">
          <a:xfrm>
            <a:off x="4251325" y="3236913"/>
            <a:ext cx="147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en-US"/>
              <a:t>Compressed</a:t>
            </a:r>
          </a:p>
          <a:p>
            <a:pPr algn="r"/>
            <a:r>
              <a:rPr lang="en-US" altLang="en-US"/>
              <a:t>text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Lempel-Ziv example</a:t>
            </a:r>
          </a:p>
        </p:txBody>
      </p:sp>
      <p:pic>
        <p:nvPicPr>
          <p:cNvPr id="234499" name="Picture 3" descr="Fig_02-3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819400"/>
            <a:ext cx="8229600" cy="2092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MXT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Tremaine et al. has 3-level cache system.</a:t>
            </a:r>
          </a:p>
          <a:p>
            <a:pPr lvl="1"/>
            <a:r>
              <a:rPr lang="en-US" altLang="en-US" sz="2200"/>
              <a:t>Level 3 is shared among several processor, connected to main memory.</a:t>
            </a:r>
          </a:p>
          <a:p>
            <a:pPr lvl="1"/>
            <a:r>
              <a:rPr lang="en-US" altLang="en-US" sz="2200"/>
              <a:t>Data and code are compressed/uncompressed as they move between main memory and level 3 cache.</a:t>
            </a:r>
          </a:p>
          <a:p>
            <a:r>
              <a:rPr lang="en-US" altLang="en-US" sz="2600"/>
              <a:t>Uses a variant of Lempel-Ziv 1977 algorithm.</a:t>
            </a:r>
          </a:p>
          <a:p>
            <a:pPr lvl="1"/>
            <a:r>
              <a:rPr lang="en-US" altLang="en-US" sz="2200"/>
              <a:t>All compression engines share the same dictionary.</a:t>
            </a:r>
          </a:p>
          <a:p>
            <a:pPr lvl="1"/>
            <a:r>
              <a:rPr lang="en-US" altLang="en-US" sz="2200"/>
              <a:t>Typically, 1 KB blocks are divided into 256-byte compression blocks.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applications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/>
              <a:t>Benini</a:t>
            </a:r>
            <a:r>
              <a:rPr lang="en-US" altLang="en-US" dirty="0"/>
              <a:t> et al. evaluated energy savings of post-cache decompression.</a:t>
            </a:r>
          </a:p>
          <a:p>
            <a:pPr lvl="1"/>
            <a:r>
              <a:rPr lang="en-US" altLang="en-US" dirty="0"/>
              <a:t>Simple dictionary gave 35% </a:t>
            </a:r>
            <a:r>
              <a:rPr lang="en-US" altLang="en-US"/>
              <a:t>energy </a:t>
            </a:r>
            <a:r>
              <a:rPr lang="en-US" altLang="en-US" smtClean="0"/>
              <a:t>savings</a:t>
            </a:r>
            <a:r>
              <a:rPr lang="en-US" altLang="en-US" dirty="0"/>
              <a:t>.</a:t>
            </a:r>
          </a:p>
          <a:p>
            <a:r>
              <a:rPr lang="en-US" altLang="en-US" dirty="0" err="1"/>
              <a:t>Lekatsas</a:t>
            </a:r>
            <a:r>
              <a:rPr lang="en-US" altLang="en-US" dirty="0"/>
              <a:t> et al. combined data and code compression and encryption.</a:t>
            </a:r>
          </a:p>
          <a:p>
            <a:pPr lvl="1"/>
            <a:r>
              <a:rPr lang="en-US" altLang="en-US" dirty="0"/>
              <a:t>Modified operating system performs compression, encryption at proper point in memory access process.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Simple energy and delay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331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𝑠𝑒𝑡𝑢𝑝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𝑏𝑖𝑡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en-US" dirty="0" smtClean="0"/>
                  <a:t>.</a:t>
                </a:r>
                <a:endParaRPr lang="en-US" altLang="en-US" dirty="0"/>
              </a:p>
              <a:p>
                <a:r>
                  <a:rPr lang="en-US" altLang="en-US" dirty="0"/>
                  <a:t>Total energy E = E</a:t>
                </a:r>
                <a:r>
                  <a:rPr lang="en-US" altLang="en-US" baseline="-25000" dirty="0"/>
                  <a:t>D</a:t>
                </a:r>
                <a:r>
                  <a:rPr lang="en-US" altLang="en-US" dirty="0"/>
                  <a:t> + E</a:t>
                </a:r>
                <a:r>
                  <a:rPr lang="en-US" altLang="en-US" baseline="-25000" dirty="0"/>
                  <a:t>S</a:t>
                </a:r>
                <a:r>
                  <a:rPr lang="en-US" altLang="en-US" dirty="0"/>
                  <a:t>.</a:t>
                </a:r>
              </a:p>
              <a:p>
                <a:pPr lvl="1"/>
                <a:r>
                  <a:rPr lang="en-US" altLang="en-US" dirty="0"/>
                  <a:t>Static energy component E</a:t>
                </a:r>
                <a:r>
                  <a:rPr lang="en-US" altLang="en-US" baseline="-25000" dirty="0"/>
                  <a:t>S</a:t>
                </a:r>
                <a:r>
                  <a:rPr lang="en-US" altLang="en-US" dirty="0"/>
                  <a:t> is a technology parameter.</a:t>
                </a:r>
              </a:p>
              <a:p>
                <a:pPr lvl="1"/>
                <a:r>
                  <a:rPr lang="en-US" altLang="en-US" dirty="0"/>
                  <a:t>Dynamic energy E</a:t>
                </a:r>
                <a:r>
                  <a:rPr lang="en-US" altLang="en-US" baseline="-25000" dirty="0"/>
                  <a:t>D</a:t>
                </a:r>
                <a:r>
                  <a:rPr lang="en-US" altLang="en-US" dirty="0"/>
                  <a:t> = </a:t>
                </a:r>
                <a:r>
                  <a:rPr lang="en-US" altLang="en-US" dirty="0" err="1"/>
                  <a:t>E</a:t>
                </a:r>
                <a:r>
                  <a:rPr lang="en-US" altLang="en-US" baseline="-25000" dirty="0" err="1"/>
                  <a:t>r</a:t>
                </a:r>
                <a:r>
                  <a:rPr lang="en-US" altLang="en-US" dirty="0"/>
                  <a:t> + E</a:t>
                </a:r>
                <a:r>
                  <a:rPr lang="en-US" altLang="en-US" baseline="-25000" dirty="0"/>
                  <a:t>x</a:t>
                </a:r>
                <a:r>
                  <a:rPr lang="en-US" altLang="en-US" dirty="0"/>
                  <a:t> + </a:t>
                </a:r>
                <a:r>
                  <a:rPr lang="en-US" altLang="en-US" dirty="0" err="1"/>
                  <a:t>E</a:t>
                </a:r>
                <a:r>
                  <a:rPr lang="en-US" altLang="en-US" baseline="-25000" dirty="0" err="1"/>
                  <a:t>p</a:t>
                </a:r>
                <a:r>
                  <a:rPr lang="en-US" altLang="en-US" dirty="0"/>
                  <a:t> + E</a:t>
                </a:r>
                <a:r>
                  <a:rPr lang="en-US" altLang="en-US" baseline="-25000" dirty="0"/>
                  <a:t>c</a:t>
                </a:r>
                <a:r>
                  <a:rPr lang="en-US" altLang="en-US" dirty="0"/>
                  <a:t>.</a:t>
                </a:r>
              </a:p>
            </p:txBody>
          </p:sp>
        </mc:Choice>
        <mc:Fallback xmlns="">
          <p:sp>
            <p:nvSpPr>
              <p:cNvPr id="9933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 rotWithShape="1">
                <a:blip r:embed="rId3"/>
                <a:stretch>
                  <a:fillRect l="-593" t="-1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Multiport memories</a:t>
            </a:r>
          </a:p>
        </p:txBody>
      </p:sp>
      <p:pic>
        <p:nvPicPr>
          <p:cNvPr id="103428" name="Picture 4" descr="Fig_02-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14600"/>
            <a:ext cx="4038600" cy="1893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430" name="Picture 6" descr="Fig_02-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600200"/>
            <a:ext cx="4038600" cy="3406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2362200" y="4800600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structure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5867400" y="5105400"/>
            <a:ext cx="2482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/>
              <a:t>Delay vs. memory size</a:t>
            </a:r>
          </a:p>
          <a:p>
            <a:pPr algn="ctr"/>
            <a:r>
              <a:rPr lang="en-US" altLang="en-US"/>
              <a:t>and number of ports.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Kamble and Ghose cache power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37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en-US" sz="2600" dirty="0" smtClean="0"/>
                  <a:t>Cache is m-way set-associative, capacity of D bytes, T bits of tag and L bytes of line, St status bits per block frame.</a:t>
                </a:r>
              </a:p>
              <a:p>
                <a:r>
                  <a:rPr lang="en-US" altLang="en-US" sz="2600" dirty="0"/>
                  <a:t>Bit line energy</a:t>
                </a:r>
                <a:r>
                  <a:rPr lang="en-US" altLang="en-US" sz="26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𝑏𝑖𝑡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𝑝𝑟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𝑝𝑟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𝑏𝑖𝑡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𝑟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𝑤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</m:e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(8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𝑆𝑡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)⋅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𝐶𝐴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⋅(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𝑄𝑝𝑎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𝑄𝑝𝑏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400" i="1">
                                    <a:latin typeface="Cambria Math"/>
                                  </a:rPr>
                                  <m:t>𝑄𝑝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2400" dirty="0"/>
                  <a:t> </a:t>
                </a:r>
                <a:endParaRPr lang="en-US" altLang="en-US" sz="2200" dirty="0"/>
              </a:p>
            </p:txBody>
          </p:sp>
        </mc:Choice>
        <mc:Fallback xmlns="">
          <p:sp>
            <p:nvSpPr>
              <p:cNvPr id="10137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296" t="-1211" r="-2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Kamble/Ghose, cont’d.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High Performance Embedded Computing</a:t>
            </a:r>
          </a:p>
          <a:p>
            <a:r>
              <a:rPr lang="en-US" altLang="en-US" dirty="0"/>
              <a:t>© 2007 Elsevier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600200"/>
                <a:ext cx="7772400" cy="4530725"/>
              </a:xfrm>
            </p:spPr>
            <p:txBody>
              <a:bodyPr/>
              <a:lstStyle/>
              <a:p>
                <a:r>
                  <a:rPr lang="en-US" altLang="en-US" sz="2400" dirty="0"/>
                  <a:t>Word line energy</a:t>
                </a:r>
                <a:r>
                  <a:rPr lang="en-US" altLang="en-US" sz="2400" dirty="0" smtClean="0"/>
                  <a:t>:</a:t>
                </a:r>
                <a:endParaRPr lang="en-US" altLang="en-US" sz="24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𝑤𝑜𝑟𝑑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⋅</m:t>
                    </m:r>
                    <m:r>
                      <a:rPr lang="en-US" sz="2000" i="1">
                        <a:latin typeface="Cambria Math"/>
                      </a:rPr>
                      <m:t>𝐶𝐴</m:t>
                    </m:r>
                    <m:r>
                      <a:rPr lang="en-US" sz="2000" i="1">
                        <a:latin typeface="Cambria Math"/>
                      </a:rPr>
                      <m:t>⋅(8</m:t>
                    </m:r>
                    <m:r>
                      <a:rPr lang="en-US" sz="2000" i="1">
                        <a:latin typeface="Cambria Math"/>
                      </a:rPr>
                      <m:t>𝐿</m:t>
                    </m:r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en-US" sz="2000" i="1">
                        <a:latin typeface="Cambria Math"/>
                      </a:rPr>
                      <m:t>𝑡</m:t>
                    </m:r>
                    <m:r>
                      <a:rPr lang="en-US" sz="2000" i="1">
                        <a:latin typeface="Cambria Math"/>
                      </a:rPr>
                      <m:t>+</m:t>
                    </m:r>
                    <m:r>
                      <a:rPr lang="en-US" sz="2000" i="1">
                        <a:latin typeface="Cambria Math"/>
                      </a:rPr>
                      <m:t>𝑆𝑡</m:t>
                    </m:r>
                    <m:r>
                      <a:rPr lang="en-US" sz="2000" i="1">
                        <a:latin typeface="Cambria Math"/>
                      </a:rPr>
                      <m:t>)(2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𝑔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𝑄</m:t>
                        </m:r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𝑤𝑜𝑟𝑑𝑤𝑖𝑟𝑒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)</m:t>
                    </m:r>
                  </m:oMath>
                </a14:m>
                <a:endParaRPr lang="en-US" altLang="en-US" sz="2000" dirty="0"/>
              </a:p>
              <a:p>
                <a:r>
                  <a:rPr lang="en-US" altLang="en-US" sz="2400" dirty="0"/>
                  <a:t>Output line energy: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𝑎𝑜𝑢𝑡𝑝𝑢𝑡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)</m:t>
                    </m:r>
                  </m:oMath>
                </a14:m>
                <a:endParaRPr lang="en-US" altLang="en-US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𝑎𝑜𝑢𝑡𝑝𝑢𝑡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𝑜𝑢𝑡</m:t>
                        </m:r>
                        <m:r>
                          <a:rPr lang="en-US" sz="2000" i="1">
                            <a:latin typeface="Cambria Math"/>
                          </a:rPr>
                          <m:t>,</m:t>
                        </m:r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latin typeface="Cambria Math"/>
                      </a:rPr>
                      <m:t>)</m:t>
                    </m:r>
                  </m:oMath>
                </a14:m>
                <a:endParaRPr lang="en-US" altLang="en-US" sz="2400" dirty="0"/>
              </a:p>
              <a:p>
                <a:r>
                  <a:rPr lang="en-US" altLang="en-US" sz="2400" dirty="0"/>
                  <a:t>Address input lines: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𝑎𝑖𝑛𝑝𝑢𝑡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𝐷𝐷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𝑎𝑖𝑛𝑝𝑢𝑡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  <m:r>
                          <a:rPr lang="en-US" sz="2400" i="1">
                            <a:latin typeface="Cambria Math"/>
                          </a:rPr>
                          <m:t>⋅2⋅</m:t>
                        </m:r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  <m:r>
                          <a:rPr lang="en-US" sz="2400" i="1">
                            <a:latin typeface="Cambria Math"/>
                          </a:rPr>
                          <m:t>⋅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𝑖𝑛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,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𝑑𝑒𝑐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𝑎𝑤𝑖𝑟𝑒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600200"/>
                <a:ext cx="7772400" cy="4530725"/>
              </a:xfrm>
              <a:blipFill rotWithShape="1">
                <a:blip r:embed="rId3"/>
                <a:stretch>
                  <a:fillRect l="-314" t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High Performance Embedded Computing</a:t>
            </a:r>
          </a:p>
          <a:p>
            <a:r>
              <a:rPr lang="en-US" altLang="en-US"/>
              <a:t>© 2007 Elsevier</a:t>
            </a: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Shiue and Chakrabarti cache energy model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add_bs: number of transitions on address bus per instruction.</a:t>
            </a:r>
          </a:p>
          <a:p>
            <a:r>
              <a:rPr lang="en-US" altLang="en-US" sz="2600"/>
              <a:t>data_bs: number of transitions on data bus per instruction.</a:t>
            </a:r>
          </a:p>
          <a:p>
            <a:r>
              <a:rPr lang="en-US" altLang="en-US" sz="2600"/>
              <a:t>word_line_size: number of memory cells on a word line.</a:t>
            </a:r>
          </a:p>
          <a:p>
            <a:r>
              <a:rPr lang="en-US" altLang="en-US" sz="2600"/>
              <a:t>bit_line_size: number of memory cells on a bit line.</a:t>
            </a:r>
          </a:p>
          <a:p>
            <a:r>
              <a:rPr lang="en-US" altLang="en-US" sz="2600"/>
              <a:t>E</a:t>
            </a:r>
            <a:r>
              <a:rPr lang="en-US" altLang="en-US" sz="2600" baseline="-25000"/>
              <a:t>m</a:t>
            </a:r>
            <a:r>
              <a:rPr lang="en-US" altLang="en-US" sz="2600"/>
              <a:t>: Energy consumption of a main memory access.</a:t>
            </a:r>
          </a:p>
          <a:p>
            <a:r>
              <a:rPr lang="en-US" altLang="en-US" sz="2600">
                <a:latin typeface="Symbol" pitchFamily="18" charset="2"/>
              </a:rPr>
              <a:t>a, b, g</a:t>
            </a:r>
            <a:r>
              <a:rPr lang="en-US" altLang="en-US" sz="2600"/>
              <a:t>: technology parameters.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3951</TotalTime>
  <Words>2336</Words>
  <Application>Microsoft Office PowerPoint</Application>
  <PresentationFormat>On-screen Show (4:3)</PresentationFormat>
  <Paragraphs>391</Paragraphs>
  <Slides>48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Edge</vt:lpstr>
      <vt:lpstr>Chapter 2, part 2: CPUs</vt:lpstr>
      <vt:lpstr>Topics</vt:lpstr>
      <vt:lpstr>Generic memory block</vt:lpstr>
      <vt:lpstr>Simple memory model</vt:lpstr>
      <vt:lpstr>Simple energy and delay models</vt:lpstr>
      <vt:lpstr>Multiport memories</vt:lpstr>
      <vt:lpstr>Kamble and Ghose cache power model</vt:lpstr>
      <vt:lpstr>Kamble/Ghose, cont’d.</vt:lpstr>
      <vt:lpstr>Shiue and Chakrabarti cache energy model</vt:lpstr>
      <vt:lpstr>Shiue/Chakrabarti, cont’d.</vt:lpstr>
      <vt:lpstr>Memory arrays</vt:lpstr>
      <vt:lpstr>Memory controller</vt:lpstr>
      <vt:lpstr>Register files</vt:lpstr>
      <vt:lpstr>Performance and energy vs. register file size.</vt:lpstr>
      <vt:lpstr>Cache size vs. energy</vt:lpstr>
      <vt:lpstr>Cache parameters</vt:lpstr>
      <vt:lpstr>Wolfe/Lam classification of program behavior in caches</vt:lpstr>
      <vt:lpstr>Multilevel cache optimization</vt:lpstr>
      <vt:lpstr>Scratch pad memory</vt:lpstr>
      <vt:lpstr>Code compression</vt:lpstr>
      <vt:lpstr>Terms</vt:lpstr>
      <vt:lpstr>Wolfe/Chanin approach</vt:lpstr>
      <vt:lpstr>Wolfe/Chanin execution</vt:lpstr>
      <vt:lpstr>Huffman coding</vt:lpstr>
      <vt:lpstr>Wolfe/Chanin results</vt:lpstr>
      <vt:lpstr>Compressed vs. uncompressed code</vt:lpstr>
      <vt:lpstr>Block structure and compression</vt:lpstr>
      <vt:lpstr>Branch tables for branch target mapping</vt:lpstr>
      <vt:lpstr>Compression ratio vs. block size</vt:lpstr>
      <vt:lpstr>Compression formats</vt:lpstr>
      <vt:lpstr>Pre-cache compression</vt:lpstr>
      <vt:lpstr>Encoding algorithms</vt:lpstr>
      <vt:lpstr>Energy savings evaluation</vt:lpstr>
      <vt:lpstr>Arithmetic coding</vt:lpstr>
      <vt:lpstr>Markov models</vt:lpstr>
      <vt:lpstr>Arithmetic coding and Markov model</vt:lpstr>
      <vt:lpstr>Markov model example</vt:lpstr>
      <vt:lpstr>SAMC results</vt:lpstr>
      <vt:lpstr>Tunstall coding</vt:lpstr>
      <vt:lpstr>Tunstall/Markov coding results</vt:lpstr>
      <vt:lpstr>Dictionary-based methods</vt:lpstr>
      <vt:lpstr>Lefurgy et al. execution time vs. instruction cache miss ratio</vt:lpstr>
      <vt:lpstr>Lefurgy et al. selective compression results</vt:lpstr>
      <vt:lpstr>Code and data compression</vt:lpstr>
      <vt:lpstr>Lempel-Ziv algorithm</vt:lpstr>
      <vt:lpstr>Lempel-Ziv example</vt:lpstr>
      <vt:lpstr>MXT</vt:lpstr>
      <vt:lpstr>Other applications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Wayne Wolf</dc:creator>
  <cp:lastModifiedBy>Marilyn</cp:lastModifiedBy>
  <cp:revision>109</cp:revision>
  <dcterms:created xsi:type="dcterms:W3CDTF">2006-09-21T02:21:51Z</dcterms:created>
  <dcterms:modified xsi:type="dcterms:W3CDTF">2014-04-07T22:29:02Z</dcterms:modified>
</cp:coreProperties>
</file>