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59"/>
  </p:notesMasterIdLst>
  <p:sldIdLst>
    <p:sldId id="256" r:id="rId2"/>
    <p:sldId id="262" r:id="rId3"/>
    <p:sldId id="263" r:id="rId4"/>
    <p:sldId id="264" r:id="rId5"/>
    <p:sldId id="265" r:id="rId6"/>
    <p:sldId id="266" r:id="rId7"/>
    <p:sldId id="268" r:id="rId8"/>
    <p:sldId id="267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321" r:id="rId17"/>
    <p:sldId id="323" r:id="rId18"/>
    <p:sldId id="320" r:id="rId19"/>
    <p:sldId id="276" r:id="rId20"/>
    <p:sldId id="277" r:id="rId21"/>
    <p:sldId id="278" r:id="rId22"/>
    <p:sldId id="281" r:id="rId23"/>
    <p:sldId id="301" r:id="rId24"/>
    <p:sldId id="302" r:id="rId25"/>
    <p:sldId id="303" r:id="rId26"/>
    <p:sldId id="315" r:id="rId27"/>
    <p:sldId id="316" r:id="rId28"/>
    <p:sldId id="317" r:id="rId29"/>
    <p:sldId id="318" r:id="rId30"/>
    <p:sldId id="319" r:id="rId31"/>
    <p:sldId id="306" r:id="rId32"/>
    <p:sldId id="307" r:id="rId33"/>
    <p:sldId id="308" r:id="rId34"/>
    <p:sldId id="309" r:id="rId35"/>
    <p:sldId id="310" r:id="rId36"/>
    <p:sldId id="312" r:id="rId37"/>
    <p:sldId id="313" r:id="rId38"/>
    <p:sldId id="314" r:id="rId39"/>
    <p:sldId id="322" r:id="rId40"/>
    <p:sldId id="283" r:id="rId41"/>
    <p:sldId id="284" r:id="rId42"/>
    <p:sldId id="285" r:id="rId43"/>
    <p:sldId id="286" r:id="rId44"/>
    <p:sldId id="287" r:id="rId45"/>
    <p:sldId id="288" r:id="rId46"/>
    <p:sldId id="289" r:id="rId47"/>
    <p:sldId id="290" r:id="rId48"/>
    <p:sldId id="291" r:id="rId49"/>
    <p:sldId id="292" r:id="rId50"/>
    <p:sldId id="293" r:id="rId51"/>
    <p:sldId id="294" r:id="rId52"/>
    <p:sldId id="295" r:id="rId53"/>
    <p:sldId id="296" r:id="rId54"/>
    <p:sldId id="298" r:id="rId55"/>
    <p:sldId id="297" r:id="rId56"/>
    <p:sldId id="299" r:id="rId57"/>
    <p:sldId id="300" r:id="rId5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5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29CAFB2-D049-48BA-AD01-D9C081DAEE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88726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466413-3E32-463D-ABB9-0BEF988EA525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F7CEC9-60D5-4C10-B58A-E7C8150C3370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B0FDBD-AB65-4355-898A-3E9177231C40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B086BD-D1EF-4CAC-9CD2-F904E8250BC3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166FC7-D0DB-41C9-A2A7-12A3872BDE5E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27CCDD-9814-4D15-AA08-EDC3695A5580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AE24E3-65B9-48FA-8C9F-6A837D88D589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AE24E3-65B9-48FA-8C9F-6A837D88D589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245C5F-06C8-4559-8952-5A1570B2A364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A7EDDF-B1C2-4020-8D1D-D20E19EC38D2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98D9B2-6F1A-4D2B-A70F-1EB8CB492E1A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A5B821-4F71-4847-9E10-78309F1866B9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6396B1-F977-41E6-BA02-7BA3AC49F232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A6DF43-644E-43B8-BD70-A726D8E42484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21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B83AD3-2832-4D47-90B8-D3EB74F26841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22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33A999-869C-49AA-8189-DE0901AA2177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22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B08D62-CE7B-4E49-A981-EECFADA3419A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A62E9F-4308-430E-94AB-5C273EB80615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9820F8-F8C2-41DC-8DA8-D20C14273246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25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2C33F4-33C0-48D3-ADF5-67E4FD967FC4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25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663B3A-DE7B-4020-9527-93F76B17CE11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B62766-58CB-4273-8772-3B68457644FF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B41CE7-4440-4A4C-A47F-44011CBFC792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495433-AC6D-4FC3-A6E4-FD6462E3C464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23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700970-A617-4BD8-8B97-26F4EF5FBCE0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23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78686C-D836-487B-8C6F-55FAE7856AE6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23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35342A-667F-4149-84E9-B54E99C7F81B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A0BF74-3CB8-471C-A0D5-3A989669FC9E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2188A9-7B79-4899-B6E4-2703C6753267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911BF9-9FE3-4A74-AB42-935DBA1230E9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B908A6-1FDA-48AD-9CEA-6CF630F9CBB8}" type="slidenum">
              <a:rPr lang="en-US" altLang="en-US"/>
              <a:pPr/>
              <a:t>40</a:t>
            </a:fld>
            <a:endParaRPr lang="en-US" altLang="en-US"/>
          </a:p>
        </p:txBody>
      </p:sp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DB0670-D773-439D-BEC7-FE561EB1A7DB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552DA1-82EF-41A4-9A5F-B7388AC0C0AD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1A71FC-A488-4167-B096-D9E2FFBB77A3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B783A8-0A75-4E43-9D89-215082FF857A}" type="slidenum">
              <a:rPr lang="en-US" altLang="en-US"/>
              <a:pPr/>
              <a:t>43</a:t>
            </a:fld>
            <a:endParaRPr lang="en-US" altLang="en-US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AFA501-061C-449C-8203-EE26AA211A92}" type="slidenum">
              <a:rPr lang="en-US" altLang="en-US"/>
              <a:pPr/>
              <a:t>44</a:t>
            </a:fld>
            <a:endParaRPr lang="en-US" altLang="en-US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ADC35E-DF8B-43D9-B04D-335B25958074}" type="slidenum">
              <a:rPr lang="en-US" altLang="en-US"/>
              <a:pPr/>
              <a:t>45</a:t>
            </a:fld>
            <a:endParaRPr lang="en-US" alt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9CBC67-E0FC-49F3-95DF-D5A99704F5E9}" type="slidenum">
              <a:rPr lang="en-US" altLang="en-US"/>
              <a:pPr/>
              <a:t>46</a:t>
            </a:fld>
            <a:endParaRPr lang="en-US" altLang="en-US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45F39A-402C-4CAB-AEBB-1538AE12E58C}" type="slidenum">
              <a:rPr lang="en-US" altLang="en-US"/>
              <a:pPr/>
              <a:t>47</a:t>
            </a:fld>
            <a:endParaRPr lang="en-US" altLang="en-US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E06B95-B6D7-423A-9A9D-D9CD4349ECC7}" type="slidenum">
              <a:rPr lang="en-US" altLang="en-US"/>
              <a:pPr/>
              <a:t>48</a:t>
            </a:fld>
            <a:endParaRPr lang="en-US" altLang="en-US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40FE00-CE9D-4236-9B58-C907729E6B14}" type="slidenum">
              <a:rPr lang="en-US" altLang="en-US"/>
              <a:pPr/>
              <a:t>49</a:t>
            </a:fld>
            <a:endParaRPr lang="en-US" altLang="en-US"/>
          </a:p>
        </p:txBody>
      </p:sp>
      <p:sp>
        <p:nvSpPr>
          <p:cNvPr id="192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B221FE-B1AE-452C-8AC5-A8A04F6C71CB}" type="slidenum">
              <a:rPr lang="en-US" altLang="en-US"/>
              <a:pPr/>
              <a:t>50</a:t>
            </a:fld>
            <a:endParaRPr lang="en-US" altLang="en-US"/>
          </a:p>
        </p:txBody>
      </p:sp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35985A-0EC2-4992-9BBA-298474D17ECA}" type="slidenum">
              <a:rPr lang="en-US" altLang="en-US"/>
              <a:pPr/>
              <a:t>51</a:t>
            </a:fld>
            <a:endParaRPr lang="en-US" altLang="en-US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597796-B872-4E6C-B89C-EC5E685C02E5}" type="slidenum">
              <a:rPr lang="en-US" altLang="en-US"/>
              <a:pPr/>
              <a:t>52</a:t>
            </a:fld>
            <a:endParaRPr lang="en-US" altLang="en-US"/>
          </a:p>
        </p:txBody>
      </p:sp>
      <p:sp>
        <p:nvSpPr>
          <p:cNvPr id="19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C6D620-DE1D-40E3-8259-08B1535043CE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0B8BC6-94DC-412E-A6F7-AEB2720E5328}" type="slidenum">
              <a:rPr lang="en-US" altLang="en-US"/>
              <a:pPr/>
              <a:t>53</a:t>
            </a:fld>
            <a:endParaRPr lang="en-US" altLang="en-US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E55454-9618-479C-8C5D-C6EEB4251261}" type="slidenum">
              <a:rPr lang="en-US" altLang="en-US"/>
              <a:pPr/>
              <a:t>54</a:t>
            </a:fld>
            <a:endParaRPr lang="en-US" altLang="en-US"/>
          </a:p>
        </p:txBody>
      </p:sp>
      <p:sp>
        <p:nvSpPr>
          <p:cNvPr id="21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02D1C7-A854-4B46-B384-6664E05CE9AF}" type="slidenum">
              <a:rPr lang="en-US" altLang="en-US"/>
              <a:pPr/>
              <a:t>55</a:t>
            </a:fld>
            <a:endParaRPr lang="en-US" altLang="en-US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9AE2AB-B7C4-4FC7-8223-F1C242812443}" type="slidenum">
              <a:rPr lang="en-US" altLang="en-US"/>
              <a:pPr/>
              <a:t>56</a:t>
            </a:fld>
            <a:endParaRPr lang="en-US" altLang="en-US"/>
          </a:p>
        </p:txBody>
      </p:sp>
      <p:sp>
        <p:nvSpPr>
          <p:cNvPr id="21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8634BD-AF4B-4038-A404-FE89341E3864}" type="slidenum">
              <a:rPr lang="en-US" altLang="en-US"/>
              <a:pPr/>
              <a:t>57</a:t>
            </a:fld>
            <a:endParaRPr lang="en-US" altLang="en-US"/>
          </a:p>
        </p:txBody>
      </p:sp>
      <p:sp>
        <p:nvSpPr>
          <p:cNvPr id="21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EE09C8-6FD7-4164-A1A7-53BD2E3C25BD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1E1D68-F9A8-4FD7-A204-9E52389DF3A5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0448FD-2248-420E-AC1F-E32C561AED5E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C6C967-8E55-4CD8-BF9D-EFAB9829DE24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4CE9A60-A573-4DA5-95BE-7DCA0E71B06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C34485-F545-4516-9AEA-C99AE3FA9C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8213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CAAAEF-49A1-4D89-9A85-898BFCD821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3278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B5F138B-9D50-4384-96FA-4E9865E9C7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0539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9A103-2C17-4BCA-9183-BA3AB875CF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23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3FED96-478D-4822-B329-FCF7EE779C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049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0E9E7-B5C2-46D9-AC5F-07E84FBF71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5587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156906-731F-4A2D-A839-0F58BD253D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0130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F48062-7132-4A02-AB86-CA78DA6F43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884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A31365-C5F5-4DC5-BA26-A94498042D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7706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88D9CF-1321-498D-8C66-F27F0271FC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7783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23F37B-2308-429E-A105-E57C5A5FAD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8413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A942FCFC-994F-4AF3-8094-F5475FA0B4A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Chapter 2, part 3: CPUs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i="1" dirty="0"/>
              <a:t>High Performance Embedded </a:t>
            </a:r>
            <a:r>
              <a:rPr lang="en-US" altLang="en-US" i="1" dirty="0" smtClean="0"/>
              <a:t>Computing, second edition</a:t>
            </a:r>
            <a:endParaRPr lang="en-US" altLang="en-US" i="1" dirty="0"/>
          </a:p>
          <a:p>
            <a:r>
              <a:rPr lang="en-US" altLang="en-US" sz="2400" smtClean="0"/>
              <a:t>Marilyn Wolf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Lv et al. dictionary-based architecture</a:t>
            </a:r>
          </a:p>
        </p:txBody>
      </p:sp>
      <p:pic>
        <p:nvPicPr>
          <p:cNvPr id="130052" name="Picture 4" descr="Fig_02-4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817688"/>
            <a:ext cx="8229600" cy="409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0054" name="Text Box 6"/>
          <p:cNvSpPr txBox="1">
            <a:spLocks noChangeArrowheads="1"/>
          </p:cNvSpPr>
          <p:nvPr/>
        </p:nvSpPr>
        <p:spPr bwMode="auto">
          <a:xfrm>
            <a:off x="6172200" y="6248400"/>
            <a:ext cx="2193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[Lv03] © 2003 IEEE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Lv et al. energy savings</a:t>
            </a:r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6172200" y="6248400"/>
            <a:ext cx="2193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[Lv03] © 2003 IEEE</a:t>
            </a:r>
          </a:p>
        </p:txBody>
      </p:sp>
      <p:pic>
        <p:nvPicPr>
          <p:cNvPr id="133125" name="Picture 5" descr="Fig_02-4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3713" y="1600200"/>
            <a:ext cx="5616575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Security-oriented architectures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 variety of attacks:</a:t>
            </a:r>
          </a:p>
          <a:p>
            <a:pPr lvl="1"/>
            <a:r>
              <a:rPr lang="en-US" altLang="en-US"/>
              <a:t>Typical desktop/server attacks, such as Trojan horses and viruses.</a:t>
            </a:r>
          </a:p>
          <a:p>
            <a:pPr lvl="1"/>
            <a:r>
              <a:rPr lang="en-US" altLang="en-US"/>
              <a:t>Physical access allows side channel attacks.</a:t>
            </a:r>
          </a:p>
          <a:p>
            <a:r>
              <a:rPr lang="en-US" altLang="en-US"/>
              <a:t>Cryptographic instruction sets have been developed for several architectures.</a:t>
            </a:r>
          </a:p>
          <a:p>
            <a:r>
              <a:rPr lang="en-US" altLang="en-US"/>
              <a:t>Embedded systems architecture must add protection for side effects, consider energy consumption.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Smart cards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Used to identify holder, carry money, etc.</a:t>
            </a:r>
          </a:p>
          <a:p>
            <a:r>
              <a:rPr lang="en-US" altLang="en-US"/>
              <a:t>Self-programmable one-chip microcomputer architecture:</a:t>
            </a:r>
          </a:p>
          <a:p>
            <a:pPr lvl="1"/>
            <a:r>
              <a:rPr lang="en-US" altLang="en-US"/>
              <a:t>Allows processor to change code or data.</a:t>
            </a:r>
          </a:p>
          <a:p>
            <a:pPr lvl="1"/>
            <a:r>
              <a:rPr lang="en-US" altLang="en-US"/>
              <a:t>Memory is divided into two sections.</a:t>
            </a:r>
          </a:p>
          <a:p>
            <a:pPr lvl="1"/>
            <a:r>
              <a:rPr lang="en-US" altLang="en-US"/>
              <a:t>Registers allow program in one section to modify the other section without interfering with the executing program.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Secure architectures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MIPS, ARM offer security extensions, including encryption instructions, memory management, etc.</a:t>
            </a:r>
          </a:p>
          <a:p>
            <a:r>
              <a:rPr lang="en-US" altLang="en-US"/>
              <a:t>SAFE-OPS embeds a watermark into code using register assignment. FPGA accelerator checks the validity of the watermark during execution.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Power attacks</a:t>
            </a:r>
          </a:p>
        </p:txBody>
      </p:sp>
      <p:sp>
        <p:nvSpPr>
          <p:cNvPr id="142340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600" dirty="0"/>
              <a:t>Kocher et al.: Adversary can observe power consumption at pins and deduce data, instructions within CPU</a:t>
            </a:r>
            <a:r>
              <a:rPr lang="en-US" altLang="en-US" sz="2600" dirty="0" smtClean="0"/>
              <a:t>.</a:t>
            </a:r>
          </a:p>
          <a:p>
            <a:r>
              <a:rPr lang="en-US" altLang="en-US" sz="2600" dirty="0" smtClean="0"/>
              <a:t>Simple power analysis: manually analyze power supply signal, look for patterns.</a:t>
            </a:r>
          </a:p>
          <a:p>
            <a:r>
              <a:rPr lang="en-US" altLang="en-US" sz="2600" dirty="0" smtClean="0"/>
              <a:t>Differential power analysis: run experiments, correlate multiple power supply signal traces, identify</a:t>
            </a:r>
            <a:endParaRPr lang="en-US" altLang="en-US" sz="2600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Power </a:t>
            </a:r>
            <a:r>
              <a:rPr lang="en-US" altLang="en-US" dirty="0" smtClean="0"/>
              <a:t>attack countermeasures</a:t>
            </a:r>
            <a:endParaRPr lang="en-US" altLang="en-US" dirty="0"/>
          </a:p>
        </p:txBody>
      </p:sp>
      <p:sp>
        <p:nvSpPr>
          <p:cNvPr id="14234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 dirty="0" smtClean="0"/>
              <a:t>Yang </a:t>
            </a:r>
            <a:r>
              <a:rPr lang="en-US" altLang="en-US" sz="2600" dirty="0"/>
              <a:t>et al.: Dynamic voltage/frequency scaling (DVFS) can be used as a countermeasure</a:t>
            </a:r>
            <a:r>
              <a:rPr lang="en-US" altLang="en-US" sz="2600" dirty="0" smtClean="0"/>
              <a:t>.</a:t>
            </a:r>
          </a:p>
          <a:p>
            <a:pPr lvl="1"/>
            <a:r>
              <a:rPr lang="en-US" altLang="en-US" sz="2200" dirty="0" smtClean="0"/>
              <a:t>Scrambles power signature by changing frequency, voltage.</a:t>
            </a:r>
          </a:p>
          <a:p>
            <a:pPr lvl="1"/>
            <a:r>
              <a:rPr lang="en-US" altLang="en-US" sz="2200" dirty="0" smtClean="0"/>
              <a:t>Small performance penalty compared to maximum performance.</a:t>
            </a:r>
            <a:endParaRPr lang="en-US" altLang="en-US" sz="2200" dirty="0"/>
          </a:p>
        </p:txBody>
      </p:sp>
      <p:pic>
        <p:nvPicPr>
          <p:cNvPr id="8" name="Picture 2" descr="f02-45-9_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14600"/>
            <a:ext cx="4038600" cy="2121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94348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DVFS countermeasure results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7" name="Picture 6" descr="Fig_02-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36523" y="1431999"/>
            <a:ext cx="4038600" cy="34496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406448" y="5202312"/>
            <a:ext cx="29940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[Yan05] © 2005 ACM Press</a:t>
            </a:r>
          </a:p>
        </p:txBody>
      </p:sp>
    </p:spTree>
    <p:extLst>
      <p:ext uri="{BB962C8B-B14F-4D97-AF65-F5344CB8AC3E}">
        <p14:creationId xmlns:p14="http://schemas.microsoft.com/office/powerpoint/2010/main" val="28261175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Physically </a:t>
            </a:r>
            <a:r>
              <a:rPr lang="en-US" dirty="0" err="1" smtClean="0"/>
              <a:t>unclonable</a:t>
            </a:r>
            <a:r>
              <a:rPr lang="en-US" dirty="0" smtClean="0"/>
              <a:t> functions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Manufacturing parameters change within a wafer, between wafers.</a:t>
            </a:r>
          </a:p>
          <a:p>
            <a:r>
              <a:rPr lang="en-US" sz="2400" dirty="0" smtClean="0"/>
              <a:t>Can use parameters’ effects on logic performance to generate unique signatures.</a:t>
            </a:r>
          </a:p>
          <a:p>
            <a:r>
              <a:rPr lang="en-US" sz="2400" dirty="0" err="1" smtClean="0"/>
              <a:t>Lofstrom</a:t>
            </a:r>
            <a:r>
              <a:rPr lang="en-US" sz="2400" dirty="0" smtClean="0"/>
              <a:t> et al. used an array of transistors and addressing circuitry; distinguished 1 million signatures with error rate &lt; 10</a:t>
            </a:r>
            <a:r>
              <a:rPr lang="en-US" sz="2400" baseline="30000" dirty="0" smtClean="0"/>
              <a:t>-7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Lim et al. used an arbiter to compare the delays of two copies of the same function.</a:t>
            </a:r>
          </a:p>
          <a:p>
            <a:pPr lvl="1"/>
            <a:r>
              <a:rPr lang="en-US" sz="2000" dirty="0" smtClean="0"/>
              <a:t>Minimizes the sensitivity of delay measurement to temperature, etc.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93434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CPU simulation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Performance vs. energy/power simulation.</a:t>
            </a:r>
          </a:p>
          <a:p>
            <a:r>
              <a:rPr lang="en-US" altLang="en-US"/>
              <a:t>Temporal accuracy.</a:t>
            </a:r>
          </a:p>
          <a:p>
            <a:r>
              <a:rPr lang="en-US" altLang="en-US"/>
              <a:t>Trace vs. execution.</a:t>
            </a:r>
          </a:p>
          <a:p>
            <a:r>
              <a:rPr lang="en-US" altLang="en-US"/>
              <a:t>Simulation vs. direct execution.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Topics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Bus encoding.</a:t>
            </a:r>
          </a:p>
          <a:p>
            <a:r>
              <a:rPr lang="en-US" altLang="en-US"/>
              <a:t>Security-oriented architectures.</a:t>
            </a:r>
          </a:p>
          <a:p>
            <a:r>
              <a:rPr lang="en-US" altLang="en-US"/>
              <a:t>CPU simulation.</a:t>
            </a:r>
          </a:p>
          <a:p>
            <a:r>
              <a:rPr lang="en-US" altLang="en-US"/>
              <a:t>Configurable processors.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Engblom embedded vs. SPEC comparison</a:t>
            </a:r>
          </a:p>
        </p:txBody>
      </p:sp>
      <p:pic>
        <p:nvPicPr>
          <p:cNvPr id="148484" name="Picture 4" descr="Fig_02-4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33600" y="838200"/>
            <a:ext cx="4997450" cy="5216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8486" name="Text Box 6"/>
          <p:cNvSpPr txBox="1">
            <a:spLocks noChangeArrowheads="1"/>
          </p:cNvSpPr>
          <p:nvPr/>
        </p:nvSpPr>
        <p:spPr bwMode="auto">
          <a:xfrm>
            <a:off x="6248400" y="5029200"/>
            <a:ext cx="21431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[Eng99b]</a:t>
            </a:r>
          </a:p>
          <a:p>
            <a:r>
              <a:rPr lang="en-US" altLang="en-US"/>
              <a:t>© 1999 ACM Press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Trace-based analysis</a:t>
            </a:r>
          </a:p>
        </p:txBody>
      </p:sp>
      <p:sp>
        <p:nvSpPr>
          <p:cNvPr id="15155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Instrumentation generates side information.</a:t>
            </a:r>
          </a:p>
          <a:p>
            <a:r>
              <a:rPr lang="en-US" altLang="en-US" sz="2600"/>
              <a:t>PC-sampling checks PC value during execution.</a:t>
            </a:r>
          </a:p>
          <a:p>
            <a:r>
              <a:rPr lang="en-US" altLang="en-US" sz="2600"/>
              <a:t>Can measure control flow, memory accesses.</a:t>
            </a:r>
          </a:p>
        </p:txBody>
      </p:sp>
      <p:pic>
        <p:nvPicPr>
          <p:cNvPr id="151556" name="Picture 4" descr="Fig_02-46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81600" y="990600"/>
            <a:ext cx="3713163" cy="5140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Microarchitecture-modeling simulators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Varying levels of detail:</a:t>
            </a:r>
          </a:p>
          <a:p>
            <a:pPr lvl="1"/>
            <a:r>
              <a:rPr lang="en-US" altLang="en-US"/>
              <a:t>Instruction scheduler is not cycle-accurate.</a:t>
            </a:r>
          </a:p>
          <a:p>
            <a:pPr lvl="1"/>
            <a:r>
              <a:rPr lang="en-US" altLang="en-US"/>
              <a:t>Cycle timers are cycle-accurate.</a:t>
            </a:r>
          </a:p>
          <a:p>
            <a:r>
              <a:rPr lang="en-US" altLang="en-US"/>
              <a:t>Can simulate for performance or energy/power.</a:t>
            </a:r>
          </a:p>
          <a:p>
            <a:r>
              <a:rPr lang="en-US" altLang="en-US"/>
              <a:t>Typically written in general-purpose programming language, not hardware description language.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PC sampling</a:t>
            </a: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Example: Unix prof.</a:t>
            </a:r>
          </a:p>
          <a:p>
            <a:r>
              <a:rPr lang="en-US" altLang="en-US"/>
              <a:t>Interrupts are used to sample PC periodically.</a:t>
            </a:r>
          </a:p>
          <a:p>
            <a:pPr marL="742950" lvl="1" indent="-285750"/>
            <a:r>
              <a:rPr lang="en-US" altLang="en-US"/>
              <a:t>Must run on the platform.</a:t>
            </a:r>
          </a:p>
          <a:p>
            <a:pPr marL="742950" lvl="1" indent="-285750"/>
            <a:r>
              <a:rPr lang="en-US" altLang="en-US"/>
              <a:t>Doesn’t provide complete trace.</a:t>
            </a:r>
          </a:p>
          <a:p>
            <a:pPr marL="742950" lvl="1" indent="-285750"/>
            <a:r>
              <a:rPr lang="en-US" altLang="en-US"/>
              <a:t>Subject to sampling problems: undersampling, periodicity problems.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Call graph report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>
                <a:latin typeface="Tahoma" pitchFamily="34" charset="0"/>
              </a:rPr>
              <a:t>Main	100%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>
                <a:latin typeface="Tahoma" pitchFamily="34" charset="0"/>
              </a:rPr>
              <a:t>	f1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>
                <a:latin typeface="Tahoma" pitchFamily="34" charset="0"/>
              </a:rPr>
              <a:t>	f2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>
                <a:latin typeface="Tahoma" pitchFamily="34" charset="0"/>
              </a:rPr>
              <a:t>---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>
                <a:latin typeface="Tahoma" pitchFamily="34" charset="0"/>
              </a:rPr>
              <a:t>f1		37%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>
                <a:latin typeface="Tahoma" pitchFamily="34" charset="0"/>
              </a:rPr>
              <a:t>	g1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>
                <a:latin typeface="Tahoma" pitchFamily="34" charset="0"/>
              </a:rPr>
              <a:t>	g2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>
                <a:latin typeface="Tahoma" pitchFamily="34" charset="0"/>
              </a:rPr>
              <a:t>---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>
                <a:latin typeface="Tahoma" pitchFamily="34" charset="0"/>
              </a:rPr>
              <a:t>f2		23%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>
                <a:latin typeface="Tahoma" pitchFamily="34" charset="0"/>
              </a:rPr>
              <a:t>	g3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900">
                <a:latin typeface="Tahoma" pitchFamily="34" charset="0"/>
              </a:rPr>
              <a:t>	g4</a:t>
            </a:r>
          </a:p>
        </p:txBody>
      </p:sp>
      <p:sp>
        <p:nvSpPr>
          <p:cNvPr id="219140" name="Line 4"/>
          <p:cNvSpPr>
            <a:spLocks noChangeShapeType="1"/>
          </p:cNvSpPr>
          <p:nvPr/>
        </p:nvSpPr>
        <p:spPr bwMode="auto">
          <a:xfrm flipH="1" flipV="1">
            <a:off x="2514600" y="2286000"/>
            <a:ext cx="2057400" cy="838200"/>
          </a:xfrm>
          <a:prstGeom prst="line">
            <a:avLst/>
          </a:prstGeom>
          <a:noFill/>
          <a:ln w="9525">
            <a:solidFill>
              <a:srgbClr val="FC0128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19141" name="Text Box 5"/>
          <p:cNvSpPr txBox="1">
            <a:spLocks noChangeArrowheads="1"/>
          </p:cNvSpPr>
          <p:nvPr/>
        </p:nvSpPr>
        <p:spPr bwMode="auto">
          <a:xfrm>
            <a:off x="4708525" y="3008313"/>
            <a:ext cx="3079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>
                <a:solidFill>
                  <a:srgbClr val="FC0128"/>
                </a:solidFill>
              </a:rPr>
              <a:t>Cumulative execution time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Program instrumentation</a:t>
            </a:r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600"/>
              <a:t>Example: dinero.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Modify the program to write trace information.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en-US" sz="2200"/>
              <a:t>Track entry into basic blocks.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en-US" sz="2200"/>
              <a:t>Requires editing object files.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en-US" sz="2200"/>
              <a:t>Provides complete trace.</a:t>
            </a:r>
          </a:p>
        </p:txBody>
      </p:sp>
      <p:sp>
        <p:nvSpPr>
          <p:cNvPr id="221188" name="AutoShape 4"/>
          <p:cNvSpPr>
            <a:spLocks noChangeArrowheads="1"/>
          </p:cNvSpPr>
          <p:nvPr/>
        </p:nvSpPr>
        <p:spPr bwMode="auto">
          <a:xfrm>
            <a:off x="5715000" y="3200400"/>
            <a:ext cx="1219200" cy="762000"/>
          </a:xfrm>
          <a:prstGeom prst="diamond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1189" name="Rectangle 5"/>
          <p:cNvSpPr>
            <a:spLocks noChangeArrowheads="1"/>
          </p:cNvSpPr>
          <p:nvPr/>
        </p:nvSpPr>
        <p:spPr bwMode="auto">
          <a:xfrm>
            <a:off x="5715000" y="2133600"/>
            <a:ext cx="1143000" cy="685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1190" name="Rectangle 6"/>
          <p:cNvSpPr>
            <a:spLocks noChangeArrowheads="1"/>
          </p:cNvSpPr>
          <p:nvPr/>
        </p:nvSpPr>
        <p:spPr bwMode="auto">
          <a:xfrm>
            <a:off x="7543800" y="3276600"/>
            <a:ext cx="1143000" cy="685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1191" name="Rectangle 7"/>
          <p:cNvSpPr>
            <a:spLocks noChangeArrowheads="1"/>
          </p:cNvSpPr>
          <p:nvPr/>
        </p:nvSpPr>
        <p:spPr bwMode="auto">
          <a:xfrm>
            <a:off x="5715000" y="4495800"/>
            <a:ext cx="1143000" cy="685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1192" name="Rectangle 8"/>
          <p:cNvSpPr>
            <a:spLocks noChangeArrowheads="1"/>
          </p:cNvSpPr>
          <p:nvPr/>
        </p:nvSpPr>
        <p:spPr bwMode="auto">
          <a:xfrm>
            <a:off x="5715000" y="5715000"/>
            <a:ext cx="1143000" cy="685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1193" name="Line 9"/>
          <p:cNvSpPr>
            <a:spLocks noChangeShapeType="1"/>
          </p:cNvSpPr>
          <p:nvPr/>
        </p:nvSpPr>
        <p:spPr bwMode="auto">
          <a:xfrm>
            <a:off x="6324600" y="28194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1194" name="Line 10"/>
          <p:cNvSpPr>
            <a:spLocks noChangeShapeType="1"/>
          </p:cNvSpPr>
          <p:nvPr/>
        </p:nvSpPr>
        <p:spPr bwMode="auto">
          <a:xfrm>
            <a:off x="6934200" y="3581400"/>
            <a:ext cx="53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1195" name="Line 11"/>
          <p:cNvSpPr>
            <a:spLocks noChangeShapeType="1"/>
          </p:cNvSpPr>
          <p:nvPr/>
        </p:nvSpPr>
        <p:spPr bwMode="auto">
          <a:xfrm>
            <a:off x="6324600" y="3962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1196" name="Line 12"/>
          <p:cNvSpPr>
            <a:spLocks noChangeShapeType="1"/>
          </p:cNvSpPr>
          <p:nvPr/>
        </p:nvSpPr>
        <p:spPr bwMode="auto">
          <a:xfrm>
            <a:off x="6324600" y="51054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221197" name="AutoShape 13"/>
          <p:cNvCxnSpPr>
            <a:cxnSpLocks noChangeShapeType="1"/>
            <a:stCxn id="221190" idx="2"/>
            <a:endCxn id="221196" idx="1"/>
          </p:cNvCxnSpPr>
          <p:nvPr/>
        </p:nvCxnSpPr>
        <p:spPr bwMode="auto">
          <a:xfrm rot="5400000">
            <a:off x="6381750" y="3905250"/>
            <a:ext cx="1676400" cy="1790700"/>
          </a:xfrm>
          <a:prstGeom prst="bentConnector3">
            <a:avLst>
              <a:gd name="adj1" fmla="val 8456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1198" name="Rectangle 14"/>
          <p:cNvSpPr>
            <a:spLocks noChangeArrowheads="1"/>
          </p:cNvSpPr>
          <p:nvPr/>
        </p:nvSpPr>
        <p:spPr bwMode="auto">
          <a:xfrm>
            <a:off x="5715000" y="2133600"/>
            <a:ext cx="1143000" cy="228600"/>
          </a:xfrm>
          <a:prstGeom prst="rect">
            <a:avLst/>
          </a:prstGeom>
          <a:solidFill>
            <a:srgbClr val="FF5008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1199" name="Rectangle 15"/>
          <p:cNvSpPr>
            <a:spLocks noChangeArrowheads="1"/>
          </p:cNvSpPr>
          <p:nvPr/>
        </p:nvSpPr>
        <p:spPr bwMode="auto">
          <a:xfrm>
            <a:off x="7543800" y="3276600"/>
            <a:ext cx="1143000" cy="228600"/>
          </a:xfrm>
          <a:prstGeom prst="rect">
            <a:avLst/>
          </a:prstGeom>
          <a:solidFill>
            <a:srgbClr val="FF5008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1200" name="Rectangle 16"/>
          <p:cNvSpPr>
            <a:spLocks noChangeArrowheads="1"/>
          </p:cNvSpPr>
          <p:nvPr/>
        </p:nvSpPr>
        <p:spPr bwMode="auto">
          <a:xfrm>
            <a:off x="5715000" y="4495800"/>
            <a:ext cx="1143000" cy="228600"/>
          </a:xfrm>
          <a:prstGeom prst="rect">
            <a:avLst/>
          </a:prstGeom>
          <a:solidFill>
            <a:srgbClr val="FF5008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1201" name="Rectangle 17"/>
          <p:cNvSpPr>
            <a:spLocks noChangeArrowheads="1"/>
          </p:cNvSpPr>
          <p:nvPr/>
        </p:nvSpPr>
        <p:spPr bwMode="auto">
          <a:xfrm>
            <a:off x="5715000" y="5715000"/>
            <a:ext cx="1143000" cy="228600"/>
          </a:xfrm>
          <a:prstGeom prst="rect">
            <a:avLst/>
          </a:prstGeom>
          <a:solidFill>
            <a:srgbClr val="FF5008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98" grpId="0" animBg="1"/>
      <p:bldP spid="221199" grpId="0" animBg="1"/>
      <p:bldP spid="221200" grpId="0" animBg="1"/>
      <p:bldP spid="22120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Cycle-accurate simulator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800600" cy="4530725"/>
          </a:xfrm>
        </p:spPr>
        <p:txBody>
          <a:bodyPr/>
          <a:lstStyle/>
          <a:p>
            <a:r>
              <a:rPr lang="en-US" altLang="en-US" sz="2600"/>
              <a:t>Models the microarchitecture.</a:t>
            </a:r>
          </a:p>
          <a:p>
            <a:pPr marL="742950" lvl="1" indent="-285750"/>
            <a:r>
              <a:rPr lang="en-US" altLang="en-US" sz="2200"/>
              <a:t>Simulating one instruction requires executing routines for instruction decode, etc.</a:t>
            </a:r>
          </a:p>
          <a:p>
            <a:r>
              <a:rPr lang="en-US" altLang="en-US" sz="2600"/>
              <a:t>Models pipeline state.</a:t>
            </a:r>
          </a:p>
          <a:p>
            <a:pPr marL="742950" lvl="1" indent="-285750"/>
            <a:r>
              <a:rPr lang="en-US" altLang="en-US" sz="2200"/>
              <a:t>Microarchitectural registers are exposed to the simulator.</a:t>
            </a:r>
          </a:p>
        </p:txBody>
      </p:sp>
      <p:pic>
        <p:nvPicPr>
          <p:cNvPr id="12" name="Picture 2" descr="f02-49-9_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676400"/>
            <a:ext cx="3276600" cy="325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Trace-based vs. execution-based</a:t>
            </a:r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200"/>
              <a:t>Trace-based: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 sz="2000"/>
              <a:t>Gather trace first, then generate timing information.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 sz="2000"/>
              <a:t>Basic timing information is simpler to generate.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 sz="2000"/>
              <a:t>Full timing information may require regenerating information from the original execution.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 sz="2000"/>
              <a:t>Requires owning the platform.</a:t>
            </a:r>
          </a:p>
        </p:txBody>
      </p:sp>
      <p:sp>
        <p:nvSpPr>
          <p:cNvPr id="24781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200"/>
              <a:t>Execution-based: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 sz="2000"/>
              <a:t>Simulator fully executes the instruction.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 sz="2000"/>
              <a:t>Requires a more complex simulator.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 sz="2000"/>
              <a:t>Requires explicit knowledge of the microarchitecture, not just instruction execution times.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Sources of timing information</a:t>
            </a:r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Data book tables:</a:t>
            </a:r>
          </a:p>
          <a:p>
            <a:pPr marL="742950" lvl="1" indent="-285750"/>
            <a:r>
              <a:rPr lang="en-US" altLang="en-US" sz="2200"/>
              <a:t>Time of individual instructions.</a:t>
            </a:r>
          </a:p>
          <a:p>
            <a:pPr marL="742950" lvl="1" indent="-285750"/>
            <a:r>
              <a:rPr lang="en-US" altLang="en-US" sz="2200"/>
              <a:t>Penalties for various hazards.</a:t>
            </a:r>
          </a:p>
        </p:txBody>
      </p:sp>
      <p:sp>
        <p:nvSpPr>
          <p:cNvPr id="24986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en-US" sz="2600"/>
              <a:t>Microarchitecture:</a:t>
            </a:r>
          </a:p>
          <a:p>
            <a:pPr marL="742950" lvl="1" indent="-285750"/>
            <a:r>
              <a:rPr lang="en-US" altLang="en-US" sz="2200"/>
              <a:t>Depends from the structure of machine.</a:t>
            </a:r>
          </a:p>
          <a:p>
            <a:pPr marL="742950" lvl="1" indent="-285750"/>
            <a:r>
              <a:rPr lang="en-US" altLang="en-US" sz="2200"/>
              <a:t>Derived from execution of the instruction in the microarchitecture.</a:t>
            </a:r>
          </a:p>
          <a:p>
            <a:pPr marL="742950" lvl="1" indent="-285750"/>
            <a:endParaRPr lang="en-US" altLang="en-US" sz="22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Levels of detail in simulation</a:t>
            </a:r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Instruction schedulers: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/>
              <a:t>Models availability of microarchitectural resources.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/>
              <a:t>May not capture all interactions.</a:t>
            </a:r>
          </a:p>
          <a:p>
            <a:pPr>
              <a:lnSpc>
                <a:spcPct val="90000"/>
              </a:lnSpc>
            </a:pPr>
            <a:r>
              <a:rPr lang="en-US" altLang="en-US"/>
              <a:t>Cycle timers: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/>
              <a:t>Models full microarchitecture.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/>
              <a:t>Most accurate, requires exact model of the microarchitecture.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Bus encoding</a:t>
            </a:r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Encode information on bus to reduce toggles and dynamic energy consumption.</a:t>
            </a:r>
          </a:p>
          <a:p>
            <a:pPr lvl="1"/>
            <a:r>
              <a:rPr lang="en-US" altLang="en-US" sz="2000"/>
              <a:t>Count energy consumption by toggle counts.</a:t>
            </a:r>
          </a:p>
          <a:p>
            <a:r>
              <a:rPr lang="en-US" altLang="en-US" sz="2200"/>
              <a:t>Bus encoding is invisible to rest of architecture.</a:t>
            </a:r>
          </a:p>
          <a:p>
            <a:r>
              <a:rPr lang="en-US" altLang="en-US" sz="2200"/>
              <a:t>Some schemes transmit side information about encoding.</a:t>
            </a:r>
          </a:p>
          <a:p>
            <a:endParaRPr lang="en-US" altLang="en-US" sz="2200"/>
          </a:p>
        </p:txBody>
      </p:sp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4495800" y="2971800"/>
            <a:ext cx="8382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mem</a:t>
            </a:r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7696200" y="2971800"/>
            <a:ext cx="8382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CPU</a:t>
            </a:r>
          </a:p>
        </p:txBody>
      </p:sp>
      <p:sp>
        <p:nvSpPr>
          <p:cNvPr id="104456" name="Rectangle 8"/>
          <p:cNvSpPr>
            <a:spLocks noChangeArrowheads="1"/>
          </p:cNvSpPr>
          <p:nvPr/>
        </p:nvSpPr>
        <p:spPr bwMode="auto">
          <a:xfrm>
            <a:off x="5334000" y="2971800"/>
            <a:ext cx="533400" cy="838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enc</a:t>
            </a:r>
          </a:p>
        </p:txBody>
      </p:sp>
      <p:sp>
        <p:nvSpPr>
          <p:cNvPr id="104457" name="Rectangle 9"/>
          <p:cNvSpPr>
            <a:spLocks noChangeArrowheads="1"/>
          </p:cNvSpPr>
          <p:nvPr/>
        </p:nvSpPr>
        <p:spPr bwMode="auto">
          <a:xfrm>
            <a:off x="7086600" y="2971800"/>
            <a:ext cx="533400" cy="838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dec</a:t>
            </a:r>
          </a:p>
        </p:txBody>
      </p:sp>
      <p:sp>
        <p:nvSpPr>
          <p:cNvPr id="104458" name="Line 10"/>
          <p:cNvSpPr>
            <a:spLocks noChangeShapeType="1"/>
          </p:cNvSpPr>
          <p:nvPr/>
        </p:nvSpPr>
        <p:spPr bwMode="auto">
          <a:xfrm>
            <a:off x="5867400" y="3352800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59" name="Line 11"/>
          <p:cNvSpPr>
            <a:spLocks noChangeShapeType="1"/>
          </p:cNvSpPr>
          <p:nvPr/>
        </p:nvSpPr>
        <p:spPr bwMode="auto">
          <a:xfrm>
            <a:off x="5867400" y="36576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60" name="Text Box 12"/>
          <p:cNvSpPr txBox="1">
            <a:spLocks noChangeArrowheads="1"/>
          </p:cNvSpPr>
          <p:nvPr/>
        </p:nvSpPr>
        <p:spPr bwMode="auto">
          <a:xfrm>
            <a:off x="5943600" y="2590800"/>
            <a:ext cx="1060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/>
              <a:t>encoded</a:t>
            </a:r>
          </a:p>
          <a:p>
            <a:pPr algn="ctr"/>
            <a:r>
              <a:rPr lang="en-US" altLang="en-US"/>
              <a:t>bus</a:t>
            </a:r>
          </a:p>
        </p:txBody>
      </p:sp>
      <p:sp>
        <p:nvSpPr>
          <p:cNvPr id="104461" name="Text Box 13"/>
          <p:cNvSpPr txBox="1">
            <a:spLocks noChangeArrowheads="1"/>
          </p:cNvSpPr>
          <p:nvPr/>
        </p:nvSpPr>
        <p:spPr bwMode="auto">
          <a:xfrm>
            <a:off x="5816600" y="3733800"/>
            <a:ext cx="1314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/>
              <a:t>side</a:t>
            </a:r>
          </a:p>
          <a:p>
            <a:pPr algn="ctr"/>
            <a:r>
              <a:rPr lang="en-US" altLang="en-US"/>
              <a:t>information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Modular simulators</a:t>
            </a:r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Model instructions through a description file.</a:t>
            </a:r>
          </a:p>
          <a:p>
            <a:pPr marL="742950" lvl="1" indent="-285750"/>
            <a:r>
              <a:rPr lang="en-US" altLang="en-US"/>
              <a:t>Drives assembler, basic behavioral simulation.</a:t>
            </a:r>
          </a:p>
          <a:p>
            <a:r>
              <a:rPr lang="en-US" altLang="en-US"/>
              <a:t>Assemble a simulation program from code modules.</a:t>
            </a:r>
          </a:p>
          <a:p>
            <a:pPr marL="742950" lvl="1" indent="-285750"/>
            <a:r>
              <a:rPr lang="en-US" altLang="en-US"/>
              <a:t>Can add your own code.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Early approaches to power modeling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Instruction macromodels:</a:t>
            </a:r>
          </a:p>
          <a:p>
            <a:pPr marL="742950" lvl="1" indent="-285750"/>
            <a:r>
              <a:rPr lang="en-US" altLang="en-US"/>
              <a:t>ADD = 1 </a:t>
            </a:r>
            <a:r>
              <a:rPr lang="en-US" altLang="en-US">
                <a:latin typeface="Symbol" pitchFamily="18" charset="2"/>
              </a:rPr>
              <a:t>m</a:t>
            </a:r>
            <a:r>
              <a:rPr lang="en-US" altLang="en-US"/>
              <a:t>w, JMP = 2 </a:t>
            </a:r>
            <a:r>
              <a:rPr lang="en-US" altLang="en-US">
                <a:latin typeface="Symbol" pitchFamily="18" charset="2"/>
              </a:rPr>
              <a:t>m</a:t>
            </a:r>
            <a:r>
              <a:rPr lang="en-US" altLang="en-US"/>
              <a:t>w, etc.</a:t>
            </a:r>
          </a:p>
          <a:p>
            <a:r>
              <a:rPr lang="en-US" altLang="en-US"/>
              <a:t>Data-dependent models:</a:t>
            </a:r>
          </a:p>
          <a:p>
            <a:pPr marL="742950" lvl="1" indent="-285750"/>
            <a:r>
              <a:rPr lang="en-US" altLang="en-US"/>
              <a:t>Based on data value statistics.</a:t>
            </a:r>
          </a:p>
          <a:p>
            <a:r>
              <a:rPr lang="en-US" altLang="en-US"/>
              <a:t>Transition-based models.</a:t>
            </a:r>
          </a:p>
          <a:p>
            <a:pPr marL="742950" lvl="1" indent="-285750"/>
            <a:endParaRPr lang="en-US" alt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Power simulation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Model capacitance in the processor.</a:t>
            </a:r>
          </a:p>
          <a:p>
            <a:r>
              <a:rPr lang="en-US" altLang="en-US"/>
              <a:t>Keep track of activity in the processor.</a:t>
            </a:r>
          </a:p>
          <a:p>
            <a:pPr marL="742950" lvl="1" indent="-285750"/>
            <a:r>
              <a:rPr lang="en-US" altLang="en-US"/>
              <a:t>Requires full simulation.</a:t>
            </a:r>
          </a:p>
          <a:p>
            <a:r>
              <a:rPr lang="en-US" altLang="en-US"/>
              <a:t>Activity determines capacitive charge/discharge, which determines power consumption.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SimplePower simulator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Cycle-accurate simulator.</a:t>
            </a:r>
          </a:p>
          <a:p>
            <a:pPr marL="742950" lvl="1" indent="-285750"/>
            <a:r>
              <a:rPr lang="en-US" altLang="en-US"/>
              <a:t>SimpleScalar-style cycle-accurate simulator.</a:t>
            </a:r>
          </a:p>
          <a:p>
            <a:r>
              <a:rPr lang="en-US" altLang="en-US"/>
              <a:t>Transition-based power analysis.</a:t>
            </a:r>
          </a:p>
          <a:p>
            <a:pPr marL="742950" lvl="1" indent="-285750"/>
            <a:r>
              <a:rPr lang="en-US" altLang="en-US"/>
              <a:t>Estimates energy of data path, memory, and busses on every clock cycle.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RTL power estimation interface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 power estimator is required for each functional unit modeled in the simulator.</a:t>
            </a:r>
          </a:p>
          <a:p>
            <a:pPr marL="742950" lvl="1" indent="-285750"/>
            <a:r>
              <a:rPr lang="en-US" altLang="en-US"/>
              <a:t>Functional interface makes the simulator more modular.</a:t>
            </a:r>
          </a:p>
          <a:p>
            <a:r>
              <a:rPr lang="en-US" altLang="en-US"/>
              <a:t>Power estimator takes same arguments as the performance simulation module.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Switch capacitance tables</a:t>
            </a:r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100"/>
              <a:t>Model functional units such as ALU, register files, multiplexers, etc.</a:t>
            </a:r>
          </a:p>
          <a:p>
            <a:pPr>
              <a:lnSpc>
                <a:spcPct val="90000"/>
              </a:lnSpc>
            </a:pPr>
            <a:r>
              <a:rPr lang="en-US" altLang="en-US" sz="2100"/>
              <a:t>Capture technology-dependent capacitance of the unit.</a:t>
            </a:r>
          </a:p>
          <a:p>
            <a:pPr>
              <a:lnSpc>
                <a:spcPct val="90000"/>
              </a:lnSpc>
            </a:pPr>
            <a:r>
              <a:rPr lang="en-US" altLang="en-US" sz="2100"/>
              <a:t>Two types of model: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 sz="2000"/>
              <a:t>Bit-independent: each bit is independent, model is one bit wide.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 sz="2000"/>
              <a:t>Bit-dependent: bits interact (as in adder), model must be multiple bits.</a:t>
            </a:r>
          </a:p>
          <a:p>
            <a:pPr>
              <a:lnSpc>
                <a:spcPct val="90000"/>
              </a:lnSpc>
            </a:pPr>
            <a:r>
              <a:rPr lang="en-US" altLang="en-US" sz="2100"/>
              <a:t>Analytical models used for memories.</a:t>
            </a:r>
          </a:p>
          <a:p>
            <a:pPr>
              <a:lnSpc>
                <a:spcPct val="90000"/>
              </a:lnSpc>
            </a:pPr>
            <a:r>
              <a:rPr lang="en-US" altLang="en-US" sz="2100"/>
              <a:t>Adder model is built from sub-model for adder slice.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Array model</a:t>
            </a:r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Analytical model: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/>
              <a:t>Decoder.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/>
              <a:t>Wordline drive.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/>
              <a:t>Bitline discharge.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/>
              <a:t>Sense amp output.</a:t>
            </a:r>
          </a:p>
          <a:p>
            <a:pPr>
              <a:lnSpc>
                <a:spcPct val="90000"/>
              </a:lnSpc>
            </a:pPr>
            <a:r>
              <a:rPr lang="en-US" altLang="en-US"/>
              <a:t>Register file word line capacitance: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/>
              <a:t>C</a:t>
            </a:r>
            <a:r>
              <a:rPr lang="en-US" altLang="en-US" baseline="-25000"/>
              <a:t>diff</a:t>
            </a:r>
            <a:r>
              <a:rPr lang="en-US" altLang="en-US"/>
              <a:t> (word line driver) + C</a:t>
            </a:r>
            <a:r>
              <a:rPr lang="en-US" altLang="en-US" baseline="-25000"/>
              <a:t>gate</a:t>
            </a:r>
            <a:r>
              <a:rPr lang="en-US" altLang="en-US"/>
              <a:t>(cell access)*n</a:t>
            </a:r>
            <a:r>
              <a:rPr lang="en-US" altLang="en-US" baseline="-25000"/>
              <a:t>bit_lines </a:t>
            </a:r>
            <a:r>
              <a:rPr lang="en-US" altLang="en-US"/>
              <a:t>+ C</a:t>
            </a:r>
            <a:r>
              <a:rPr lang="en-US" altLang="en-US" baseline="-25000"/>
              <a:t>metal</a:t>
            </a:r>
            <a:r>
              <a:rPr lang="en-US" altLang="en-US"/>
              <a:t> * Word_line_length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Bus, function unit models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Bus model based upon length of bus, capacitance of bus lines.</a:t>
            </a:r>
          </a:p>
          <a:p>
            <a:r>
              <a:rPr lang="en-US" altLang="en-US"/>
              <a:t>Models for ALUs, etc. based upon transistion models.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Clock network power model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Clock is a major power sink in modern designs.</a:t>
            </a:r>
          </a:p>
          <a:p>
            <a:r>
              <a:rPr lang="en-US" altLang="en-US"/>
              <a:t>Major elements of the clock power model:</a:t>
            </a:r>
          </a:p>
          <a:p>
            <a:pPr marL="742950" lvl="1" indent="-285750"/>
            <a:r>
              <a:rPr lang="en-US" altLang="en-US"/>
              <a:t>Global clock lines.</a:t>
            </a:r>
          </a:p>
          <a:p>
            <a:pPr marL="742950" lvl="1" indent="-285750"/>
            <a:r>
              <a:rPr lang="en-US" altLang="en-US"/>
              <a:t>Global drivers.</a:t>
            </a:r>
          </a:p>
          <a:p>
            <a:pPr marL="742950" lvl="1" indent="-285750"/>
            <a:r>
              <a:rPr lang="en-US" altLang="en-US"/>
              <a:t>Loads on the clock network.</a:t>
            </a:r>
          </a:p>
          <a:p>
            <a:r>
              <a:rPr lang="en-US" altLang="en-US"/>
              <a:t>Must handle gated clocks.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and thermal simulation and modeling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en-US" dirty="0" smtClean="0"/>
                  <a:t>Wattch, </a:t>
                </a:r>
                <a:r>
                  <a:rPr lang="en-US" altLang="en-US" dirty="0" err="1" smtClean="0"/>
                  <a:t>SimplePower</a:t>
                </a:r>
                <a:r>
                  <a:rPr lang="en-US" altLang="en-US" dirty="0" smtClean="0"/>
                  <a:t> power simulators both built </a:t>
                </a:r>
                <a:r>
                  <a:rPr lang="en-US" altLang="en-US" dirty="0"/>
                  <a:t>on top of </a:t>
                </a:r>
                <a:r>
                  <a:rPr lang="en-US" altLang="en-US" dirty="0" err="1"/>
                  <a:t>SimpleScalar</a:t>
                </a:r>
                <a:r>
                  <a:rPr lang="en-US" altLang="en-US" dirty="0"/>
                  <a:t>.</a:t>
                </a:r>
              </a:p>
              <a:p>
                <a:pPr lvl="1"/>
                <a:r>
                  <a:rPr lang="en-US" altLang="en-US" dirty="0"/>
                  <a:t>Adds parameterized power models for the functional units</a:t>
                </a:r>
                <a:r>
                  <a:rPr lang="en-US" altLang="en-US" dirty="0" smtClean="0"/>
                  <a:t>.</a:t>
                </a:r>
              </a:p>
              <a:p>
                <a:r>
                  <a:rPr lang="en-US" altLang="en-US" dirty="0" err="1" smtClean="0"/>
                  <a:t>HotSpot</a:t>
                </a:r>
                <a:r>
                  <a:rPr lang="en-US" altLang="en-US" dirty="0" smtClean="0"/>
                  <a:t> models thermal characteristics using a </a:t>
                </a:r>
                <a:r>
                  <a:rPr lang="en-US" altLang="en-US" dirty="0" err="1" smtClean="0"/>
                  <a:t>floorplan</a:t>
                </a:r>
                <a:r>
                  <a:rPr lang="en-US" altLang="en-US" dirty="0" smtClean="0"/>
                  <a:t> model: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en-US" b="0" i="1" smtClean="0">
                        <a:latin typeface="Cambria Math"/>
                      </a:rPr>
                      <m:t>𝐶</m:t>
                    </m:r>
                    <m:f>
                      <m:fPr>
                        <m:ctrlPr>
                          <a:rPr lang="en-US" alt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en-US" b="0" i="1" smtClean="0">
                            <a:latin typeface="Cambria Math"/>
                          </a:rPr>
                          <m:t>𝑑𝑇</m:t>
                        </m:r>
                      </m:num>
                      <m:den>
                        <m:r>
                          <a:rPr lang="en-US" altLang="en-US" b="0" i="1" smtClean="0"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en-US" altLang="en-US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alt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en-US" b="0" i="1" smtClean="0">
                            <a:latin typeface="Cambria Math"/>
                          </a:rPr>
                          <m:t>𝑇</m:t>
                        </m:r>
                        <m:r>
                          <a:rPr lang="en-US" altLang="en-US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en-US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en-US" b="0" i="1" smtClean="0">
                                <a:latin typeface="Cambria Math"/>
                              </a:rPr>
                              <m:t>𝑎𝑚𝑏</m:t>
                            </m:r>
                          </m:sub>
                        </m:sSub>
                      </m:num>
                      <m:den>
                        <m:r>
                          <a:rPr lang="en-US" altLang="en-US" b="0" i="1" smtClean="0">
                            <a:latin typeface="Cambria Math"/>
                          </a:rPr>
                          <m:t>𝑅</m:t>
                        </m:r>
                      </m:den>
                    </m:f>
                    <m:r>
                      <a:rPr lang="en-US" altLang="en-US" b="0" i="1" smtClean="0">
                        <a:latin typeface="Cambria Math"/>
                      </a:rPr>
                      <m:t>=</m:t>
                    </m:r>
                    <m:r>
                      <a:rPr lang="en-US" altLang="en-US" b="0" i="1" smtClean="0">
                        <a:latin typeface="Cambria Math"/>
                      </a:rPr>
                      <m:t>𝑃</m:t>
                    </m:r>
                  </m:oMath>
                </a14:m>
                <a:endParaRPr lang="en-US" altLang="en-US" dirty="0" smtClean="0"/>
              </a:p>
              <a:p>
                <a:pPr lvl="1"/>
                <a:r>
                  <a:rPr lang="en-US" altLang="en-US" dirty="0" smtClean="0"/>
                  <a:t>Ambient temperature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en-US" b="0" i="1" smtClean="0">
                            <a:latin typeface="Cambria Math"/>
                          </a:rPr>
                          <m:t>𝑎𝑚𝑏</m:t>
                        </m:r>
                      </m:sub>
                    </m:sSub>
                  </m:oMath>
                </a14:m>
                <a:r>
                  <a:rPr lang="en-US" altLang="en-US" dirty="0" smtClean="0"/>
                  <a:t>, thermal capacitance C</a:t>
                </a:r>
                <a:r>
                  <a:rPr lang="en-US" altLang="en-US" smtClean="0"/>
                  <a:t>, power P.</a:t>
                </a:r>
                <a:endParaRPr lang="en-US" alt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1750" r="-2148" b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0833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Bus-invert coding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Stan and Burleson: take advantage of correlation between successive bus values.</a:t>
            </a:r>
          </a:p>
          <a:p>
            <a:r>
              <a:rPr lang="en-US" altLang="en-US" sz="2200"/>
              <a:t>Choose sending true or complement form of bus values to minimize toggles.</a:t>
            </a:r>
          </a:p>
          <a:p>
            <a:r>
              <a:rPr lang="en-US" altLang="en-US" sz="2200"/>
              <a:t>Can break bus into fields and apply bus-invert coding to each field.</a:t>
            </a:r>
          </a:p>
        </p:txBody>
      </p:sp>
      <p:pic>
        <p:nvPicPr>
          <p:cNvPr id="107525" name="Picture 5" descr="Fig_02-3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438400"/>
            <a:ext cx="4038600" cy="1654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Automated CPU design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Customize aspects of CPU for application:</a:t>
            </a:r>
          </a:p>
          <a:p>
            <a:pPr lvl="1"/>
            <a:r>
              <a:rPr lang="en-US" altLang="en-US" sz="2200"/>
              <a:t>Instruction set.</a:t>
            </a:r>
          </a:p>
          <a:p>
            <a:pPr lvl="1"/>
            <a:r>
              <a:rPr lang="en-US" altLang="en-US" sz="2200"/>
              <a:t>Memory system.</a:t>
            </a:r>
          </a:p>
          <a:p>
            <a:pPr lvl="1"/>
            <a:r>
              <a:rPr lang="en-US" altLang="en-US" sz="2200"/>
              <a:t>Busses and I/O.</a:t>
            </a:r>
          </a:p>
          <a:p>
            <a:r>
              <a:rPr lang="en-US" altLang="en-US" sz="2600"/>
              <a:t>Tools help design and implement custom CPUs.</a:t>
            </a:r>
          </a:p>
          <a:p>
            <a:r>
              <a:rPr lang="en-US" altLang="en-US" sz="2600"/>
              <a:t>FPGAs make it easier to implement custom CPUs.</a:t>
            </a:r>
          </a:p>
          <a:p>
            <a:r>
              <a:rPr lang="en-US" altLang="en-US" sz="2600"/>
              <a:t>Application-specific instruction processor (ASIP) has custom instruction set.</a:t>
            </a:r>
          </a:p>
          <a:p>
            <a:r>
              <a:rPr lang="en-US" altLang="en-US" sz="2600"/>
              <a:t>Configurable processor is generated by a tool set.M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Types of customization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New instructions: operations, operands, remove unused instructions.</a:t>
            </a:r>
          </a:p>
          <a:p>
            <a:r>
              <a:rPr lang="en-US" altLang="en-US"/>
              <a:t>Specialized pipelines.</a:t>
            </a:r>
          </a:p>
          <a:p>
            <a:r>
              <a:rPr lang="en-US" altLang="en-US"/>
              <a:t>Specialized memory hierarchy.</a:t>
            </a:r>
          </a:p>
          <a:p>
            <a:r>
              <a:rPr lang="en-US" altLang="en-US"/>
              <a:t>Busses and peripherals.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Techniques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Architecture optimization tools help choose the instruction set and microarchitecture.</a:t>
            </a:r>
          </a:p>
          <a:p>
            <a:r>
              <a:rPr lang="en-US" altLang="en-US"/>
              <a:t>Configuration tools implement the microarchitecture (and perhaps compiler).</a:t>
            </a:r>
          </a:p>
          <a:p>
            <a:r>
              <a:rPr lang="en-US" altLang="en-US"/>
              <a:t>Early example: MIMOLA analyzed programs, created microarchitecture and instructions, synthesized logic.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CPU configuration process</a:t>
            </a:r>
          </a:p>
        </p:txBody>
      </p:sp>
      <p:pic>
        <p:nvPicPr>
          <p:cNvPr id="169988" name="Picture 4" descr="Fig_02-4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06700" y="990600"/>
            <a:ext cx="4006850" cy="5140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Tensilica configuration options</a:t>
            </a:r>
          </a:p>
        </p:txBody>
      </p:sp>
      <p:pic>
        <p:nvPicPr>
          <p:cNvPr id="173060" name="Picture 4" descr="Fig_Ex02-0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1143000"/>
            <a:ext cx="6327775" cy="49450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3062" name="Text Box 6"/>
          <p:cNvSpPr txBox="1">
            <a:spLocks noChangeArrowheads="1"/>
          </p:cNvSpPr>
          <p:nvPr/>
        </p:nvSpPr>
        <p:spPr bwMode="auto">
          <a:xfrm>
            <a:off x="5927725" y="6284913"/>
            <a:ext cx="18891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© 2004 Tensilica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Tensilica EEMBC comparison</a:t>
            </a:r>
          </a:p>
        </p:txBody>
      </p:sp>
      <p:pic>
        <p:nvPicPr>
          <p:cNvPr id="175108" name="Picture 4" descr="Fig_Ex02-0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978025"/>
            <a:ext cx="8229600" cy="37734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5110" name="Text Box 6"/>
          <p:cNvSpPr txBox="1">
            <a:spLocks noChangeArrowheads="1"/>
          </p:cNvSpPr>
          <p:nvPr/>
        </p:nvSpPr>
        <p:spPr bwMode="auto">
          <a:xfrm>
            <a:off x="6324600" y="6248400"/>
            <a:ext cx="1889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© 2004 Tensilica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Tensilica energy consumption by subsystem</a:t>
            </a:r>
          </a:p>
        </p:txBody>
      </p:sp>
      <p:pic>
        <p:nvPicPr>
          <p:cNvPr id="179204" name="Picture 4" descr="Fig_Ex02-09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62213" y="1219200"/>
            <a:ext cx="4572000" cy="4911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9206" name="Text Box 6"/>
          <p:cNvSpPr txBox="1">
            <a:spLocks noChangeArrowheads="1"/>
          </p:cNvSpPr>
          <p:nvPr/>
        </p:nvSpPr>
        <p:spPr bwMode="auto">
          <a:xfrm>
            <a:off x="6172200" y="6248400"/>
            <a:ext cx="1889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© 2006 Tensilica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Toshiba MePcore</a:t>
            </a:r>
          </a:p>
        </p:txBody>
      </p:sp>
      <p:pic>
        <p:nvPicPr>
          <p:cNvPr id="181252" name="Picture 4" descr="Fig_Ex02-10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5150" y="1600200"/>
            <a:ext cx="54721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LISA language</a:t>
            </a:r>
          </a:p>
        </p:txBody>
      </p:sp>
      <p:pic>
        <p:nvPicPr>
          <p:cNvPr id="185348" name="Picture 4" descr="Fig_02-49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3575" y="1600200"/>
            <a:ext cx="781526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5350" name="Text Box 6"/>
          <p:cNvSpPr txBox="1">
            <a:spLocks noChangeArrowheads="1"/>
          </p:cNvSpPr>
          <p:nvPr/>
        </p:nvSpPr>
        <p:spPr bwMode="auto">
          <a:xfrm>
            <a:off x="5622925" y="6284913"/>
            <a:ext cx="23082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[Hof01] © 2001 IEEE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LISA descriptions and generation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Memory model includes registers and other memories.</a:t>
            </a:r>
          </a:p>
          <a:p>
            <a:r>
              <a:rPr lang="en-US" altLang="en-US"/>
              <a:t>Uses clause binds operations to hardware.</a:t>
            </a:r>
          </a:p>
          <a:p>
            <a:r>
              <a:rPr lang="en-US" altLang="en-US"/>
              <a:t>Timing specified by PIPELINE, IN, ACTIVATION, ENTITY.</a:t>
            </a:r>
          </a:p>
          <a:p>
            <a:r>
              <a:rPr lang="en-US" altLang="en-US"/>
              <a:t>Generates hierarchical VHDL design.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Working zone encoding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352800" cy="4530725"/>
          </a:xfrm>
        </p:spPr>
        <p:txBody>
          <a:bodyPr/>
          <a:lstStyle/>
          <a:p>
            <a:r>
              <a:rPr lang="en-US" altLang="en-US" sz="2600"/>
              <a:t>Mussoll et al.: working-zone encoding divides address bus into working zones.</a:t>
            </a:r>
          </a:p>
          <a:p>
            <a:pPr lvl="1"/>
            <a:r>
              <a:rPr lang="en-US" altLang="en-US" sz="2200"/>
              <a:t>Address in a working zone is sent as an offset from the base in a one-hot code.</a:t>
            </a:r>
          </a:p>
        </p:txBody>
      </p:sp>
      <p:pic>
        <p:nvPicPr>
          <p:cNvPr id="111621" name="Picture 5" descr="Fig_02-3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5200" y="1676400"/>
            <a:ext cx="5486400" cy="3660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1623" name="Text Box 7"/>
          <p:cNvSpPr txBox="1">
            <a:spLocks noChangeArrowheads="1"/>
          </p:cNvSpPr>
          <p:nvPr/>
        </p:nvSpPr>
        <p:spPr bwMode="auto">
          <a:xfrm>
            <a:off x="4632325" y="5446713"/>
            <a:ext cx="23844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[Mus98] © 1998 IEEE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PEAS-III</a:t>
            </a:r>
          </a:p>
        </p:txBody>
      </p:sp>
      <p:sp>
        <p:nvSpPr>
          <p:cNvPr id="188423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200"/>
              <a:t>Synthesis driven by: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Architectural parameters such as number of pipeline stages.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Declaration of function units.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Instruction format definitions.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Interrupt conditions and timing.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Micro-operations for instructions and interrupts.</a:t>
            </a:r>
          </a:p>
          <a:p>
            <a:pPr>
              <a:lnSpc>
                <a:spcPct val="80000"/>
              </a:lnSpc>
            </a:pPr>
            <a:r>
              <a:rPr lang="en-US" altLang="en-US" sz="2200"/>
              <a:t>Generates both simulation and synthesis models in VHDL.</a:t>
            </a:r>
          </a:p>
        </p:txBody>
      </p:sp>
      <p:pic>
        <p:nvPicPr>
          <p:cNvPr id="188422" name="Picture 6" descr="Fig_02-5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3271838"/>
            <a:ext cx="4038600" cy="1185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Instruction set synthesis</a:t>
            </a:r>
          </a:p>
        </p:txBody>
      </p:sp>
      <p:sp>
        <p:nvSpPr>
          <p:cNvPr id="194567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Generate instruction set from application program, other requirements.</a:t>
            </a:r>
          </a:p>
          <a:p>
            <a:r>
              <a:rPr lang="en-US" altLang="en-US" sz="2600"/>
              <a:t>Sun et al. analyzed design space for simple BYTESWAP() program.</a:t>
            </a:r>
          </a:p>
        </p:txBody>
      </p:sp>
      <p:pic>
        <p:nvPicPr>
          <p:cNvPr id="194566" name="Picture 6" descr="Fig_02-5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217738"/>
            <a:ext cx="4038600" cy="3295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569" name="Text Box 9"/>
          <p:cNvSpPr txBox="1">
            <a:spLocks noChangeArrowheads="1"/>
          </p:cNvSpPr>
          <p:nvPr/>
        </p:nvSpPr>
        <p:spPr bwMode="auto">
          <a:xfrm>
            <a:off x="5851525" y="5675313"/>
            <a:ext cx="23590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[Sun04] © 2004 IEEE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Holmer and Despain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1% rule---don’t add instruction unless it improves performance by 1%.</a:t>
            </a:r>
          </a:p>
          <a:p>
            <a:r>
              <a:rPr lang="en-US" altLang="en-US"/>
              <a:t>Objective function (C = # cycles, I = # instruction types, S = # instructions in program):</a:t>
            </a:r>
          </a:p>
          <a:p>
            <a:pPr lvl="1"/>
            <a:r>
              <a:rPr lang="en-US" altLang="en-US"/>
              <a:t>100 ln C + I</a:t>
            </a:r>
          </a:p>
          <a:p>
            <a:pPr lvl="1"/>
            <a:r>
              <a:rPr lang="en-US" altLang="en-US"/>
              <a:t>100 ln C + 20 ln S + I</a:t>
            </a:r>
          </a:p>
          <a:p>
            <a:r>
              <a:rPr lang="en-US" altLang="en-US"/>
              <a:t>Used microcode compaction algorithms to find instructions.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Other techniques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Huang and Despain used simulated annealing to search the design space.</a:t>
            </a:r>
          </a:p>
          <a:p>
            <a:pPr lvl="1"/>
            <a:r>
              <a:rPr lang="en-US" altLang="en-US"/>
              <a:t>Moves could reschedule micro-op, exchange micro-ops, insert or delete time steps.</a:t>
            </a:r>
          </a:p>
          <a:p>
            <a:r>
              <a:rPr lang="en-US" altLang="en-US"/>
              <a:t>Kastner et al. used clustering to generate instructions.</a:t>
            </a:r>
          </a:p>
          <a:p>
            <a:pPr lvl="1"/>
            <a:r>
              <a:rPr lang="en-US" altLang="en-US"/>
              <a:t>Clusters must cover the program graph.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Biswas et al.</a:t>
            </a: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Biswas et al. used Kernighan-Lin partitioning to find instructions.</a:t>
            </a:r>
          </a:p>
          <a:p>
            <a:r>
              <a:rPr lang="en-US" altLang="en-US" sz="2600"/>
              <a:t>Argue against large functions.</a:t>
            </a:r>
          </a:p>
        </p:txBody>
      </p:sp>
      <p:pic>
        <p:nvPicPr>
          <p:cNvPr id="206853" name="Picture 5" descr="Fig_02-5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362200"/>
            <a:ext cx="4038600" cy="170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6855" name="Text Box 7"/>
          <p:cNvSpPr txBox="1">
            <a:spLocks noChangeArrowheads="1"/>
          </p:cNvSpPr>
          <p:nvPr/>
        </p:nvSpPr>
        <p:spPr bwMode="auto">
          <a:xfrm>
            <a:off x="4784725" y="4684713"/>
            <a:ext cx="4149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[Bis05] © 2005 IEEE Computer Society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27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Complex function definition</a:t>
            </a:r>
          </a:p>
        </p:txBody>
      </p:sp>
      <p:sp>
        <p:nvSpPr>
          <p:cNvPr id="202760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Atasu et al. try to combine many operations into an instruction:</a:t>
            </a:r>
          </a:p>
          <a:p>
            <a:pPr lvl="1"/>
            <a:r>
              <a:rPr lang="en-US" altLang="en-US" sz="2200"/>
              <a:t>Disjoint operator graphs.</a:t>
            </a:r>
          </a:p>
          <a:p>
            <a:pPr lvl="1"/>
            <a:r>
              <a:rPr lang="en-US" altLang="en-US" sz="2200"/>
              <a:t>Multi-output instructions.</a:t>
            </a:r>
          </a:p>
          <a:p>
            <a:r>
              <a:rPr lang="en-US" altLang="en-US" sz="2600"/>
              <a:t>Operator graph must be convex---value cannot leave, then re-enter the instruction.</a:t>
            </a:r>
          </a:p>
        </p:txBody>
      </p:sp>
      <p:pic>
        <p:nvPicPr>
          <p:cNvPr id="202759" name="Picture 7" descr="Fig_02-5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51438" y="1600200"/>
            <a:ext cx="3030537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2762" name="Text Box 10"/>
          <p:cNvSpPr txBox="1">
            <a:spLocks noChangeArrowheads="1"/>
          </p:cNvSpPr>
          <p:nvPr/>
        </p:nvSpPr>
        <p:spPr bwMode="auto">
          <a:xfrm>
            <a:off x="5470525" y="6284913"/>
            <a:ext cx="2930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[Ata03] © 2003 ACM Press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Other techniques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Pozzi and Ienne extract large instructions, generating multi-cycle operations and multiple memory ports.</a:t>
            </a:r>
          </a:p>
          <a:p>
            <a:r>
              <a:rPr lang="en-US" altLang="en-US"/>
              <a:t>Tensilica Xpres compiler designs instruction sets: operator fusion, vector, etc.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Limited-precision arithmetic</a:t>
            </a:r>
          </a:p>
        </p:txBody>
      </p:sp>
      <p:sp>
        <p:nvSpPr>
          <p:cNvPr id="212999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Fang et al. used affine arithmetic to analyze numerical characteristics of algorithms.</a:t>
            </a:r>
          </a:p>
          <a:p>
            <a:r>
              <a:rPr lang="en-US" altLang="en-US" sz="2200"/>
              <a:t>Mahlke synthesize variable bit-width architectures given bit-width requirements.</a:t>
            </a:r>
          </a:p>
          <a:p>
            <a:r>
              <a:rPr lang="en-US" altLang="en-US" sz="2200"/>
              <a:t>Cluster operations to find a small number of distinct bit widths.</a:t>
            </a:r>
          </a:p>
        </p:txBody>
      </p:sp>
      <p:pic>
        <p:nvPicPr>
          <p:cNvPr id="212998" name="Picture 6" descr="Fig_02-5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311400"/>
            <a:ext cx="4038600" cy="3106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3001" name="Text Box 9"/>
          <p:cNvSpPr txBox="1">
            <a:spLocks noChangeArrowheads="1"/>
          </p:cNvSpPr>
          <p:nvPr/>
        </p:nvSpPr>
        <p:spPr bwMode="auto">
          <a:xfrm>
            <a:off x="5394325" y="5675313"/>
            <a:ext cx="23971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[Mah01] © 2001 IEEE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Address bus encoding</a:t>
            </a:r>
          </a:p>
        </p:txBody>
      </p:sp>
      <p:pic>
        <p:nvPicPr>
          <p:cNvPr id="113669" name="Picture 5" descr="eq2-2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352800"/>
            <a:ext cx="6278880" cy="73914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1"/>
            <a:ext cx="8153400" cy="990599"/>
          </a:xfrm>
        </p:spPr>
        <p:txBody>
          <a:bodyPr/>
          <a:lstStyle/>
          <a:p>
            <a:r>
              <a:rPr lang="en-US" altLang="en-US" sz="2600" dirty="0" err="1"/>
              <a:t>Benini</a:t>
            </a:r>
            <a:r>
              <a:rPr lang="en-US" altLang="en-US" sz="2600" dirty="0"/>
              <a:t> et al: cluster correlated address bits, encode clusters, use combinational logic to encode/decode.</a:t>
            </a:r>
          </a:p>
          <a:p>
            <a:r>
              <a:rPr lang="en-US" altLang="en-US" sz="2600" dirty="0"/>
              <a:t>Compute correlation coefficients of transition variables to determine clusters:</a:t>
            </a:r>
          </a:p>
          <a:p>
            <a:endParaRPr lang="en-US" altLang="en-US" sz="26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Benini et al. results</a:t>
            </a:r>
          </a:p>
        </p:txBody>
      </p:sp>
      <p:pic>
        <p:nvPicPr>
          <p:cNvPr id="123908" name="Picture 4" descr="table2-1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828800"/>
            <a:ext cx="8229600" cy="29019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3910" name="Text Box 6"/>
          <p:cNvSpPr txBox="1">
            <a:spLocks noChangeArrowheads="1"/>
          </p:cNvSpPr>
          <p:nvPr/>
        </p:nvSpPr>
        <p:spPr bwMode="auto">
          <a:xfrm>
            <a:off x="6248400" y="4953000"/>
            <a:ext cx="2359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[Ben98] © 1998 IEEE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Dictionary-based encoding</a:t>
            </a:r>
          </a:p>
        </p:txBody>
      </p:sp>
      <p:sp>
        <p:nvSpPr>
          <p:cNvPr id="119815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Considers correlations both within a word and between successive words. 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ENS(x,y) is 0 if both lines stay the same, 1 if one changes, 2 if both change.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Energy model includes transitions (ET) and interwire (EI).</a:t>
            </a:r>
          </a:p>
        </p:txBody>
      </p:sp>
      <p:pic>
        <p:nvPicPr>
          <p:cNvPr id="119814" name="Picture 6" descr="eq2-26-2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514600"/>
            <a:ext cx="4495800" cy="19224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Lv et al. pattern frequency results</a:t>
            </a:r>
          </a:p>
        </p:txBody>
      </p:sp>
      <p:pic>
        <p:nvPicPr>
          <p:cNvPr id="125956" name="Picture 4" descr="Fig_02-40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38225" y="1600200"/>
            <a:ext cx="706596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5958" name="Text Box 6"/>
          <p:cNvSpPr txBox="1">
            <a:spLocks noChangeArrowheads="1"/>
          </p:cNvSpPr>
          <p:nvPr/>
        </p:nvSpPr>
        <p:spPr bwMode="auto">
          <a:xfrm>
            <a:off x="6324600" y="5791200"/>
            <a:ext cx="2193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[Lv03] © 2003 IEEE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3219</TotalTime>
  <Words>2415</Words>
  <Application>Microsoft Office PowerPoint</Application>
  <PresentationFormat>On-screen Show (4:3)</PresentationFormat>
  <Paragraphs>389</Paragraphs>
  <Slides>57</Slides>
  <Notes>54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Edge</vt:lpstr>
      <vt:lpstr>Chapter 2, part 3: CPUs</vt:lpstr>
      <vt:lpstr>Topics</vt:lpstr>
      <vt:lpstr>Bus encoding</vt:lpstr>
      <vt:lpstr>Bus-invert coding</vt:lpstr>
      <vt:lpstr>Working zone encoding</vt:lpstr>
      <vt:lpstr>Address bus encoding</vt:lpstr>
      <vt:lpstr>Benini et al. results</vt:lpstr>
      <vt:lpstr>Dictionary-based encoding</vt:lpstr>
      <vt:lpstr>Lv et al. pattern frequency results</vt:lpstr>
      <vt:lpstr>Lv et al. dictionary-based architecture</vt:lpstr>
      <vt:lpstr>Lv et al. energy savings</vt:lpstr>
      <vt:lpstr>Security-oriented architectures</vt:lpstr>
      <vt:lpstr>Smart cards</vt:lpstr>
      <vt:lpstr>Secure architectures</vt:lpstr>
      <vt:lpstr>Power attacks</vt:lpstr>
      <vt:lpstr>Power attack countermeasures</vt:lpstr>
      <vt:lpstr>DVFS countermeasure results</vt:lpstr>
      <vt:lpstr>Physically unclonable functions</vt:lpstr>
      <vt:lpstr>CPU simulation</vt:lpstr>
      <vt:lpstr>Engblom embedded vs. SPEC comparison</vt:lpstr>
      <vt:lpstr>Trace-based analysis</vt:lpstr>
      <vt:lpstr>Microarchitecture-modeling simulators</vt:lpstr>
      <vt:lpstr>PC sampling</vt:lpstr>
      <vt:lpstr>Call graph report</vt:lpstr>
      <vt:lpstr>Program instrumentation</vt:lpstr>
      <vt:lpstr>Cycle-accurate simulator</vt:lpstr>
      <vt:lpstr>Trace-based vs. execution-based</vt:lpstr>
      <vt:lpstr>Sources of timing information</vt:lpstr>
      <vt:lpstr>Levels of detail in simulation</vt:lpstr>
      <vt:lpstr>Modular simulators</vt:lpstr>
      <vt:lpstr>Early approaches to power modeling</vt:lpstr>
      <vt:lpstr>Power simulation</vt:lpstr>
      <vt:lpstr>SimplePower simulator</vt:lpstr>
      <vt:lpstr>RTL power estimation interface</vt:lpstr>
      <vt:lpstr>Switch capacitance tables</vt:lpstr>
      <vt:lpstr>Array model</vt:lpstr>
      <vt:lpstr>Bus, function unit models</vt:lpstr>
      <vt:lpstr>Clock network power model</vt:lpstr>
      <vt:lpstr>Power and thermal simulation and modeling</vt:lpstr>
      <vt:lpstr>Automated CPU design</vt:lpstr>
      <vt:lpstr>Types of customization</vt:lpstr>
      <vt:lpstr>Techniques</vt:lpstr>
      <vt:lpstr>CPU configuration process</vt:lpstr>
      <vt:lpstr>Tensilica configuration options</vt:lpstr>
      <vt:lpstr>Tensilica EEMBC comparison</vt:lpstr>
      <vt:lpstr>Tensilica energy consumption by subsystem</vt:lpstr>
      <vt:lpstr>Toshiba MePcore</vt:lpstr>
      <vt:lpstr>LISA language</vt:lpstr>
      <vt:lpstr>LISA descriptions and generation</vt:lpstr>
      <vt:lpstr>PEAS-III</vt:lpstr>
      <vt:lpstr>Instruction set synthesis</vt:lpstr>
      <vt:lpstr>Holmer and Despain</vt:lpstr>
      <vt:lpstr>Other techniques</vt:lpstr>
      <vt:lpstr>Biswas et al.</vt:lpstr>
      <vt:lpstr>Complex function definition</vt:lpstr>
      <vt:lpstr>Other techniques</vt:lpstr>
      <vt:lpstr>Limited-precision arithmetic</vt:lpstr>
    </vt:vector>
  </TitlesOfParts>
  <Company>Princeton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Embedded Computing</dc:title>
  <dc:creator>Wayne Wolf</dc:creator>
  <cp:lastModifiedBy>Marilyn</cp:lastModifiedBy>
  <cp:revision>102</cp:revision>
  <dcterms:created xsi:type="dcterms:W3CDTF">2006-09-21T02:21:51Z</dcterms:created>
  <dcterms:modified xsi:type="dcterms:W3CDTF">2014-04-07T22:27:52Z</dcterms:modified>
</cp:coreProperties>
</file>