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6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303" r:id="rId15"/>
    <p:sldId id="274" r:id="rId16"/>
    <p:sldId id="275" r:id="rId17"/>
    <p:sldId id="304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302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5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D22D18-AC47-4F48-BFF0-9A1BBD37C8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05594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91E2F6-A123-4965-9F6D-6E6DDE1B4084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D1C464-4764-412A-90C7-9D1B407626C2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10EB34-63AC-4B70-9AF0-18FD6F6316AD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CC51D5-F156-4531-B2FF-F60CED9C70C0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989734-7C15-4556-9FDD-873199632886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85B81B-18F1-41A4-B709-CB91610C2DA0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7AFE72-95C1-4348-9DA9-7DFB05184D32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B3CD73-B024-4EB0-8AC4-1E18475C4CE6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AED060-B231-413E-83C6-34EAB1CD2B8E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F4FE4C-0A78-46C1-908A-D66273BBAB30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6B1435-E305-4304-8218-C75ED1F8A896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D73188-830A-4914-ACF8-687508939024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AC9524-4A99-4DC5-9045-6A058DA19F5E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C489D8-72AF-428C-B8DC-0D3AD4BE35F3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7E8347-F849-4531-B4DC-31471390D8E0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8B7822-F404-4452-B409-F2E205D32FBD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0015C2-748F-4972-BF55-6FDCAE10C8E3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E6A5DA-939E-436B-8AA7-4BD8350780A1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224A1F-F23B-48C4-994A-3EE9DC9348DB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8F65D7-6EAE-4A7D-B2AE-5B7955765516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308535-F847-4C89-81CA-F44D51C566CC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678CFC-1BC0-43B3-8D25-FED9690A414C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6805F5-3111-45B5-BF1D-C67ACC60C9FE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BE4F5A-4592-465D-915B-D65628455018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DA3CAB-AA39-4BFA-8492-B525567C180C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740533-EDF2-41A7-80C7-9BB9184D75BC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DDA9CE-8A5B-4B43-A7A2-FDA113338931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B781A1-F0AE-42CC-9744-656D0FDFD41E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3B260F-D0E2-4074-AA54-6FD093032CC3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A364AF-86F2-4110-8D63-36C6F690A4CF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AD0DB0-F96E-46D0-8588-DC7C4572DE31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03BE27-1F65-49DB-A62A-91B96A429D10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EE87F4-6297-4F9C-A323-BD27D6E4D2FB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75BC7A-651E-4C87-BBA7-1F94A18C05AD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336C70-8F96-44BD-8DCB-DB5AFDA002D3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23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32CC51-03CC-4CF8-9EBA-E1B6FB332AD8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E8404C-AC92-489D-A562-D1860DAF3C42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6518D1-D29B-41B5-8359-BDFB5511A95B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9D8835-32DB-40CB-8CA4-ACF68CA55637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02AF60-CB62-4FB0-A010-B6F8EF420F9C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2283EA-0CEA-4EC7-8248-1F6B199F1F8E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3E2B5C7-5261-4A52-B74E-52C19963E92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35E0E-C1A9-4BC4-B61E-7C2B64309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1097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A35F6-D3E4-47C3-A134-8B19918374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0630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1FD7014-4101-4D67-BE08-D41F27BB62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473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1C92804-657A-4CE7-882C-78CFE1E225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8647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920C416-41B8-4CB9-BA5A-3091AB11CD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3569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15C26-2629-4408-A58D-E1881C1598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8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772CC-4EB9-413E-918D-62F6D60791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736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527AB-3F22-4DCD-AE95-A07BDCEE7E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084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24944-2D90-4605-8B15-977A2EF28A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947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CF509-A67C-4FE8-9F1E-52FCC59453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194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B4232-5F8B-4B27-AE01-E0AE980E03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0161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ED5D4F-965E-49F8-B523-0A9398076B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5272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13A2D-8020-441A-AA7C-DB894C8F25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8794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FB0DC8EB-13B5-4C16-AA44-EC3F6E312EE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Chapter 3, part 1: Programs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High Performance Embedded </a:t>
            </a:r>
            <a:r>
              <a:rPr lang="en-US" altLang="en-US" i="1" dirty="0" smtClean="0"/>
              <a:t>Computing, second edition</a:t>
            </a:r>
            <a:endParaRPr lang="en-US" altLang="en-US" i="1" dirty="0"/>
          </a:p>
          <a:p>
            <a:r>
              <a:rPr lang="en-US" altLang="en-US" sz="2400" smtClean="0"/>
              <a:t>Marilyn Wolf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VLIW register files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VLIW register sets are often partitioned.</a:t>
            </a:r>
          </a:p>
          <a:p>
            <a:pPr lvl="1"/>
            <a:r>
              <a:rPr lang="en-US" altLang="en-US" sz="2200"/>
              <a:t>Values must be explicitly copied.</a:t>
            </a:r>
          </a:p>
          <a:p>
            <a:r>
              <a:rPr lang="en-US" altLang="en-US" sz="2600"/>
              <a:t>Jacome and de Veciana divide program into windows:</a:t>
            </a:r>
          </a:p>
          <a:p>
            <a:pPr lvl="1"/>
            <a:r>
              <a:rPr lang="en-US" altLang="en-US" sz="2200"/>
              <a:t>Window start and stop, data path resource, set of activities bound to that resource within the time range.</a:t>
            </a:r>
          </a:p>
          <a:p>
            <a:r>
              <a:rPr lang="en-US" altLang="en-US" sz="2600"/>
              <a:t>Construct basic windows, then aggregated windows.</a:t>
            </a:r>
          </a:p>
          <a:p>
            <a:r>
              <a:rPr lang="en-US" altLang="en-US" sz="2600"/>
              <a:t>Schedule aggregated windows while propagating delays.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FlexWare instruction definition</a:t>
            </a:r>
          </a:p>
        </p:txBody>
      </p:sp>
      <p:pic>
        <p:nvPicPr>
          <p:cNvPr id="133124" name="Picture 4" descr="Fig_03-0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990600"/>
            <a:ext cx="6588125" cy="5094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5927725" y="6284913"/>
            <a:ext cx="22574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[Lie94] © 1994 IEEE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Other techniques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PEAS-III categorizes instructions: arithmetic/logic, control, load/store, stack, special.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Compiler traces resource utilization, calculates latency and throughput.</a:t>
            </a:r>
          </a:p>
          <a:p>
            <a:pPr>
              <a:lnSpc>
                <a:spcPct val="90000"/>
              </a:lnSpc>
            </a:pPr>
            <a:r>
              <a:rPr lang="en-US" altLang="en-US"/>
              <a:t>Mesman et al. modeled code scheduling constraints with constraint graph.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Model data dependencies, multicycle ops, etc.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Solve system by adding some edges to fix some operation times.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Araujo and Malik</a:t>
            </a:r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Optimal selection/ allocation/ scheduling algorithm for limited architecture---location can have either one or unbounded number available.</a:t>
            </a:r>
          </a:p>
          <a:p>
            <a:r>
              <a:rPr lang="en-US" altLang="en-US" sz="2200"/>
              <a:t>Use a tree-grammar paerser to select instructions and allocate registers; use O(n) algorithm to schedule instructions.</a:t>
            </a:r>
          </a:p>
        </p:txBody>
      </p:sp>
      <p:pic>
        <p:nvPicPr>
          <p:cNvPr id="138246" name="Picture 6" descr="Fig_03-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400" y="1600200"/>
            <a:ext cx="3235325" cy="3692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8249" name="Text Box 9"/>
          <p:cNvSpPr txBox="1">
            <a:spLocks noChangeArrowheads="1"/>
          </p:cNvSpPr>
          <p:nvPr/>
        </p:nvSpPr>
        <p:spPr bwMode="auto">
          <a:xfrm>
            <a:off x="5241925" y="5751513"/>
            <a:ext cx="23082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[Ara95] © 1995 IEEE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 graphs and linear inequalities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7" name="Picture 2" descr="f03-09-9_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286000"/>
            <a:ext cx="4838721" cy="290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8183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Araujo and Malik algorithm</a:t>
            </a:r>
          </a:p>
        </p:txBody>
      </p:sp>
      <p:pic>
        <p:nvPicPr>
          <p:cNvPr id="142340" name="Picture 4" descr="Fig_03-1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63938" y="1600200"/>
            <a:ext cx="201453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6384925" y="5522913"/>
            <a:ext cx="23082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[Ara95] © 1995 IEEE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Code placement</a:t>
            </a:r>
          </a:p>
        </p:txBody>
      </p:sp>
      <p:sp>
        <p:nvSpPr>
          <p:cNvPr id="145415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Place code to minimize cache conflicts.</a:t>
            </a:r>
          </a:p>
          <a:p>
            <a:r>
              <a:rPr lang="en-US" altLang="en-US" sz="2600"/>
              <a:t>Possible cache conflicts may be determined using addresses; interesting conflicts are determined through analysis.</a:t>
            </a:r>
          </a:p>
          <a:p>
            <a:r>
              <a:rPr lang="en-US" altLang="en-US" sz="2600"/>
              <a:t>May require blank areas in program.</a:t>
            </a:r>
          </a:p>
        </p:txBody>
      </p:sp>
      <p:pic>
        <p:nvPicPr>
          <p:cNvPr id="145414" name="Picture 6" descr="Fig_03-1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19800" y="1600200"/>
            <a:ext cx="1295400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placement in main memory and cache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8" name="Picture 2" descr="f03-13-9_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951" y="1600200"/>
            <a:ext cx="5740098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90625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Hwu and Chang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Analyzed traces to find relative execution times.</a:t>
            </a:r>
          </a:p>
          <a:p>
            <a:r>
              <a:rPr lang="en-US" altLang="en-US"/>
              <a:t>Inline expanded infrequently used subroutines.</a:t>
            </a:r>
          </a:p>
          <a:p>
            <a:r>
              <a:rPr lang="en-US" altLang="en-US"/>
              <a:t>Placed frequently-used traces using greedy algorithm.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McFarling</a:t>
            </a:r>
          </a:p>
        </p:txBody>
      </p:sp>
      <p:sp>
        <p:nvSpPr>
          <p:cNvPr id="15155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Analyzed program structure, trace information.</a:t>
            </a:r>
          </a:p>
          <a:p>
            <a:r>
              <a:rPr lang="en-US" altLang="en-US"/>
              <a:t>Annotated program with loop execution count, basic block size, procedure call frequency.</a:t>
            </a:r>
          </a:p>
          <a:p>
            <a:r>
              <a:rPr lang="en-US" altLang="en-US"/>
              <a:t>Walked through program to propagate labels, group code based on labels, place code groups to minimize interference.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Topics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Code generation and back-end compilation.</a:t>
            </a:r>
          </a:p>
          <a:p>
            <a:r>
              <a:rPr lang="en-US" altLang="en-US"/>
              <a:t>Memory-oriented software optimizations.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McFarling procedure inlining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200"/>
              <a:t>Estimated number of cache misses in a loop: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s</a:t>
            </a:r>
            <a:r>
              <a:rPr lang="en-US" altLang="en-US" sz="2000" baseline="-25000"/>
              <a:t>l</a:t>
            </a:r>
            <a:r>
              <a:rPr lang="en-US" altLang="en-US" sz="2000"/>
              <a:t> = effective loop body size.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s</a:t>
            </a:r>
            <a:r>
              <a:rPr lang="en-US" altLang="en-US" sz="2000" baseline="-25000"/>
              <a:t>b</a:t>
            </a:r>
            <a:r>
              <a:rPr lang="en-US" altLang="en-US" sz="2000"/>
              <a:t> = basic block size.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f = average execution frequency of block.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M</a:t>
            </a:r>
            <a:r>
              <a:rPr lang="en-US" altLang="en-US" sz="2000" baseline="-25000"/>
              <a:t>l</a:t>
            </a:r>
            <a:r>
              <a:rPr lang="en-US" altLang="en-US" sz="2000"/>
              <a:t> = number of misses per loop instance.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l = average number of loop iterations.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S = cache size.</a:t>
            </a:r>
          </a:p>
          <a:p>
            <a:pPr>
              <a:lnSpc>
                <a:spcPct val="80000"/>
              </a:lnSpc>
            </a:pPr>
            <a:r>
              <a:rPr lang="en-US" altLang="en-US" sz="2200"/>
              <a:t>Estimated new cache miss rate for inlining; used greedy algorithm to select functions to inline.</a:t>
            </a:r>
          </a:p>
        </p:txBody>
      </p:sp>
      <p:pic>
        <p:nvPicPr>
          <p:cNvPr id="155653" name="Picture 5" descr="eq3-2-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667000"/>
            <a:ext cx="4038600" cy="1201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Pettis and Hansen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600"/>
              <a:t>Profiled programs using gprof.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Put caller and callee close together in the program, increasing the chance they would be on the same page.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Ordered procedures using call graph, weighted by number of invocations, merging highly-weighted edges.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Optimized if-then-else code to take advantage of the processor’s branch prediction mechanism.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Identified basic blocks that were not executed by given input data; moved to separate processes to improve cache behavior.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Tomiyama and Yasuura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Formulated trace placement as an integer linear programming.</a:t>
            </a:r>
          </a:p>
          <a:p>
            <a:r>
              <a:rPr lang="en-US" altLang="en-US"/>
              <a:t>Basic method increased code size.</a:t>
            </a:r>
          </a:p>
          <a:p>
            <a:r>
              <a:rPr lang="en-US" altLang="en-US"/>
              <a:t>Improved method combined traces to create merged traces that fit evenly into cache lines.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FlexWare programming environment</a:t>
            </a:r>
          </a:p>
        </p:txBody>
      </p:sp>
      <p:pic>
        <p:nvPicPr>
          <p:cNvPr id="163844" name="Picture 4" descr="Fig_03-1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703388"/>
            <a:ext cx="8229600" cy="432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46" name="Text Box 6"/>
          <p:cNvSpPr txBox="1">
            <a:spLocks noChangeArrowheads="1"/>
          </p:cNvSpPr>
          <p:nvPr/>
        </p:nvSpPr>
        <p:spPr bwMode="auto">
          <a:xfrm>
            <a:off x="5470525" y="6284913"/>
            <a:ext cx="2359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[Pau02] © 2002 IEEE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Memory-oriented optimizations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Memory is a key bottleneck in many embedded systems.</a:t>
            </a:r>
          </a:p>
          <a:p>
            <a:r>
              <a:rPr lang="en-US" altLang="en-US"/>
              <a:t>Memory usage can be optimized at any level of the memory hierarchy.</a:t>
            </a:r>
          </a:p>
          <a:p>
            <a:r>
              <a:rPr lang="en-US" altLang="en-US"/>
              <a:t>Can target data or instructions.</a:t>
            </a:r>
          </a:p>
          <a:p>
            <a:r>
              <a:rPr lang="en-US" altLang="en-US"/>
              <a:t>Global flow analysis can be particularly useful.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Loop transformations</a:t>
            </a:r>
          </a:p>
        </p:txBody>
      </p:sp>
      <p:sp>
        <p:nvSpPr>
          <p:cNvPr id="168971" name="Rectangle 11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Data dependencies may be within or between loop iterations.</a:t>
            </a:r>
          </a:p>
          <a:p>
            <a:r>
              <a:rPr lang="en-US" altLang="en-US" sz="2600"/>
              <a:t>A loop nest has loops enclosed by other loops.</a:t>
            </a:r>
          </a:p>
          <a:p>
            <a:r>
              <a:rPr lang="en-US" altLang="en-US" sz="2600"/>
              <a:t>A perfect loop nest has no conditional statements.</a:t>
            </a:r>
          </a:p>
        </p:txBody>
      </p:sp>
      <p:pic>
        <p:nvPicPr>
          <p:cNvPr id="168966" name="Picture 6" descr="Fig_03-1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209800"/>
            <a:ext cx="4038600" cy="641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8969" name="Picture 9" descr="Fig_03-1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3657600"/>
            <a:ext cx="4038600" cy="993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Types of loop transformations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Loop permutation changes order of loops.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Index rewriting changes the form of the loop indexes.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Loop unrolling copies the loop body.</a:t>
            </a:r>
          </a:p>
          <a:p>
            <a:pPr>
              <a:lnSpc>
                <a:spcPct val="90000"/>
              </a:lnSpc>
            </a:pPr>
            <a:r>
              <a:rPr lang="en-US" altLang="en-US"/>
              <a:t>Loop splitting creates separate loops for operations in the loop body.</a:t>
            </a:r>
          </a:p>
          <a:p>
            <a:pPr>
              <a:lnSpc>
                <a:spcPct val="90000"/>
              </a:lnSpc>
            </a:pPr>
            <a:r>
              <a:rPr lang="en-US" altLang="en-US"/>
              <a:t>Loop merging combines loop bodies.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Loop padding adds data elements to change cache characteristics.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Polytope model</a:t>
            </a:r>
          </a:p>
        </p:txBody>
      </p:sp>
      <p:sp>
        <p:nvSpPr>
          <p:cNvPr id="17715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Loop transformations can be modeled as matrix operations:</a:t>
            </a:r>
          </a:p>
        </p:txBody>
      </p:sp>
      <p:pic>
        <p:nvPicPr>
          <p:cNvPr id="177156" name="Picture 4" descr="Fig_03-17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2895600"/>
            <a:ext cx="8229600" cy="307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Loop permutation and fusion</a:t>
            </a:r>
          </a:p>
        </p:txBody>
      </p:sp>
      <p:pic>
        <p:nvPicPr>
          <p:cNvPr id="181252" name="Picture 4" descr="Fig_03-18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1524000"/>
            <a:ext cx="8305800" cy="14366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1254" name="Picture 6" descr="Fig_03-19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3810000"/>
            <a:ext cx="8305800" cy="1866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Kandemir et al. loop energy experiments</a:t>
            </a:r>
          </a:p>
        </p:txBody>
      </p:sp>
      <p:pic>
        <p:nvPicPr>
          <p:cNvPr id="185348" name="Picture 4" descr="Fig_03-2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4275" y="1600200"/>
            <a:ext cx="6775450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5350" name="Text Box 6"/>
          <p:cNvSpPr txBox="1">
            <a:spLocks noChangeArrowheads="1"/>
          </p:cNvSpPr>
          <p:nvPr/>
        </p:nvSpPr>
        <p:spPr bwMode="auto">
          <a:xfrm>
            <a:off x="5394325" y="6284913"/>
            <a:ext cx="2994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[Kan00] © 2000 ACM Press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Embedded vs. general-purpose compilers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General-purpose compilers must generate code for a wide range of programs:</a:t>
            </a:r>
          </a:p>
          <a:p>
            <a:pPr lvl="1"/>
            <a:r>
              <a:rPr lang="en-US" altLang="en-US"/>
              <a:t>No real-time requirements.</a:t>
            </a:r>
          </a:p>
          <a:p>
            <a:pPr lvl="1"/>
            <a:r>
              <a:rPr lang="en-US" altLang="en-US"/>
              <a:t>Often no explicit low-power requirements.</a:t>
            </a:r>
          </a:p>
          <a:p>
            <a:pPr lvl="1"/>
            <a:r>
              <a:rPr lang="en-US" altLang="en-US"/>
              <a:t>Generally want fast compilation times.</a:t>
            </a:r>
          </a:p>
          <a:p>
            <a:r>
              <a:rPr lang="en-US" altLang="en-US"/>
              <a:t>Embedded compilers must meet real-time, low-power requirements.</a:t>
            </a:r>
          </a:p>
          <a:p>
            <a:pPr lvl="1"/>
            <a:r>
              <a:rPr lang="en-US" altLang="en-US"/>
              <a:t>May be willing to wait longer for compilation results.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Java transformations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Real-Time Specification for Java (RTSJ) specifies Java for real time:</a:t>
            </a:r>
          </a:p>
          <a:p>
            <a:pPr lvl="1"/>
            <a:r>
              <a:rPr lang="en-US" altLang="en-US"/>
              <a:t>Scheduling: requires fixed-priority scheduler with at least 28 priorities.</a:t>
            </a:r>
          </a:p>
          <a:p>
            <a:pPr lvl="1"/>
            <a:r>
              <a:rPr lang="en-US" altLang="en-US"/>
              <a:t>Memory management: allows program to operate outside the heap.</a:t>
            </a:r>
          </a:p>
          <a:p>
            <a:pPr lvl="1"/>
            <a:r>
              <a:rPr lang="en-US" altLang="en-US"/>
              <a:t>Synchronization: additional mechanisms.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 smtClean="0"/>
                  <a:t>Rehman et al. developed Instruction Vulnerability Index (IVI) to measure the vulnerability of an instruction in a pipeline:</a:t>
                </a:r>
              </a:p>
              <a:p>
                <a:pPr lvl="1"/>
                <a:r>
                  <a:rPr lang="en-US" sz="1800" dirty="0" smtClean="0"/>
                  <a:t>Processor component c with area A</a:t>
                </a:r>
                <a:r>
                  <a:rPr lang="en-US" sz="1800" baseline="-25000" dirty="0" smtClean="0"/>
                  <a:t>c</a:t>
                </a:r>
                <a:r>
                  <a:rPr lang="en-US" sz="1800" dirty="0" smtClean="0"/>
                  <a:t>.</a:t>
                </a:r>
              </a:p>
              <a:p>
                <a:pPr lvl="1"/>
                <a:r>
                  <a:rPr lang="en-US" sz="1800" dirty="0" smtClean="0"/>
                  <a:t>Probability of a fault at c </a:t>
                </a:r>
                <a:r>
                  <a:rPr lang="en-US" sz="1800" dirty="0" err="1" smtClean="0"/>
                  <a:t>P</a:t>
                </a:r>
                <a:r>
                  <a:rPr lang="en-US" sz="1800" baseline="-25000" dirty="0" err="1" smtClean="0"/>
                  <a:t>fault</a:t>
                </a:r>
                <a:r>
                  <a:rPr lang="en-US" sz="1800" dirty="0" smtClean="0"/>
                  <a:t>(c).</a:t>
                </a:r>
              </a:p>
              <a:p>
                <a:pPr lvl="1"/>
                <a:r>
                  <a:rPr lang="en-US" sz="1800" dirty="0" smtClean="0"/>
                  <a:t>Number of bits required for architecturally correct execution </a:t>
                </a:r>
                <a:r>
                  <a:rPr lang="en-US" sz="1800" dirty="0" err="1" smtClean="0"/>
                  <a:t>ACE</a:t>
                </a:r>
                <a:r>
                  <a:rPr lang="en-US" sz="1800" baseline="-25000" dirty="0" err="1" smtClean="0"/>
                  <a:t>c</a:t>
                </a:r>
                <a:r>
                  <a:rPr lang="en-US" sz="1800" dirty="0" smtClean="0"/>
                  <a:t>. </a:t>
                </a:r>
                <a:endParaRPr lang="en-US" sz="1800" dirty="0"/>
              </a:p>
              <a:p>
                <a:pPr lvl="1"/>
                <a:r>
                  <a:rPr lang="en-US" sz="1800" dirty="0" smtClean="0"/>
                  <a:t>Vulnerable period is operand lifetime, spatial vulnerability determined by area A</a:t>
                </a:r>
                <a:r>
                  <a:rPr lang="en-US" sz="1800" baseline="-25000" dirty="0" smtClean="0"/>
                  <a:t>r</a:t>
                </a:r>
                <a:r>
                  <a:rPr lang="en-US" sz="1800" dirty="0" smtClean="0"/>
                  <a:t>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𝐼𝑉𝐼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pHide m:val="on"/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𝑐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∈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𝑃𝑟𝑜𝑐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𝐼𝑉𝐼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𝑖𝑐</m:t>
                                </m:r>
                              </m:sub>
                            </m:sSub>
                          </m:e>
                        </m:nary>
                        <m:r>
                          <a:rPr lang="en-US" sz="1800" i="1">
                            <a:latin typeface="Cambria Math"/>
                          </a:rPr>
                          <m:t>×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×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𝑓𝑎𝑢𝑙𝑡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num>
                      <m:den>
                        <m:nary>
                          <m:naryPr>
                            <m:chr m:val="∑"/>
                            <m:limLoc m:val="undOvr"/>
                            <m:supHide m:val="on"/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𝑐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∈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𝑃𝑟𝑜𝑐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endParaRPr lang="en-US" sz="1800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𝐼𝑉𝐼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pHide m:val="on"/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𝑐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∈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𝑃𝑟𝑜𝑐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𝐼𝑉𝐼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𝑖𝑐</m:t>
                                </m:r>
                              </m:sub>
                            </m:sSub>
                          </m:e>
                        </m:nary>
                        <m:r>
                          <a:rPr lang="en-US" sz="1800" i="1">
                            <a:latin typeface="Cambria Math"/>
                          </a:rPr>
                          <m:t>×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×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𝑓𝑎𝑢𝑙𝑡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</m:num>
                      <m:den>
                        <m:nary>
                          <m:naryPr>
                            <m:chr m:val="∑"/>
                            <m:limLoc m:val="undOvr"/>
                            <m:supHide m:val="on"/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𝑐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∈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𝑃𝑟𝑜𝑐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endParaRPr lang="en-US" sz="1800" dirty="0" smtClean="0"/>
              </a:p>
              <a:p>
                <a:r>
                  <a:rPr lang="en-US" sz="2000" dirty="0" smtClean="0"/>
                  <a:t>Transformations that enhance reliability:</a:t>
                </a:r>
              </a:p>
              <a:p>
                <a:pPr lvl="1"/>
                <a:r>
                  <a:rPr lang="en-US" sz="1800" dirty="0" smtClean="0"/>
                  <a:t>Optimize data type size to reduce load/store vulnerabilities.</a:t>
                </a:r>
              </a:p>
              <a:p>
                <a:pPr lvl="1"/>
                <a:r>
                  <a:rPr lang="en-US" sz="1800" dirty="0" smtClean="0"/>
                  <a:t>Loop unrolling balances load/store with longer lifetimes.</a:t>
                </a:r>
                <a:endParaRPr lang="en-US" sz="20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538" r="-148" b="-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24043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Optimizing compiler flow (Bacon et al.)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Procedure restructuring inlines functions, eliminates tail recursion, etc.</a:t>
            </a:r>
          </a:p>
          <a:p>
            <a:pPr>
              <a:lnSpc>
                <a:spcPct val="90000"/>
              </a:lnSpc>
            </a:pPr>
            <a:r>
              <a:rPr lang="en-US" altLang="en-US"/>
              <a:t>High-level data flow optimization reduces operator strength, moves loop-invariant code, etc.</a:t>
            </a:r>
          </a:p>
          <a:p>
            <a:pPr>
              <a:lnSpc>
                <a:spcPct val="90000"/>
              </a:lnSpc>
            </a:pPr>
            <a:r>
              <a:rPr lang="en-US" altLang="en-US"/>
              <a:t>Partial evaluation simplifies algebra, computes constants, etc.</a:t>
            </a:r>
          </a:p>
          <a:p>
            <a:pPr>
              <a:lnSpc>
                <a:spcPct val="90000"/>
              </a:lnSpc>
            </a:pPr>
            <a:r>
              <a:rPr lang="en-US" altLang="en-US"/>
              <a:t>Loop preparation peels loops, etc.</a:t>
            </a:r>
          </a:p>
          <a:p>
            <a:pPr>
              <a:lnSpc>
                <a:spcPct val="90000"/>
              </a:lnSpc>
            </a:pPr>
            <a:r>
              <a:rPr lang="en-US" altLang="en-US"/>
              <a:t>Loop reordering interchanges, skews, etc.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Catthoor et al. methodology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Memory-oriented data flow analysis and model extraction.</a:t>
            </a:r>
          </a:p>
          <a:p>
            <a:r>
              <a:rPr lang="en-US" altLang="en-US"/>
              <a:t>Global data flow transformations.</a:t>
            </a:r>
          </a:p>
          <a:p>
            <a:r>
              <a:rPr lang="en-US" altLang="en-US"/>
              <a:t>Global loop and control flow optimizations.</a:t>
            </a:r>
          </a:p>
          <a:p>
            <a:r>
              <a:rPr lang="en-US" altLang="en-US"/>
              <a:t>Data reuse decisions for memory hierarchy.</a:t>
            </a:r>
          </a:p>
          <a:p>
            <a:r>
              <a:rPr lang="en-US" altLang="en-US"/>
              <a:t>Memory organization.</a:t>
            </a:r>
          </a:p>
          <a:p>
            <a:r>
              <a:rPr lang="en-US" altLang="en-US"/>
              <a:t>In-place optimization.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Buffer management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200"/>
              <a:t>Excessive dynamic memory management wastes cycles, energy with no functional improvements.</a:t>
            </a:r>
          </a:p>
          <a:p>
            <a:pPr>
              <a:lnSpc>
                <a:spcPct val="80000"/>
              </a:lnSpc>
            </a:pPr>
            <a:r>
              <a:rPr lang="en-US" altLang="en-US" sz="2200"/>
              <a:t>IMEC: analyze code to understand data transfer requirements, balance concerns across program.</a:t>
            </a:r>
          </a:p>
          <a:p>
            <a:pPr>
              <a:lnSpc>
                <a:spcPct val="80000"/>
              </a:lnSpc>
            </a:pPr>
            <a:r>
              <a:rPr lang="en-US" altLang="en-US" sz="2200"/>
              <a:t>Panda et al.: loop transformations can improve buffer utilization.</a:t>
            </a:r>
          </a:p>
        </p:txBody>
      </p:sp>
      <p:sp>
        <p:nvSpPr>
          <p:cNvPr id="19456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200"/>
              <a:t>Before: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/>
              <a:t>for (i=0; i&lt;N; ++i)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/>
              <a:t>	for (j=0; j&lt;N-L; ++j)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/>
              <a:t>		b[i][j] = 0;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/>
              <a:t>for (i=0; i&lt;N; ++i)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/>
              <a:t>	for (j=0; j&lt;N-L; ++j)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/>
              <a:t>		for (k=0; k&lt;L; ++k)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/>
              <a:t>			b[i][j] = a[i][j+k];</a:t>
            </a:r>
          </a:p>
          <a:p>
            <a:pPr>
              <a:lnSpc>
                <a:spcPct val="80000"/>
              </a:lnSpc>
            </a:pPr>
            <a:r>
              <a:rPr lang="en-US" altLang="en-US" sz="2200"/>
              <a:t>After: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/>
              <a:t>for (i=0; i&lt;N; ++i)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/>
              <a:t>	for (j=0; j&lt;N-L; ++j)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/>
              <a:t>		b[i][j] = 0;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/>
              <a:t>		for (k=0; k&lt;L; ++k)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000"/>
              <a:t>			b[i][j] = a[i][j+k];</a:t>
            </a:r>
          </a:p>
        </p:txBody>
      </p:sp>
      <p:sp>
        <p:nvSpPr>
          <p:cNvPr id="194565" name="Line 5"/>
          <p:cNvSpPr>
            <a:spLocks noChangeShapeType="1"/>
          </p:cNvSpPr>
          <p:nvPr/>
        </p:nvSpPr>
        <p:spPr bwMode="auto">
          <a:xfrm>
            <a:off x="5486400" y="5257800"/>
            <a:ext cx="990600" cy="533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5334000" y="5638800"/>
            <a:ext cx="793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FF3300"/>
                </a:solidFill>
              </a:rPr>
              <a:t>closer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Cache optimizations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Strategies:</a:t>
            </a:r>
          </a:p>
          <a:p>
            <a:pPr lvl="1"/>
            <a:r>
              <a:rPr lang="en-US" altLang="en-US"/>
              <a:t>Move data to reduce the number of conflicts.</a:t>
            </a:r>
          </a:p>
          <a:p>
            <a:pPr lvl="1"/>
            <a:r>
              <a:rPr lang="en-US" altLang="en-US"/>
              <a:t>Move data to take advantage of prefetching.</a:t>
            </a:r>
          </a:p>
          <a:p>
            <a:r>
              <a:rPr lang="en-US" altLang="en-US"/>
              <a:t>Need:</a:t>
            </a:r>
          </a:p>
          <a:p>
            <a:pPr lvl="1"/>
            <a:r>
              <a:rPr lang="en-US" altLang="en-US"/>
              <a:t>Load map.</a:t>
            </a:r>
          </a:p>
          <a:p>
            <a:pPr lvl="1"/>
            <a:r>
              <a:rPr lang="en-US" altLang="en-US"/>
              <a:t>Information on access frequencies.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Cache data placement</a:t>
            </a:r>
          </a:p>
        </p:txBody>
      </p:sp>
      <p:sp>
        <p:nvSpPr>
          <p:cNvPr id="19968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495300" indent="-495300"/>
            <a:r>
              <a:rPr lang="en-US" altLang="en-US" sz="2200"/>
              <a:t>Panda et al.: place data to reduce cache conflicts.</a:t>
            </a:r>
          </a:p>
          <a:p>
            <a:pPr marL="495300" indent="-495300">
              <a:buFont typeface="Wingdings" pitchFamily="2" charset="2"/>
              <a:buAutoNum type="arabicPeriod"/>
            </a:pPr>
            <a:r>
              <a:rPr lang="en-US" altLang="en-US" sz="2200"/>
              <a:t>Build closeness graph for accesses.</a:t>
            </a:r>
          </a:p>
          <a:p>
            <a:pPr marL="495300" indent="-495300">
              <a:buFont typeface="Wingdings" pitchFamily="2" charset="2"/>
              <a:buAutoNum type="arabicPeriod"/>
            </a:pPr>
            <a:r>
              <a:rPr lang="en-US" altLang="en-US" sz="2200"/>
              <a:t>Cluster variables into cache-line sized units.</a:t>
            </a:r>
          </a:p>
          <a:p>
            <a:pPr marL="495300" indent="-495300">
              <a:buFont typeface="Wingdings" pitchFamily="2" charset="2"/>
              <a:buAutoNum type="arabicPeriod"/>
            </a:pPr>
            <a:r>
              <a:rPr lang="en-US" altLang="en-US" sz="2200"/>
              <a:t>Build a cluster interference graph.</a:t>
            </a:r>
          </a:p>
          <a:p>
            <a:pPr marL="495300" indent="-495300">
              <a:buFont typeface="Wingdings" pitchFamily="2" charset="2"/>
              <a:buAutoNum type="arabicPeriod"/>
            </a:pPr>
            <a:r>
              <a:rPr lang="en-US" altLang="en-US" sz="2200"/>
              <a:t>Use interference graph to optimize placement.</a:t>
            </a:r>
          </a:p>
        </p:txBody>
      </p:sp>
      <p:pic>
        <p:nvPicPr>
          <p:cNvPr id="199686" name="Picture 6" descr="Fig_03-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828800"/>
            <a:ext cx="4038600" cy="31575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9688" name="Text Box 8"/>
          <p:cNvSpPr txBox="1">
            <a:spLocks noChangeArrowheads="1"/>
          </p:cNvSpPr>
          <p:nvPr/>
        </p:nvSpPr>
        <p:spPr bwMode="auto">
          <a:xfrm>
            <a:off x="5089525" y="5218113"/>
            <a:ext cx="2994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[Pan97] © 1997 ACM Press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Array placement</a:t>
            </a:r>
          </a:p>
        </p:txBody>
      </p:sp>
      <p:sp>
        <p:nvSpPr>
          <p:cNvPr id="20378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Panda et al.: improve conflict test to handle arrays.</a:t>
            </a:r>
          </a:p>
          <a:p>
            <a:r>
              <a:rPr lang="en-US" altLang="en-US" sz="2600"/>
              <a:t>Given addresses X, Y. Cache line size k holding M words.</a:t>
            </a:r>
          </a:p>
          <a:p>
            <a:r>
              <a:rPr lang="en-US" altLang="en-US" sz="2600"/>
              <a:t>Formulas for X and Y overlapping:</a:t>
            </a:r>
          </a:p>
        </p:txBody>
      </p:sp>
      <p:pic>
        <p:nvPicPr>
          <p:cNvPr id="203785" name="Picture 9" descr="eq3-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089150"/>
            <a:ext cx="4038600" cy="12096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3786" name="Picture 10" descr="eq3-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3886200"/>
            <a:ext cx="4038600" cy="909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Array assignment algorithm</a:t>
            </a:r>
          </a:p>
        </p:txBody>
      </p:sp>
      <p:pic>
        <p:nvPicPr>
          <p:cNvPr id="208903" name="Picture 7" descr="Fig_03-2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8450" y="1600200"/>
            <a:ext cx="60055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8905" name="Text Box 9"/>
          <p:cNvSpPr txBox="1">
            <a:spLocks noChangeArrowheads="1"/>
          </p:cNvSpPr>
          <p:nvPr/>
        </p:nvSpPr>
        <p:spPr bwMode="auto">
          <a:xfrm>
            <a:off x="5775325" y="6284913"/>
            <a:ext cx="2359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[Pan97] © 1997 IEEE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 and loop transformations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Kandemir et al.: combine data and loop transformations to optimize cache performance.</a:t>
            </a:r>
          </a:p>
          <a:p>
            <a:pPr>
              <a:lnSpc>
                <a:spcPct val="90000"/>
              </a:lnSpc>
            </a:pPr>
            <a:r>
              <a:rPr lang="en-US" altLang="en-US"/>
              <a:t>Transform loop nest to make the innermost index as the only array element in one array dimension (unused in other dimensions).</a:t>
            </a:r>
          </a:p>
          <a:p>
            <a:pPr>
              <a:lnSpc>
                <a:spcPct val="90000"/>
              </a:lnSpc>
            </a:pPr>
            <a:r>
              <a:rPr lang="en-US" altLang="en-US"/>
              <a:t>Align references to the right side to conform to the left side. </a:t>
            </a:r>
          </a:p>
          <a:p>
            <a:pPr>
              <a:lnSpc>
                <a:spcPct val="90000"/>
              </a:lnSpc>
            </a:pPr>
            <a:r>
              <a:rPr lang="en-US" altLang="en-US"/>
              <a:t>Search right-side transformations to choose best one.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Code generation steps</a:t>
            </a:r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Instruction selection chooses opcodes, modes.</a:t>
            </a:r>
          </a:p>
          <a:p>
            <a:r>
              <a:rPr lang="en-US" altLang="en-US" sz="2200"/>
              <a:t>Register allocation binds values to registers.</a:t>
            </a:r>
          </a:p>
          <a:p>
            <a:pPr lvl="1"/>
            <a:r>
              <a:rPr lang="en-US" altLang="en-US" sz="2000"/>
              <a:t>Many DSPs and ASIPs have irregular register sets.</a:t>
            </a:r>
          </a:p>
          <a:p>
            <a:r>
              <a:rPr lang="en-US" altLang="en-US" sz="2200"/>
              <a:t>Address generation selects addressing mode, registers, etc.</a:t>
            </a:r>
          </a:p>
          <a:p>
            <a:r>
              <a:rPr lang="en-US" altLang="en-US" sz="2200"/>
              <a:t>Instruction scheduling is important for pipelining and parallelism.</a:t>
            </a:r>
          </a:p>
        </p:txBody>
      </p:sp>
      <p:pic>
        <p:nvPicPr>
          <p:cNvPr id="106502" name="Picture 6" descr="Fig_03-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62675" y="1600200"/>
            <a:ext cx="1009650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Scratch pad optimizations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Panda et al.: assign scalars statically, analyze cache conflicts to choose between scratch pad, cache.</a:t>
            </a:r>
          </a:p>
          <a:p>
            <a:r>
              <a:rPr lang="en-US" altLang="en-US" sz="2200"/>
              <a:t>VAC(u): variable access count.</a:t>
            </a:r>
          </a:p>
          <a:p>
            <a:r>
              <a:rPr lang="en-US" altLang="en-US" sz="2200"/>
              <a:t>IAC(u): interference access count.</a:t>
            </a:r>
          </a:p>
          <a:p>
            <a:r>
              <a:rPr lang="en-US" altLang="en-US" sz="2200"/>
              <a:t>IF(u): total interference count VAC(u) + IAC(u).</a:t>
            </a:r>
          </a:p>
          <a:p>
            <a:r>
              <a:rPr lang="en-US" altLang="en-US" sz="2200"/>
              <a:t>LCF(u): loop conflict factor.</a:t>
            </a:r>
          </a:p>
          <a:p>
            <a:r>
              <a:rPr lang="en-US" altLang="en-US" sz="2200"/>
              <a:t>TCF(u): total conflict factor.</a:t>
            </a:r>
          </a:p>
          <a:p>
            <a:endParaRPr lang="en-US" altLang="en-US" sz="2200"/>
          </a:p>
        </p:txBody>
      </p:sp>
      <p:pic>
        <p:nvPicPr>
          <p:cNvPr id="216072" name="Picture 8" descr="eq3-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241550"/>
            <a:ext cx="4038600" cy="904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6073" name="Picture 9" descr="eq3-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4760913"/>
            <a:ext cx="4038600" cy="550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Scratch pad allocation formulation</a:t>
            </a:r>
          </a:p>
        </p:txBody>
      </p:sp>
      <p:pic>
        <p:nvPicPr>
          <p:cNvPr id="221190" name="Picture 6" descr="scratchpad-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1600" y="1371600"/>
            <a:ext cx="6629400" cy="19415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1192" name="Rectangle 8"/>
          <p:cNvSpPr>
            <a:spLocks noGrp="1" noChangeArrowheads="1"/>
          </p:cNvSpPr>
          <p:nvPr>
            <p:ph type="body" sz="half" idx="3"/>
          </p:nvPr>
        </p:nvSpPr>
        <p:spPr>
          <a:xfrm>
            <a:off x="533400" y="3429000"/>
            <a:ext cx="8153400" cy="2701925"/>
          </a:xfrm>
        </p:spPr>
        <p:txBody>
          <a:bodyPr/>
          <a:lstStyle/>
          <a:p>
            <a:r>
              <a:rPr lang="en-US" altLang="en-US" sz="2600"/>
              <a:t>AD( c ): access density.</a:t>
            </a:r>
          </a:p>
        </p:txBody>
      </p:sp>
      <p:pic>
        <p:nvPicPr>
          <p:cNvPr id="221193" name="Picture 9" descr="eq3-1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7400" y="4267200"/>
            <a:ext cx="4038600" cy="1190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Scratch pad allocaiton algorithm</a:t>
            </a:r>
          </a:p>
        </p:txBody>
      </p:sp>
      <p:pic>
        <p:nvPicPr>
          <p:cNvPr id="225284" name="Picture 4" descr="Fig_03-2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63863" y="1600200"/>
            <a:ext cx="321468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286" name="Text Box 6"/>
          <p:cNvSpPr txBox="1">
            <a:spLocks noChangeArrowheads="1"/>
          </p:cNvSpPr>
          <p:nvPr/>
        </p:nvSpPr>
        <p:spPr bwMode="auto">
          <a:xfrm>
            <a:off x="5943600" y="5638800"/>
            <a:ext cx="2994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[Pan00] © 2000 ACM Press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Scratch pad allocation performance</a:t>
            </a:r>
          </a:p>
        </p:txBody>
      </p:sp>
      <p:pic>
        <p:nvPicPr>
          <p:cNvPr id="229380" name="Picture 4" descr="Fig_03-2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722438"/>
            <a:ext cx="8229600" cy="42846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9382" name="Text Box 6"/>
          <p:cNvSpPr txBox="1">
            <a:spLocks noChangeArrowheads="1"/>
          </p:cNvSpPr>
          <p:nvPr/>
        </p:nvSpPr>
        <p:spPr bwMode="auto">
          <a:xfrm>
            <a:off x="5791200" y="6248400"/>
            <a:ext cx="2994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[Pan00] © 2000 ACM Press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Main memory-oriented optimizations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sz="2400" dirty="0"/>
              <a:t>Memory chips provide several useful modes:</a:t>
            </a:r>
          </a:p>
          <a:p>
            <a:pPr lvl="1"/>
            <a:r>
              <a:rPr lang="en-US" altLang="en-US" sz="2000" dirty="0"/>
              <a:t>Burst mode accesses sequential locations.</a:t>
            </a:r>
          </a:p>
          <a:p>
            <a:pPr lvl="1"/>
            <a:r>
              <a:rPr lang="en-US" altLang="en-US" sz="2000" dirty="0"/>
              <a:t>Paged modes allow only part of the address to be transmitted.</a:t>
            </a:r>
          </a:p>
          <a:p>
            <a:pPr lvl="1"/>
            <a:r>
              <a:rPr lang="en-US" altLang="en-US" sz="2000" dirty="0"/>
              <a:t>Banked memories allow parallel accesses.</a:t>
            </a:r>
          </a:p>
          <a:p>
            <a:r>
              <a:rPr lang="en-US" altLang="en-US" sz="2400" dirty="0"/>
              <a:t>Access times depend on address(</a:t>
            </a:r>
            <a:r>
              <a:rPr lang="en-US" altLang="en-US" sz="2400" dirty="0" err="1"/>
              <a:t>es</a:t>
            </a:r>
            <a:r>
              <a:rPr lang="en-US" altLang="en-US" sz="2400" dirty="0"/>
              <a:t>) being accessed.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6" name="Picture 2" descr="f03-25-9_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590800"/>
            <a:ext cx="4038600" cy="1329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67400" y="4127369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banked memory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twig model for instruction selection</a:t>
            </a:r>
          </a:p>
        </p:txBody>
      </p:sp>
      <p:sp>
        <p:nvSpPr>
          <p:cNvPr id="11059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twig models instructions, programs as graphs.</a:t>
            </a:r>
          </a:p>
          <a:p>
            <a:r>
              <a:rPr lang="en-US" altLang="en-US" sz="2600"/>
              <a:t>Covers program graph with instruction graph.</a:t>
            </a:r>
          </a:p>
          <a:p>
            <a:pPr lvl="1"/>
            <a:r>
              <a:rPr lang="en-US" altLang="en-US" sz="2200"/>
              <a:t>Covering can be driven by costs.</a:t>
            </a:r>
          </a:p>
        </p:txBody>
      </p:sp>
      <p:pic>
        <p:nvPicPr>
          <p:cNvPr id="110598" name="Picture 6" descr="Fig_03-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865313"/>
            <a:ext cx="4038600" cy="39989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twig instruction models</a:t>
            </a:r>
          </a:p>
        </p:txBody>
      </p:sp>
      <p:sp>
        <p:nvSpPr>
          <p:cNvPr id="114695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Rewriting rule:</a:t>
            </a:r>
          </a:p>
          <a:p>
            <a:pPr lvl="1"/>
            <a:r>
              <a:rPr lang="en-US" altLang="en-US" sz="2200"/>
              <a:t>replacement&lt;- template {cost} = action</a:t>
            </a:r>
          </a:p>
          <a:p>
            <a:r>
              <a:rPr lang="en-US" altLang="en-US" sz="2600"/>
              <a:t>Dynamic programming can be used to cover program with instructions for tree-structured instructions.</a:t>
            </a:r>
          </a:p>
          <a:p>
            <a:pPr lvl="1"/>
            <a:r>
              <a:rPr lang="en-US" altLang="en-US" sz="2200"/>
              <a:t>Must use heuristics for more general instructions.</a:t>
            </a:r>
          </a:p>
        </p:txBody>
      </p:sp>
      <p:pic>
        <p:nvPicPr>
          <p:cNvPr id="114694" name="Picture 6" descr="Fig_03-0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3308350"/>
            <a:ext cx="4038600" cy="11128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ASIP instruction description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PEAS-III describes pipeline resources used by an instruction.</a:t>
            </a:r>
          </a:p>
          <a:p>
            <a:r>
              <a:rPr lang="en-US" altLang="en-US"/>
              <a:t>Leupers and Marwedel model instructions as register transfers and NOPs. Register transfers are executed under conditions.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Register allocation and lifetimes</a:t>
            </a:r>
          </a:p>
        </p:txBody>
      </p:sp>
      <p:pic>
        <p:nvPicPr>
          <p:cNvPr id="119812" name="Picture 4" descr="Fig_03-04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2362200"/>
            <a:ext cx="4419600" cy="28844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9816" name="Picture 8" descr="Fig_03-05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746375"/>
            <a:ext cx="4038600" cy="2238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Clique covering</a:t>
            </a:r>
          </a:p>
        </p:txBody>
      </p:sp>
      <p:sp>
        <p:nvSpPr>
          <p:cNvPr id="12391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Cliques in graph describe registers.</a:t>
            </a:r>
          </a:p>
          <a:p>
            <a:pPr lvl="1"/>
            <a:r>
              <a:rPr lang="en-US" altLang="en-US" sz="2200"/>
              <a:t>Clique: every pair of vertices is connected by an edge.</a:t>
            </a:r>
          </a:p>
          <a:p>
            <a:r>
              <a:rPr lang="en-US" altLang="en-US" sz="2600"/>
              <a:t>Cliques should be maximal.</a:t>
            </a:r>
          </a:p>
          <a:p>
            <a:r>
              <a:rPr lang="en-US" altLang="en-US" sz="2600"/>
              <a:t>Clique covering performed by graph coloring heuristics.</a:t>
            </a:r>
          </a:p>
        </p:txBody>
      </p:sp>
      <p:pic>
        <p:nvPicPr>
          <p:cNvPr id="123910" name="Picture 6" descr="Fig_03-0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30788" y="1600200"/>
            <a:ext cx="3271837" cy="2189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913" name="Picture 9" descr="Fig_03-0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37200" y="3941763"/>
            <a:ext cx="2260600" cy="2189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2736</TotalTime>
  <Words>1991</Words>
  <Application>Microsoft Office PowerPoint</Application>
  <PresentationFormat>On-screen Show (4:3)</PresentationFormat>
  <Paragraphs>292</Paragraphs>
  <Slides>44</Slides>
  <Notes>41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Edge</vt:lpstr>
      <vt:lpstr>Chapter 3, part 1: Programs</vt:lpstr>
      <vt:lpstr>Topics</vt:lpstr>
      <vt:lpstr>Embedded vs. general-purpose compilers</vt:lpstr>
      <vt:lpstr>Code generation steps</vt:lpstr>
      <vt:lpstr>twig model for instruction selection</vt:lpstr>
      <vt:lpstr>twig instruction models</vt:lpstr>
      <vt:lpstr>ASIP instruction description</vt:lpstr>
      <vt:lpstr>Register allocation and lifetimes</vt:lpstr>
      <vt:lpstr>Clique covering</vt:lpstr>
      <vt:lpstr>VLIW register files</vt:lpstr>
      <vt:lpstr>FlexWare instruction definition</vt:lpstr>
      <vt:lpstr>Other techniques</vt:lpstr>
      <vt:lpstr>Araujo and Malik</vt:lpstr>
      <vt:lpstr>Constraint graphs and linear inequalities</vt:lpstr>
      <vt:lpstr>Araujo and Malik algorithm</vt:lpstr>
      <vt:lpstr>Code placement</vt:lpstr>
      <vt:lpstr>Code placement in main memory and cache</vt:lpstr>
      <vt:lpstr>Hwu and Chang</vt:lpstr>
      <vt:lpstr>McFarling</vt:lpstr>
      <vt:lpstr>McFarling procedure inlining</vt:lpstr>
      <vt:lpstr>Pettis and Hansen</vt:lpstr>
      <vt:lpstr>Tomiyama and Yasuura</vt:lpstr>
      <vt:lpstr>FlexWare programming environment</vt:lpstr>
      <vt:lpstr>Memory-oriented optimizations</vt:lpstr>
      <vt:lpstr>Loop transformations</vt:lpstr>
      <vt:lpstr>Types of loop transformations</vt:lpstr>
      <vt:lpstr>Polytope model</vt:lpstr>
      <vt:lpstr>Loop permutation and fusion</vt:lpstr>
      <vt:lpstr>Kandemir et al. loop energy experiments</vt:lpstr>
      <vt:lpstr>Java transformations</vt:lpstr>
      <vt:lpstr>Reliability</vt:lpstr>
      <vt:lpstr>Optimizing compiler flow (Bacon et al.)</vt:lpstr>
      <vt:lpstr>Catthoor et al. methodology</vt:lpstr>
      <vt:lpstr>Buffer management</vt:lpstr>
      <vt:lpstr>Cache optimizations</vt:lpstr>
      <vt:lpstr>Cache data placement</vt:lpstr>
      <vt:lpstr>Array placement</vt:lpstr>
      <vt:lpstr>Array assignment algorithm</vt:lpstr>
      <vt:lpstr>Data and loop transformations</vt:lpstr>
      <vt:lpstr>Scratch pad optimizations</vt:lpstr>
      <vt:lpstr>Scratch pad allocation formulation</vt:lpstr>
      <vt:lpstr>Scratch pad allocaiton algorithm</vt:lpstr>
      <vt:lpstr>Scratch pad allocation performance</vt:lpstr>
      <vt:lpstr>Main memory-oriented optimizations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Marilyn Wolf</dc:creator>
  <cp:lastModifiedBy>Marilyn</cp:lastModifiedBy>
  <cp:revision>98</cp:revision>
  <dcterms:created xsi:type="dcterms:W3CDTF">2006-09-21T02:21:51Z</dcterms:created>
  <dcterms:modified xsi:type="dcterms:W3CDTF">2014-04-07T22:34:43Z</dcterms:modified>
</cp:coreProperties>
</file>