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61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9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320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292" r:id="rId40"/>
    <p:sldId id="293" r:id="rId41"/>
    <p:sldId id="294" r:id="rId42"/>
    <p:sldId id="295" r:id="rId43"/>
    <p:sldId id="296" r:id="rId44"/>
    <p:sldId id="298" r:id="rId45"/>
    <p:sldId id="297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2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4923F5-AA5F-4A16-9A4C-4FDCFD55A8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7223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CFE28E-FFA2-4C5E-9873-104A67E2AFC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394CFE-5E8C-454E-A4AD-B8B4560E5870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8E7811-BDE6-4825-AFB9-78FF7AA3D7AF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D0227-4201-4E34-958F-A81354512DEF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730CB8-0672-4126-AF1B-7E21A7F107C1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248928-CED5-437F-AA2C-71FDED803F80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373D3A-B722-4AFE-8587-032EC6BB36E3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D41DA6-B6E4-4770-9F14-3CA7FD294206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866B71-96D2-4006-9C9D-A5D94729B598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CD4F17-99F3-44FB-A31D-72E8CD39964E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3383B4-7BD5-43E3-BB2B-9D6A4BF5D824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8D51E8-5305-4CA9-ADD7-63F140FFE8D3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8DD8C4-820C-4D2A-8D02-D32E1A227C03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3CC1C4-0144-46F7-AEC1-55444868B692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C2FFFC-BCB1-4960-A4D0-6BD0637197E6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6D8464-C706-4E04-8801-492E11DCD435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9F4C4B-9A76-484A-B1AE-27F223792DE5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266FDA-6283-421A-9FFE-F2C4A214B8C9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FDB38A-F279-4FB8-A891-2BC40C555460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2CAA0-8DD0-4D3E-84C6-7F3384B7EB59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DD0795-2202-47BD-98DF-A32221FBECEA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517306-3EEA-4087-B4DB-C66A7ECB00B4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86041-FB0A-445A-B07D-ADF4289CB4B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6B069-BBDD-46B3-9A16-AD7801902B23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E8832F-A262-4072-AE45-E8574FF3B292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159BAC-9828-4B78-915F-E27AAE3DE873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C3BE12-76A5-4D9A-A2F8-88AF81F6D0A6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55BA80-42D2-4F6E-8BE1-9D3AEE74FA01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5A64C4-2C1B-46E9-BF24-C9F95DB91483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1A5E67-8A13-4899-8F22-E38D244FBD7B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B0FA6-A1CE-4544-BFAD-0DCDCE536CE9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09F7D7-9C14-42F1-A1E1-4AC1D81AB091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B12783-7118-4D96-981B-182D082D1BE1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C4DB7-2C93-4449-9BFF-60AA6A63151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B0EBE9-02EF-49F2-980E-D5AC90FD3EF9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82C878-58D5-464E-87D4-40411C138723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34D441-49B8-413B-BD96-8FFD6463EB95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C59ED5-989B-42F2-9BF5-70B0934F9130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2443C-2439-4973-8E85-70D0ECB072EC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DB6B43-BDAC-4136-8488-A2251D774A07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D1F8D6-55E4-43B7-8354-D395D9DEB9BB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DCBFF9-8EEC-42F5-9104-C9405D370408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AE784-AA66-4EC9-BBE1-0C1C7A433742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5C8121-4C03-4EB1-8DE9-0DAD8063D862}" type="slidenum">
              <a:rPr lang="en-US" altLang="en-US"/>
              <a:pPr/>
              <a:t>50</a:t>
            </a:fld>
            <a:endParaRPr lang="en-US" altLang="en-US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486208-0EE2-4B9E-A131-13CC2CBC29E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29B7A4-BD47-437E-935C-A372EA2F3952}" type="slidenum">
              <a:rPr lang="en-US" altLang="en-US"/>
              <a:pPr/>
              <a:t>51</a:t>
            </a:fld>
            <a:endParaRPr lang="en-US" altLang="en-US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73AF80-C336-47ED-AB7F-D4B5A9CFD3DF}" type="slidenum">
              <a:rPr lang="en-US" altLang="en-US"/>
              <a:pPr/>
              <a:t>52</a:t>
            </a:fld>
            <a:endParaRPr lang="en-US" altLang="en-US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A92674-8EF9-4F86-B761-328C04F85858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B1FF04-5CB5-41D0-B30E-313CCB85EDC5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3C8110-7EF2-4511-AD83-125CF4DC8BDA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A6A805-45C5-4E29-87CA-7738E9527F95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22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CB1CD3-33D2-4706-BCA8-1801585A1499}" type="slidenum">
              <a:rPr lang="en-US" altLang="en-US"/>
              <a:pPr/>
              <a:t>57</a:t>
            </a:fld>
            <a:endParaRPr lang="en-US" alt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0BD66E-BA2C-4130-9C95-FB9111D97716}" type="slidenum">
              <a:rPr lang="en-US" altLang="en-US"/>
              <a:pPr/>
              <a:t>58</a:t>
            </a:fld>
            <a:endParaRPr lang="en-US" alt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CB12BC-2B63-445B-AD0A-3FE23155DC37}" type="slidenum">
              <a:rPr lang="en-US" altLang="en-US"/>
              <a:pPr/>
              <a:t>59</a:t>
            </a:fld>
            <a:endParaRPr lang="en-US" altLang="en-US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8E1875-2AFC-4582-92E5-5A8284E1F452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F5BEAC-89BE-46FC-9CFC-426CA3B3311F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39AB67-9DB9-4AC1-9086-A4F5B2CC7FE3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064E82-6B75-46F5-9CD4-102673250891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0E04A2D-64A0-4D98-BD0E-D2A7BB2676E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A496D-8EF5-4353-B009-219D7F2433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6238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A6046-B0A7-4DC9-B36D-F56DB4F024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0706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0371BC7-7F46-441F-8372-CE040BEE4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4482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B93B9-1076-4F7A-9431-7F4885E47C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732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B21ED-26BE-4F52-8012-91B056C001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452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BF2ED-7ED7-4E50-BD74-2FFEEFD43A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808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8114D-3AA5-4EE8-8467-FD8B2EF71A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4791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EFB05-BA33-4A89-857C-58A591792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132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32D53-9303-4BE9-A6C2-1EC613D2EC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8119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017CE-1DE3-44A5-8F88-278FEC3C6A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761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269B4-0D60-4EEA-983C-CDB5F27557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255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B414CF9E-6436-48A8-87FB-21DC0DD1BDA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3, part 2: Programs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User constraints and objectives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User may bound loop iterations, etc.</a:t>
            </a:r>
          </a:p>
          <a:p>
            <a:r>
              <a:rPr lang="en-US" altLang="en-US"/>
              <a:t>Objective function minimizes total flow through the network.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Li/Malik ILP results</a:t>
            </a:r>
          </a:p>
        </p:txBody>
      </p:sp>
      <p:pic>
        <p:nvPicPr>
          <p:cNvPr id="125956" name="Picture 4" descr="Fig_03-2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1250" y="1600200"/>
            <a:ext cx="438150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5486400" y="6216650"/>
            <a:ext cx="3387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[Li97c]</a:t>
            </a:r>
          </a:p>
          <a:p>
            <a:r>
              <a:rPr lang="en-US" altLang="en-US"/>
              <a:t>© 1997 IEEE Computer Society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Cache behavior and timing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Cache affects instruction fetch time.</a:t>
            </a:r>
          </a:p>
          <a:p>
            <a:pPr lvl="1"/>
            <a:r>
              <a:rPr lang="en-US" altLang="en-US"/>
              <a:t>Time depends on state of the cache.</a:t>
            </a:r>
          </a:p>
          <a:p>
            <a:r>
              <a:rPr lang="en-US" altLang="en-US"/>
              <a:t>Li and Malik break the program into units of cache lines.</a:t>
            </a:r>
          </a:p>
          <a:p>
            <a:pPr lvl="1"/>
            <a:r>
              <a:rPr lang="en-US" altLang="en-US"/>
              <a:t>Each basic block constitutes one or more l-blocks that correspond to cache lines.</a:t>
            </a:r>
          </a:p>
          <a:p>
            <a:pPr lvl="1"/>
            <a:r>
              <a:rPr lang="en-US" altLang="en-US"/>
              <a:t>Each l-block has hit, miss execution times.</a:t>
            </a:r>
          </a:p>
          <a:p>
            <a:pPr lvl="1"/>
            <a:r>
              <a:rPr lang="en-US" altLang="en-US"/>
              <a:t>Cache conflict graph models states of the cache lines.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Cache conflict graph</a:t>
            </a:r>
          </a:p>
        </p:txBody>
      </p:sp>
      <p:pic>
        <p:nvPicPr>
          <p:cNvPr id="131076" name="Picture 4" descr="Fig_03-2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11288" y="1600200"/>
            <a:ext cx="632142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5241925" y="6284913"/>
            <a:ext cx="2130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[Li95] © 1995 IEEE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Path timing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Includes processor modeling:</a:t>
            </a:r>
          </a:p>
          <a:p>
            <a:pPr lvl="1"/>
            <a:r>
              <a:rPr lang="en-US" altLang="en-US"/>
              <a:t>Pipeline state.</a:t>
            </a:r>
          </a:p>
          <a:p>
            <a:pPr lvl="1"/>
            <a:r>
              <a:rPr lang="en-US" altLang="en-US"/>
              <a:t>Cache state.</a:t>
            </a:r>
          </a:p>
          <a:p>
            <a:r>
              <a:rPr lang="en-US" altLang="en-US"/>
              <a:t>Also includes loop iteration bounding.</a:t>
            </a:r>
          </a:p>
          <a:p>
            <a:pPr lvl="1"/>
            <a:r>
              <a:rPr lang="en-US" altLang="en-US"/>
              <a:t>Loops with conditionals, data-dependent bounds create problems.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Healy et al. loop iteration bounding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an iterative algorithm to identify branches that affect loop termination.</a:t>
            </a:r>
          </a:p>
          <a:p>
            <a:r>
              <a:rPr lang="en-US" altLang="en-US"/>
              <a:t>Identifies the loop iteration on which those branches change direction.</a:t>
            </a:r>
          </a:p>
          <a:p>
            <a:r>
              <a:rPr lang="en-US" altLang="en-US"/>
              <a:t>Determine whether these branches are reached.</a:t>
            </a:r>
          </a:p>
          <a:p>
            <a:r>
              <a:rPr lang="en-US" altLang="en-US"/>
              <a:t>Calculate iteration bounds.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Loop iteration example (Healy et al)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100">
                <a:latin typeface="Tahoma" pitchFamily="34" charset="0"/>
              </a:rPr>
              <a:t>for (i=0, j=1;</a:t>
            </a:r>
          </a:p>
          <a:p>
            <a:pPr>
              <a:buFont typeface="Wingdings" pitchFamily="2" charset="2"/>
              <a:buNone/>
            </a:pPr>
            <a:r>
              <a:rPr lang="en-US" altLang="en-US" sz="2100">
                <a:latin typeface="Tahoma" pitchFamily="34" charset="0"/>
              </a:rPr>
              <a:t>		i&lt;100;</a:t>
            </a:r>
          </a:p>
          <a:p>
            <a:pPr>
              <a:buFont typeface="Wingdings" pitchFamily="2" charset="2"/>
              <a:buNone/>
            </a:pPr>
            <a:r>
              <a:rPr lang="en-US" altLang="en-US" sz="2100">
                <a:latin typeface="Tahoma" pitchFamily="34" charset="0"/>
              </a:rPr>
              <a:t>		i++, j+=3) {</a:t>
            </a:r>
          </a:p>
          <a:p>
            <a:pPr>
              <a:buFont typeface="Wingdings" pitchFamily="2" charset="2"/>
              <a:buNone/>
            </a:pPr>
            <a:r>
              <a:rPr lang="en-US" altLang="en-US" sz="2100">
                <a:latin typeface="Tahoma" pitchFamily="34" charset="0"/>
              </a:rPr>
              <a:t>	if (j&gt;75 and somecond ||      	j&gt;300)</a:t>
            </a:r>
          </a:p>
          <a:p>
            <a:pPr>
              <a:buFont typeface="Wingdings" pitchFamily="2" charset="2"/>
              <a:buNone/>
            </a:pPr>
            <a:r>
              <a:rPr lang="en-US" altLang="en-US" sz="2100">
                <a:latin typeface="Tahoma" pitchFamily="34" charset="0"/>
              </a:rPr>
              <a:t>		break;</a:t>
            </a:r>
          </a:p>
          <a:p>
            <a:pPr>
              <a:buFont typeface="Wingdings" pitchFamily="2" charset="2"/>
              <a:buNone/>
            </a:pPr>
            <a:r>
              <a:rPr lang="en-US" altLang="en-US" sz="2100">
                <a:latin typeface="Tahoma" pitchFamily="34" charset="0"/>
              </a:rPr>
              <a:t>}</a:t>
            </a: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5181600" y="1371600"/>
            <a:ext cx="28956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i=0, j=1 jump</a:t>
            </a:r>
          </a:p>
        </p:txBody>
      </p:sp>
      <p:sp>
        <p:nvSpPr>
          <p:cNvPr id="138245" name="Rectangle 5"/>
          <p:cNvSpPr>
            <a:spLocks noChangeArrowheads="1"/>
          </p:cNvSpPr>
          <p:nvPr/>
        </p:nvSpPr>
        <p:spPr bwMode="auto">
          <a:xfrm>
            <a:off x="5181600" y="2057400"/>
            <a:ext cx="28956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j&gt;75, jump if false</a:t>
            </a:r>
          </a:p>
        </p:txBody>
      </p:sp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5181600" y="2743200"/>
            <a:ext cx="28956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somecond, jump if false</a:t>
            </a:r>
          </a:p>
        </p:txBody>
      </p:sp>
      <p:sp>
        <p:nvSpPr>
          <p:cNvPr id="138247" name="Rectangle 7"/>
          <p:cNvSpPr>
            <a:spLocks noChangeArrowheads="1"/>
          </p:cNvSpPr>
          <p:nvPr/>
        </p:nvSpPr>
        <p:spPr bwMode="auto">
          <a:xfrm>
            <a:off x="5181600" y="3429000"/>
            <a:ext cx="28956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return</a:t>
            </a:r>
          </a:p>
        </p:txBody>
      </p:sp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5181600" y="4114800"/>
            <a:ext cx="28956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j&gt;300, jump if true</a:t>
            </a:r>
          </a:p>
        </p:txBody>
      </p:sp>
      <p:sp>
        <p:nvSpPr>
          <p:cNvPr id="138249" name="Rectangle 9"/>
          <p:cNvSpPr>
            <a:spLocks noChangeArrowheads="1"/>
          </p:cNvSpPr>
          <p:nvPr/>
        </p:nvSpPr>
        <p:spPr bwMode="auto">
          <a:xfrm>
            <a:off x="5181600" y="4800600"/>
            <a:ext cx="28956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i++, j+=3</a:t>
            </a:r>
          </a:p>
        </p:txBody>
      </p:sp>
      <p:sp>
        <p:nvSpPr>
          <p:cNvPr id="138250" name="Rectangle 10"/>
          <p:cNvSpPr>
            <a:spLocks noChangeArrowheads="1"/>
          </p:cNvSpPr>
          <p:nvPr/>
        </p:nvSpPr>
        <p:spPr bwMode="auto">
          <a:xfrm>
            <a:off x="5181600" y="5486400"/>
            <a:ext cx="28956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j&lt;100, jump if false</a:t>
            </a:r>
          </a:p>
        </p:txBody>
      </p:sp>
      <p:sp>
        <p:nvSpPr>
          <p:cNvPr id="138251" name="Rectangle 11"/>
          <p:cNvSpPr>
            <a:spLocks noChangeArrowheads="1"/>
          </p:cNvSpPr>
          <p:nvPr/>
        </p:nvSpPr>
        <p:spPr bwMode="auto">
          <a:xfrm>
            <a:off x="5181600" y="6172200"/>
            <a:ext cx="2895600" cy="457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jump</a:t>
            </a:r>
          </a:p>
        </p:txBody>
      </p:sp>
      <p:cxnSp>
        <p:nvCxnSpPr>
          <p:cNvPr id="138252" name="AutoShape 12"/>
          <p:cNvCxnSpPr>
            <a:cxnSpLocks noChangeShapeType="1"/>
            <a:stCxn id="138244" idx="3"/>
            <a:endCxn id="138248" idx="3"/>
          </p:cNvCxnSpPr>
          <p:nvPr/>
        </p:nvCxnSpPr>
        <p:spPr bwMode="auto">
          <a:xfrm>
            <a:off x="8077200" y="1600200"/>
            <a:ext cx="1588" cy="2743200"/>
          </a:xfrm>
          <a:prstGeom prst="bent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253" name="AutoShape 13"/>
          <p:cNvCxnSpPr>
            <a:cxnSpLocks noChangeShapeType="1"/>
            <a:stCxn id="138251" idx="1"/>
            <a:endCxn id="138245" idx="1"/>
          </p:cNvCxnSpPr>
          <p:nvPr/>
        </p:nvCxnSpPr>
        <p:spPr bwMode="auto">
          <a:xfrm rot="10800000" flipH="1">
            <a:off x="5181600" y="2286000"/>
            <a:ext cx="1588" cy="4114800"/>
          </a:xfrm>
          <a:prstGeom prst="bentConnector3">
            <a:avLst>
              <a:gd name="adj1" fmla="val -3540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254" name="AutoShape 14"/>
          <p:cNvCxnSpPr>
            <a:cxnSpLocks noChangeShapeType="1"/>
            <a:stCxn id="138245" idx="3"/>
            <a:endCxn id="138248" idx="3"/>
          </p:cNvCxnSpPr>
          <p:nvPr/>
        </p:nvCxnSpPr>
        <p:spPr bwMode="auto">
          <a:xfrm>
            <a:off x="8077200" y="2286000"/>
            <a:ext cx="1588" cy="2057400"/>
          </a:xfrm>
          <a:prstGeom prst="bent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255" name="Line 15"/>
          <p:cNvSpPr>
            <a:spLocks noChangeShapeType="1"/>
          </p:cNvSpPr>
          <p:nvPr/>
        </p:nvSpPr>
        <p:spPr bwMode="auto">
          <a:xfrm>
            <a:off x="6629400" y="2514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56" name="Line 16"/>
          <p:cNvSpPr>
            <a:spLocks noChangeShapeType="1"/>
          </p:cNvSpPr>
          <p:nvPr/>
        </p:nvSpPr>
        <p:spPr bwMode="auto">
          <a:xfrm>
            <a:off x="6629400" y="32004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38257" name="AutoShape 17"/>
          <p:cNvCxnSpPr>
            <a:cxnSpLocks noChangeShapeType="1"/>
            <a:stCxn id="138246" idx="3"/>
            <a:endCxn id="138248" idx="3"/>
          </p:cNvCxnSpPr>
          <p:nvPr/>
        </p:nvCxnSpPr>
        <p:spPr bwMode="auto">
          <a:xfrm>
            <a:off x="8077200" y="2971800"/>
            <a:ext cx="1588" cy="1371600"/>
          </a:xfrm>
          <a:prstGeom prst="bentConnector3">
            <a:avLst>
              <a:gd name="adj1" fmla="val 1440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258" name="AutoShape 18"/>
          <p:cNvCxnSpPr>
            <a:cxnSpLocks noChangeShapeType="1"/>
            <a:stCxn id="138248" idx="1"/>
            <a:endCxn id="138247" idx="1"/>
          </p:cNvCxnSpPr>
          <p:nvPr/>
        </p:nvCxnSpPr>
        <p:spPr bwMode="auto">
          <a:xfrm rot="10800000" flipH="1">
            <a:off x="5181600" y="3657600"/>
            <a:ext cx="1588" cy="685800"/>
          </a:xfrm>
          <a:prstGeom prst="bentConnector3">
            <a:avLst>
              <a:gd name="adj1" fmla="val -1440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259" name="AutoShape 19"/>
          <p:cNvCxnSpPr>
            <a:cxnSpLocks noChangeShapeType="1"/>
            <a:stCxn id="138250" idx="1"/>
          </p:cNvCxnSpPr>
          <p:nvPr/>
        </p:nvCxnSpPr>
        <p:spPr bwMode="auto">
          <a:xfrm rot="10800000">
            <a:off x="4953000" y="3657600"/>
            <a:ext cx="228600" cy="2057400"/>
          </a:xfrm>
          <a:prstGeom prst="bentConnector2">
            <a:avLst/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260" name="Line 20"/>
          <p:cNvSpPr>
            <a:spLocks noChangeShapeType="1"/>
          </p:cNvSpPr>
          <p:nvPr/>
        </p:nvSpPr>
        <p:spPr bwMode="auto">
          <a:xfrm>
            <a:off x="6629400" y="4572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1" name="Line 21"/>
          <p:cNvSpPr>
            <a:spLocks noChangeShapeType="1"/>
          </p:cNvSpPr>
          <p:nvPr/>
        </p:nvSpPr>
        <p:spPr bwMode="auto">
          <a:xfrm>
            <a:off x="6629400" y="52578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62" name="Line 22"/>
          <p:cNvSpPr>
            <a:spLocks noChangeShapeType="1"/>
          </p:cNvSpPr>
          <p:nvPr/>
        </p:nvSpPr>
        <p:spPr bwMode="auto">
          <a:xfrm>
            <a:off x="6629400" y="59436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8263" name="Group 23"/>
          <p:cNvGrpSpPr>
            <a:grpSpLocks/>
          </p:cNvGrpSpPr>
          <p:nvPr/>
        </p:nvGrpSpPr>
        <p:grpSpPr bwMode="auto">
          <a:xfrm>
            <a:off x="5181600" y="2057400"/>
            <a:ext cx="2895600" cy="3886200"/>
            <a:chOff x="3264" y="1296"/>
            <a:chExt cx="1824" cy="2448"/>
          </a:xfrm>
        </p:grpSpPr>
        <p:sp>
          <p:nvSpPr>
            <p:cNvPr id="138264" name="Rectangle 24"/>
            <p:cNvSpPr>
              <a:spLocks noChangeArrowheads="1"/>
            </p:cNvSpPr>
            <p:nvPr/>
          </p:nvSpPr>
          <p:spPr bwMode="auto">
            <a:xfrm>
              <a:off x="3264" y="1296"/>
              <a:ext cx="1824" cy="288"/>
            </a:xfrm>
            <a:prstGeom prst="rect">
              <a:avLst/>
            </a:prstGeom>
            <a:noFill/>
            <a:ln w="28575">
              <a:solidFill>
                <a:srgbClr val="FC0128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265" name="Rectangle 25"/>
            <p:cNvSpPr>
              <a:spLocks noChangeArrowheads="1"/>
            </p:cNvSpPr>
            <p:nvPr/>
          </p:nvSpPr>
          <p:spPr bwMode="auto">
            <a:xfrm>
              <a:off x="3264" y="1728"/>
              <a:ext cx="1824" cy="288"/>
            </a:xfrm>
            <a:prstGeom prst="rect">
              <a:avLst/>
            </a:prstGeom>
            <a:noFill/>
            <a:ln w="28575">
              <a:solidFill>
                <a:srgbClr val="FC0128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266" name="Rectangle 26"/>
            <p:cNvSpPr>
              <a:spLocks noChangeArrowheads="1"/>
            </p:cNvSpPr>
            <p:nvPr/>
          </p:nvSpPr>
          <p:spPr bwMode="auto">
            <a:xfrm>
              <a:off x="3264" y="3456"/>
              <a:ext cx="1824" cy="288"/>
            </a:xfrm>
            <a:prstGeom prst="rect">
              <a:avLst/>
            </a:prstGeom>
            <a:noFill/>
            <a:ln w="28575">
              <a:solidFill>
                <a:srgbClr val="FC0128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267" name="Rectangle 27"/>
            <p:cNvSpPr>
              <a:spLocks noChangeArrowheads="1"/>
            </p:cNvSpPr>
            <p:nvPr/>
          </p:nvSpPr>
          <p:spPr bwMode="auto">
            <a:xfrm>
              <a:off x="3264" y="2592"/>
              <a:ext cx="1824" cy="288"/>
            </a:xfrm>
            <a:prstGeom prst="rect">
              <a:avLst/>
            </a:prstGeom>
            <a:noFill/>
            <a:ln w="28575">
              <a:solidFill>
                <a:srgbClr val="FC0128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8268" name="Text Box 28"/>
          <p:cNvSpPr txBox="1">
            <a:spLocks noChangeArrowheads="1"/>
          </p:cNvSpPr>
          <p:nvPr/>
        </p:nvSpPr>
        <p:spPr bwMode="auto">
          <a:xfrm>
            <a:off x="3505200" y="2133600"/>
            <a:ext cx="1403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iteration 26</a:t>
            </a:r>
          </a:p>
        </p:txBody>
      </p:sp>
      <p:sp>
        <p:nvSpPr>
          <p:cNvPr id="138269" name="Text Box 29"/>
          <p:cNvSpPr txBox="1">
            <a:spLocks noChangeArrowheads="1"/>
          </p:cNvSpPr>
          <p:nvPr/>
        </p:nvSpPr>
        <p:spPr bwMode="auto">
          <a:xfrm>
            <a:off x="3429000" y="4191000"/>
            <a:ext cx="153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iteration 101</a:t>
            </a:r>
          </a:p>
        </p:txBody>
      </p:sp>
      <p:sp>
        <p:nvSpPr>
          <p:cNvPr id="138270" name="Text Box 30"/>
          <p:cNvSpPr txBox="1">
            <a:spLocks noChangeArrowheads="1"/>
          </p:cNvSpPr>
          <p:nvPr/>
        </p:nvSpPr>
        <p:spPr bwMode="auto">
          <a:xfrm>
            <a:off x="3429000" y="5486400"/>
            <a:ext cx="153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iteration 101</a:t>
            </a:r>
          </a:p>
        </p:txBody>
      </p:sp>
      <p:sp>
        <p:nvSpPr>
          <p:cNvPr id="138271" name="Text Box 31"/>
          <p:cNvSpPr txBox="1">
            <a:spLocks noChangeArrowheads="1"/>
          </p:cNvSpPr>
          <p:nvPr/>
        </p:nvSpPr>
        <p:spPr bwMode="auto">
          <a:xfrm>
            <a:off x="533400" y="5218113"/>
            <a:ext cx="2127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Lower bound: 26</a:t>
            </a:r>
          </a:p>
          <a:p>
            <a:pPr eaLnBrk="0" hangingPunct="0"/>
            <a:r>
              <a:rPr lang="en-US" altLang="en-US" b="1">
                <a:solidFill>
                  <a:srgbClr val="FC0128"/>
                </a:solidFill>
              </a:rPr>
              <a:t>Upper bound: 101</a:t>
            </a:r>
          </a:p>
        </p:txBody>
      </p:sp>
      <p:grpSp>
        <p:nvGrpSpPr>
          <p:cNvPr id="138272" name="Group 32"/>
          <p:cNvGrpSpPr>
            <a:grpSpLocks/>
          </p:cNvGrpSpPr>
          <p:nvPr/>
        </p:nvGrpSpPr>
        <p:grpSpPr bwMode="auto">
          <a:xfrm>
            <a:off x="517525" y="4419600"/>
            <a:ext cx="4603750" cy="1927225"/>
            <a:chOff x="326" y="2784"/>
            <a:chExt cx="2900" cy="1214"/>
          </a:xfrm>
        </p:grpSpPr>
        <p:sp>
          <p:nvSpPr>
            <p:cNvPr id="138273" name="Line 33"/>
            <p:cNvSpPr>
              <a:spLocks noChangeShapeType="1"/>
            </p:cNvSpPr>
            <p:nvPr/>
          </p:nvSpPr>
          <p:spPr bwMode="auto">
            <a:xfrm flipV="1">
              <a:off x="1584" y="2784"/>
              <a:ext cx="1642" cy="1056"/>
            </a:xfrm>
            <a:prstGeom prst="line">
              <a:avLst/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274" name="Text Box 34"/>
            <p:cNvSpPr txBox="1">
              <a:spLocks noChangeArrowheads="1"/>
            </p:cNvSpPr>
            <p:nvPr/>
          </p:nvSpPr>
          <p:spPr bwMode="auto">
            <a:xfrm>
              <a:off x="326" y="3767"/>
              <a:ext cx="12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en-US" b="1">
                  <a:solidFill>
                    <a:srgbClr val="FC0128"/>
                  </a:solidFill>
                </a:rPr>
                <a:t>Redundant code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38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38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38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138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38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68" grpId="0"/>
      <p:bldP spid="138268" grpId="1"/>
      <p:bldP spid="138269" grpId="0"/>
      <p:bldP spid="138269" grpId="1"/>
      <p:bldP spid="138270" grpId="0"/>
      <p:bldP spid="138270" grpId="1"/>
      <p:bldP spid="138271" grpId="0"/>
      <p:bldP spid="13827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Ermedahl et al. clustering analysis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Find clusters to determine what parts of a program must be handled together.</a:t>
            </a:r>
          </a:p>
          <a:p>
            <a:r>
              <a:rPr lang="en-US" altLang="en-US"/>
              <a:t>Annotate program with flow facts:</a:t>
            </a:r>
          </a:p>
          <a:p>
            <a:pPr lvl="1"/>
            <a:r>
              <a:rPr lang="en-US" altLang="en-US"/>
              <a:t>Defining scope.</a:t>
            </a:r>
          </a:p>
          <a:p>
            <a:pPr lvl="1"/>
            <a:r>
              <a:rPr lang="en-US" altLang="en-US"/>
              <a:t>Context identifier.</a:t>
            </a:r>
          </a:p>
          <a:p>
            <a:pPr lvl="1"/>
            <a:r>
              <a:rPr lang="en-US" altLang="en-US"/>
              <a:t>Constraint expressions on execution count, etc.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Eremdahl et al. example</a:t>
            </a:r>
          </a:p>
        </p:txBody>
      </p:sp>
      <p:pic>
        <p:nvPicPr>
          <p:cNvPr id="142340" name="Picture 4" descr="Fig_03-3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9550" y="1600200"/>
            <a:ext cx="364490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6689725" y="4075113"/>
            <a:ext cx="2371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[Erm05] © 2005 IEEE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Healy et al. cache behavior analysis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100"/>
              <a:t>Worst-case instruction categories: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Always miss.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Always hit.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First miss---not in cache on first iteration but guaranteed to be in cache on subsequent iterations.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First hit---always in cache on first iteration but not guaranteed thereafter.</a:t>
            </a:r>
          </a:p>
          <a:p>
            <a:pPr>
              <a:lnSpc>
                <a:spcPct val="80000"/>
              </a:lnSpc>
            </a:pPr>
            <a:r>
              <a:rPr lang="en-US" altLang="en-US" sz="2100"/>
              <a:t>Best-case instruction categories: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Always miss.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Always hit.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First miss---not in cache on first iteration but may be later.</a:t>
            </a:r>
          </a:p>
          <a:p>
            <a:pPr lvl="1">
              <a:lnSpc>
                <a:spcPct val="80000"/>
              </a:lnSpc>
            </a:pPr>
            <a:r>
              <a:rPr lang="en-US" altLang="en-US" sz="2000"/>
              <a:t>First hit---may be in cache on first iteration but guaranteed not to be in subsequent iterations.</a:t>
            </a:r>
          </a:p>
          <a:p>
            <a:pPr>
              <a:lnSpc>
                <a:spcPct val="80000"/>
              </a:lnSpc>
            </a:pPr>
            <a:r>
              <a:rPr lang="en-US" altLang="en-US" sz="2100"/>
              <a:t>Table describes worst-case, best-case times for instructions at each pipeline stage. </a:t>
            </a:r>
          </a:p>
          <a:p>
            <a:pPr lvl="1">
              <a:lnSpc>
                <a:spcPct val="80000"/>
              </a:lnSpc>
            </a:pPr>
            <a:endParaRPr lang="en-US" alt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Program performance analysis.</a:t>
            </a:r>
          </a:p>
          <a:p>
            <a:r>
              <a:rPr lang="en-US" altLang="en-US"/>
              <a:t>Models of computation and programming.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Healy et al. analysis algorithm</a:t>
            </a:r>
          </a:p>
        </p:txBody>
      </p:sp>
      <p:pic>
        <p:nvPicPr>
          <p:cNvPr id="147460" name="Picture 4" descr="Fig_03-3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2600" y="1600200"/>
            <a:ext cx="56372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7680325" y="3770313"/>
            <a:ext cx="11112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[Hea99b]</a:t>
            </a:r>
          </a:p>
          <a:p>
            <a:r>
              <a:rPr lang="en-US" altLang="en-US"/>
              <a:t>© 1999</a:t>
            </a:r>
          </a:p>
          <a:p>
            <a:r>
              <a:rPr lang="en-US" altLang="en-US"/>
              <a:t>IEEE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Thieling et al. abstract interpretation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Executes a program using symbolic values.</a:t>
            </a:r>
          </a:p>
          <a:p>
            <a:pPr lvl="1"/>
            <a:r>
              <a:rPr lang="en-US" altLang="en-US" sz="2200"/>
              <a:t>Allows behavior to be generalized.</a:t>
            </a:r>
          </a:p>
          <a:p>
            <a:pPr lvl="1"/>
            <a:r>
              <a:rPr lang="en-US" altLang="en-US" sz="2200"/>
              <a:t>Concrete state is full state; abstract state is one-to-many onto the concrete state.</a:t>
            </a:r>
          </a:p>
          <a:p>
            <a:r>
              <a:rPr lang="en-US" altLang="en-US" sz="2600"/>
              <a:t>Cache behavior may be analyzed using abstract state.</a:t>
            </a:r>
          </a:p>
          <a:p>
            <a:pPr lvl="1"/>
            <a:r>
              <a:rPr lang="en-US" altLang="en-US" sz="2200"/>
              <a:t>Must analysis looks at upper bounds of memory block ages.</a:t>
            </a:r>
          </a:p>
          <a:p>
            <a:pPr lvl="1"/>
            <a:r>
              <a:rPr lang="en-US" altLang="en-US" sz="2200"/>
              <a:t>May analysis looks at lower bounds.</a:t>
            </a:r>
          </a:p>
          <a:p>
            <a:pPr lvl="1"/>
            <a:r>
              <a:rPr lang="en-US" altLang="en-US" sz="2200"/>
              <a:t>Persistence analysis looks at behavior after first access.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Wilhelm modular approach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Abstract interpretation analyzes processor behavior.</a:t>
            </a:r>
          </a:p>
          <a:p>
            <a:r>
              <a:rPr lang="en-US" altLang="en-US"/>
              <a:t>ILP analyzes program path behavior.</a:t>
            </a:r>
          </a:p>
          <a:p>
            <a:r>
              <a:rPr lang="en-US" altLang="en-US"/>
              <a:t>Abstract interpretation helps exclude impossible timing analysis.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Simulation and WCET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Some detailed effects require simulation.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Consider only parts of program, machine.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Engblom and Ermedahl simulated pipeline effects using cycle-accurate simulator.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Healy et al. used tables of structural and data hazards to analyze pipeline interactions.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Engblom and Jonsson developed a single-issue in-order pipeline model.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Analyzed constraints to determine which types of pipelines have long timing effects.</a:t>
            </a:r>
          </a:p>
          <a:p>
            <a:pPr lvl="1">
              <a:lnSpc>
                <a:spcPct val="80000"/>
              </a:lnSpc>
            </a:pPr>
            <a:r>
              <a:rPr lang="en-US" altLang="en-US" sz="2200"/>
              <a:t>Crossing critical path property means that pipeline does not have long timing effects.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bounds and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Zimmer et al. propose WCET bounds to identify compromised real-time software:</a:t>
            </a:r>
          </a:p>
          <a:p>
            <a:pPr lvl="1"/>
            <a:r>
              <a:rPr lang="en-US" dirty="0" smtClean="0"/>
              <a:t>T-Rex checks execution time of short paths, watchdog flags codes that does not meet bound.</a:t>
            </a:r>
          </a:p>
          <a:p>
            <a:pPr lvl="1"/>
            <a:r>
              <a:rPr lang="en-US" dirty="0" smtClean="0"/>
              <a:t>T-</a:t>
            </a:r>
            <a:r>
              <a:rPr lang="en-US" dirty="0" err="1" smtClean="0"/>
              <a:t>ProT</a:t>
            </a:r>
            <a:r>
              <a:rPr lang="en-US" dirty="0" smtClean="0"/>
              <a:t> sets timing checkpoints dynamically using previous time between checkpoints as bound for next checkpoint.</a:t>
            </a:r>
          </a:p>
          <a:p>
            <a:pPr lvl="1"/>
            <a:r>
              <a:rPr lang="en-US" dirty="0" smtClean="0"/>
              <a:t>T-</a:t>
            </a:r>
            <a:r>
              <a:rPr lang="en-US" dirty="0" err="1" smtClean="0"/>
              <a:t>AxT</a:t>
            </a:r>
            <a:r>
              <a:rPr lang="en-US" dirty="0" smtClean="0"/>
              <a:t> probes PC value during scheduler preemption and checks against </a:t>
            </a:r>
            <a:r>
              <a:rPr lang="en-US" smtClean="0"/>
              <a:t>allowable address range.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9942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Programming languages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Embedded computing uses many models of computation:</a:t>
            </a:r>
          </a:p>
          <a:p>
            <a:pPr lvl="1"/>
            <a:r>
              <a:rPr lang="en-US" altLang="en-US"/>
              <a:t>Signal processing.</a:t>
            </a:r>
          </a:p>
          <a:p>
            <a:pPr lvl="1"/>
            <a:r>
              <a:rPr lang="en-US" altLang="en-US"/>
              <a:t>Control/protocols.</a:t>
            </a:r>
          </a:p>
          <a:p>
            <a:pPr lvl="1"/>
            <a:r>
              <a:rPr lang="en-US" altLang="en-US"/>
              <a:t>Algorithmic.</a:t>
            </a:r>
          </a:p>
          <a:p>
            <a:r>
              <a:rPr lang="en-US" altLang="en-US"/>
              <a:t>Different languages have specialized uses, require different compilation methods.</a:t>
            </a:r>
          </a:p>
          <a:p>
            <a:r>
              <a:rPr lang="en-US" altLang="en-US"/>
              <a:t>Models of computations must interact properly.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Reactive systems and synchronous languages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Reactive systems react to inputs, generate outputs.</a:t>
            </a:r>
          </a:p>
          <a:p>
            <a:r>
              <a:rPr lang="en-US" altLang="en-US"/>
              <a:t>Synchronous languages were designed to model reactive systems.</a:t>
            </a:r>
          </a:p>
          <a:p>
            <a:pPr lvl="1"/>
            <a:r>
              <a:rPr lang="en-US" altLang="en-US"/>
              <a:t>Allows a program to be written as several interacting modules.</a:t>
            </a:r>
          </a:p>
          <a:p>
            <a:r>
              <a:rPr lang="en-US" altLang="en-US"/>
              <a:t>Synchronous languages are deterministic.</a:t>
            </a:r>
          </a:p>
          <a:p>
            <a:pPr lvl="1"/>
            <a:r>
              <a:rPr lang="en-US" altLang="en-US"/>
              <a:t>Very different from Hoare-style asynchronous communication.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Benveniste and Berry rules of synchronous languages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 change in the state of one module is simultaneous with receipt of inputs.</a:t>
            </a:r>
          </a:p>
          <a:p>
            <a:r>
              <a:rPr lang="en-US" altLang="en-US"/>
              <a:t>Outputs from a module are simultaneous with changes in state.</a:t>
            </a:r>
          </a:p>
          <a:p>
            <a:r>
              <a:rPr lang="en-US" altLang="en-US"/>
              <a:t>Communication between modules is synchronous and instantaneous.</a:t>
            </a:r>
          </a:p>
          <a:p>
            <a:r>
              <a:rPr lang="en-US" altLang="en-US"/>
              <a:t>Output behavior of the modules is determined by the interleaving of input signals.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Interrupt-oriented languages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Interrupts are important sources of asynchronous behavior and timing constraints.</a:t>
            </a:r>
          </a:p>
          <a:p>
            <a:r>
              <a:rPr lang="en-US" altLang="en-US"/>
              <a:t>Interrupt handlers are difficult to debug.</a:t>
            </a:r>
          </a:p>
          <a:p>
            <a:pPr lvl="1"/>
            <a:r>
              <a:rPr lang="en-US" altLang="en-US"/>
              <a:t>Layered approach is slow.</a:t>
            </a:r>
          </a:p>
          <a:p>
            <a:r>
              <a:rPr lang="en-US" altLang="en-US"/>
              <a:t>Languages compile efficient implementations of drivers.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Video driver language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Thibault et al. developed a language for X Windows video device drivers.</a:t>
            </a:r>
          </a:p>
          <a:p>
            <a:r>
              <a:rPr lang="en-US" altLang="en-US"/>
              <a:t>Abstract machine defines operations, data transfers, control operations.</a:t>
            </a:r>
          </a:p>
          <a:p>
            <a:r>
              <a:rPr lang="en-US" altLang="en-US"/>
              <a:t>Language can be used to describe details of the video adapter, program the interface.</a:t>
            </a:r>
          </a:p>
          <a:p>
            <a:pPr>
              <a:buFont typeface="Wingdings" pitchFamily="2" charset="2"/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Varieties of performance metrics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Worst-case execution time (WCET):</a:t>
            </a:r>
          </a:p>
          <a:p>
            <a:pPr lvl="1"/>
            <a:r>
              <a:rPr lang="en-US" altLang="en-US"/>
              <a:t>Factor in meeting deadlines.</a:t>
            </a:r>
          </a:p>
          <a:p>
            <a:r>
              <a:rPr lang="en-US" altLang="en-US"/>
              <a:t>Average-case execution time:</a:t>
            </a:r>
          </a:p>
          <a:p>
            <a:pPr lvl="1"/>
            <a:r>
              <a:rPr lang="en-US" altLang="en-US"/>
              <a:t>Load balancing, etc.</a:t>
            </a:r>
          </a:p>
          <a:p>
            <a:r>
              <a:rPr lang="en-US" altLang="en-US"/>
              <a:t>Best-case execution time (BCET):</a:t>
            </a:r>
          </a:p>
          <a:p>
            <a:pPr lvl="1"/>
            <a:r>
              <a:rPr lang="en-US" altLang="en-US"/>
              <a:t>Factor in meeting deadlines.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Conway and Edwards NDL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State of I/O device is declared as part of the NDL program.</a:t>
            </a:r>
          </a:p>
          <a:p>
            <a:pPr lvl="1"/>
            <a:r>
              <a:rPr lang="en-US" altLang="en-US"/>
              <a:t>Memory-mapped I/O locations are defined using ioport construct.</a:t>
            </a:r>
          </a:p>
          <a:p>
            <a:r>
              <a:rPr lang="en-US" altLang="en-US"/>
              <a:t>NDL program declares device’s states, which includes actions to occur when in those states.</a:t>
            </a:r>
          </a:p>
          <a:p>
            <a:r>
              <a:rPr lang="en-US" altLang="en-US"/>
              <a:t>Interrupt handler is controlled by Boolean condition.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 flow languages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Many types of data flow.</a:t>
            </a:r>
          </a:p>
          <a:p>
            <a:r>
              <a:rPr lang="en-US" altLang="en-US" sz="2600"/>
              <a:t>Synchronous dataflow (SDF) introduced in Chapter 1.</a:t>
            </a:r>
          </a:p>
          <a:p>
            <a:r>
              <a:rPr lang="en-US" altLang="en-US" sz="2600"/>
              <a:t>A computational unit may be called a block or an actor.</a:t>
            </a:r>
          </a:p>
        </p:txBody>
      </p:sp>
      <p:pic>
        <p:nvPicPr>
          <p:cNvPr id="168965" name="Picture 5" descr="Fig_03-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332163"/>
            <a:ext cx="4038600" cy="1066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Synchronous data flow scheduling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Determine schedule for data flow network (PAPS):</a:t>
            </a:r>
          </a:p>
          <a:p>
            <a:pPr marL="742950" lvl="1" indent="-285750"/>
            <a:r>
              <a:rPr lang="en-US" altLang="en-US"/>
              <a:t>Periodic.</a:t>
            </a:r>
          </a:p>
          <a:p>
            <a:pPr marL="742950" lvl="1" indent="-285750"/>
            <a:r>
              <a:rPr lang="en-US" altLang="en-US"/>
              <a:t>Admissible---blocks run only when data is available, finite buffers.</a:t>
            </a:r>
          </a:p>
          <a:p>
            <a:pPr marL="742950" lvl="1" indent="-285750"/>
            <a:r>
              <a:rPr lang="en-US" altLang="en-US"/>
              <a:t>Parallel.</a:t>
            </a:r>
          </a:p>
          <a:p>
            <a:r>
              <a:rPr lang="en-US" altLang="en-US"/>
              <a:t>Sequential schedule is PAPS.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Describing the SDF network (Lee/Messerschmitt)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Topology matrix </a:t>
            </a:r>
            <a:r>
              <a:rPr lang="en-US" altLang="en-US" sz="2600">
                <a:latin typeface="Symbol" pitchFamily="18" charset="2"/>
              </a:rPr>
              <a:t>G</a:t>
            </a:r>
            <a:r>
              <a:rPr lang="en-US" altLang="en-US" sz="2600"/>
              <a:t>.</a:t>
            </a:r>
          </a:p>
          <a:p>
            <a:pPr marL="742950" lvl="1" indent="-285750"/>
            <a:r>
              <a:rPr lang="en-US" altLang="en-US" sz="2200"/>
              <a:t>Rows are edges.</a:t>
            </a:r>
          </a:p>
          <a:p>
            <a:pPr marL="742950" lvl="1" indent="-285750"/>
            <a:r>
              <a:rPr lang="en-US" altLang="en-US" sz="2200"/>
              <a:t>Columns are nodes. </a:t>
            </a:r>
          </a:p>
        </p:txBody>
      </p:sp>
      <p:graphicFrame>
        <p:nvGraphicFramePr>
          <p:cNvPr id="235524" name="Group 4"/>
          <p:cNvGraphicFramePr>
            <a:graphicFrameLocks noGrp="1"/>
          </p:cNvGraphicFramePr>
          <p:nvPr>
            <p:ph sz="half" idx="2"/>
          </p:nvPr>
        </p:nvGraphicFramePr>
        <p:xfrm>
          <a:off x="5791200" y="2932113"/>
          <a:ext cx="2057400" cy="18288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</a:tblGrid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542" name="Oval 22"/>
          <p:cNvSpPr>
            <a:spLocks noChangeArrowheads="1"/>
          </p:cNvSpPr>
          <p:nvPr/>
        </p:nvSpPr>
        <p:spPr bwMode="auto">
          <a:xfrm>
            <a:off x="1295400" y="3886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</a:t>
            </a:r>
          </a:p>
        </p:txBody>
      </p:sp>
      <p:sp>
        <p:nvSpPr>
          <p:cNvPr id="235543" name="Oval 23"/>
          <p:cNvSpPr>
            <a:spLocks noChangeArrowheads="1"/>
          </p:cNvSpPr>
          <p:nvPr/>
        </p:nvSpPr>
        <p:spPr bwMode="auto">
          <a:xfrm>
            <a:off x="3505200" y="38862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b</a:t>
            </a:r>
          </a:p>
        </p:txBody>
      </p:sp>
      <p:sp>
        <p:nvSpPr>
          <p:cNvPr id="235544" name="Oval 24"/>
          <p:cNvSpPr>
            <a:spLocks noChangeArrowheads="1"/>
          </p:cNvSpPr>
          <p:nvPr/>
        </p:nvSpPr>
        <p:spPr bwMode="auto">
          <a:xfrm>
            <a:off x="2438400" y="54864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</a:t>
            </a:r>
          </a:p>
        </p:txBody>
      </p:sp>
      <p:cxnSp>
        <p:nvCxnSpPr>
          <p:cNvPr id="235545" name="AutoShape 25"/>
          <p:cNvCxnSpPr>
            <a:cxnSpLocks noChangeShapeType="1"/>
            <a:stCxn id="235542" idx="6"/>
            <a:endCxn id="235543" idx="2"/>
          </p:cNvCxnSpPr>
          <p:nvPr/>
        </p:nvCxnSpPr>
        <p:spPr bwMode="auto">
          <a:xfrm>
            <a:off x="1828800" y="4152900"/>
            <a:ext cx="1676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546" name="AutoShape 26"/>
          <p:cNvCxnSpPr>
            <a:cxnSpLocks noChangeShapeType="1"/>
            <a:stCxn id="235542" idx="5"/>
            <a:endCxn id="235544" idx="1"/>
          </p:cNvCxnSpPr>
          <p:nvPr/>
        </p:nvCxnSpPr>
        <p:spPr bwMode="auto">
          <a:xfrm>
            <a:off x="1751013" y="4341813"/>
            <a:ext cx="7651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547" name="AutoShape 27"/>
          <p:cNvCxnSpPr>
            <a:cxnSpLocks noChangeShapeType="1"/>
            <a:stCxn id="235544" idx="7"/>
            <a:endCxn id="235543" idx="3"/>
          </p:cNvCxnSpPr>
          <p:nvPr/>
        </p:nvCxnSpPr>
        <p:spPr bwMode="auto">
          <a:xfrm flipV="1">
            <a:off x="2894013" y="4341813"/>
            <a:ext cx="6889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48" name="Text Box 28"/>
          <p:cNvSpPr txBox="1">
            <a:spLocks noChangeArrowheads="1"/>
          </p:cNvSpPr>
          <p:nvPr/>
        </p:nvSpPr>
        <p:spPr bwMode="auto">
          <a:xfrm>
            <a:off x="1828800" y="3810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5549" name="Text Box 29"/>
          <p:cNvSpPr txBox="1">
            <a:spLocks noChangeArrowheads="1"/>
          </p:cNvSpPr>
          <p:nvPr/>
        </p:nvSpPr>
        <p:spPr bwMode="auto">
          <a:xfrm>
            <a:off x="3124200" y="3810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5550" name="Text Box 30"/>
          <p:cNvSpPr txBox="1">
            <a:spLocks noChangeArrowheads="1"/>
          </p:cNvSpPr>
          <p:nvPr/>
        </p:nvSpPr>
        <p:spPr bwMode="auto">
          <a:xfrm>
            <a:off x="1508125" y="44561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2</a:t>
            </a:r>
          </a:p>
        </p:txBody>
      </p:sp>
      <p:sp>
        <p:nvSpPr>
          <p:cNvPr id="235551" name="Text Box 31"/>
          <p:cNvSpPr txBox="1">
            <a:spLocks noChangeArrowheads="1"/>
          </p:cNvSpPr>
          <p:nvPr/>
        </p:nvSpPr>
        <p:spPr bwMode="auto">
          <a:xfrm>
            <a:off x="2041525" y="53705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5552" name="Text Box 32"/>
          <p:cNvSpPr txBox="1">
            <a:spLocks noChangeArrowheads="1"/>
          </p:cNvSpPr>
          <p:nvPr/>
        </p:nvSpPr>
        <p:spPr bwMode="auto">
          <a:xfrm>
            <a:off x="3032125" y="53705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5553" name="Text Box 33"/>
          <p:cNvSpPr txBox="1">
            <a:spLocks noChangeArrowheads="1"/>
          </p:cNvSpPr>
          <p:nvPr/>
        </p:nvSpPr>
        <p:spPr bwMode="auto">
          <a:xfrm>
            <a:off x="3565525" y="44561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5554" name="Text Box 34"/>
          <p:cNvSpPr txBox="1">
            <a:spLocks noChangeArrowheads="1"/>
          </p:cNvSpPr>
          <p:nvPr/>
        </p:nvSpPr>
        <p:spPr bwMode="auto">
          <a:xfrm>
            <a:off x="2422525" y="3690938"/>
            <a:ext cx="3286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a</a:t>
            </a:r>
          </a:p>
        </p:txBody>
      </p:sp>
      <p:sp>
        <p:nvSpPr>
          <p:cNvPr id="235555" name="Text Box 35"/>
          <p:cNvSpPr txBox="1">
            <a:spLocks noChangeArrowheads="1"/>
          </p:cNvSpPr>
          <p:nvPr/>
        </p:nvSpPr>
        <p:spPr bwMode="auto">
          <a:xfrm>
            <a:off x="3276600" y="48768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b</a:t>
            </a:r>
          </a:p>
        </p:txBody>
      </p:sp>
      <p:sp>
        <p:nvSpPr>
          <p:cNvPr id="235556" name="Text Box 36"/>
          <p:cNvSpPr txBox="1">
            <a:spLocks noChangeArrowheads="1"/>
          </p:cNvSpPr>
          <p:nvPr/>
        </p:nvSpPr>
        <p:spPr bwMode="auto">
          <a:xfrm>
            <a:off x="1752600" y="48768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c</a:t>
            </a:r>
          </a:p>
        </p:txBody>
      </p:sp>
      <p:sp>
        <p:nvSpPr>
          <p:cNvPr id="235557" name="Text Box 37"/>
          <p:cNvSpPr txBox="1">
            <a:spLocks noChangeArrowheads="1"/>
          </p:cNvSpPr>
          <p:nvPr/>
        </p:nvSpPr>
        <p:spPr bwMode="auto">
          <a:xfrm>
            <a:off x="5334000" y="3276600"/>
            <a:ext cx="328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a</a:t>
            </a:r>
          </a:p>
        </p:txBody>
      </p:sp>
      <p:sp>
        <p:nvSpPr>
          <p:cNvPr id="235558" name="Text Box 38"/>
          <p:cNvSpPr txBox="1">
            <a:spLocks noChangeArrowheads="1"/>
          </p:cNvSpPr>
          <p:nvPr/>
        </p:nvSpPr>
        <p:spPr bwMode="auto">
          <a:xfrm>
            <a:off x="5334000" y="38862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b</a:t>
            </a:r>
          </a:p>
        </p:txBody>
      </p:sp>
      <p:sp>
        <p:nvSpPr>
          <p:cNvPr id="235559" name="Text Box 39"/>
          <p:cNvSpPr txBox="1">
            <a:spLocks noChangeArrowheads="1"/>
          </p:cNvSpPr>
          <p:nvPr/>
        </p:nvSpPr>
        <p:spPr bwMode="auto">
          <a:xfrm>
            <a:off x="5334000" y="44958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c</a:t>
            </a:r>
          </a:p>
        </p:txBody>
      </p:sp>
      <p:sp>
        <p:nvSpPr>
          <p:cNvPr id="235560" name="Text Box 40"/>
          <p:cNvSpPr txBox="1">
            <a:spLocks noChangeArrowheads="1"/>
          </p:cNvSpPr>
          <p:nvPr/>
        </p:nvSpPr>
        <p:spPr bwMode="auto">
          <a:xfrm>
            <a:off x="5867400" y="2590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a</a:t>
            </a:r>
          </a:p>
        </p:txBody>
      </p:sp>
      <p:sp>
        <p:nvSpPr>
          <p:cNvPr id="235561" name="Text Box 41"/>
          <p:cNvSpPr txBox="1">
            <a:spLocks noChangeArrowheads="1"/>
          </p:cNvSpPr>
          <p:nvPr/>
        </p:nvSpPr>
        <p:spPr bwMode="auto">
          <a:xfrm>
            <a:off x="7315200" y="25908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c</a:t>
            </a:r>
          </a:p>
        </p:txBody>
      </p:sp>
      <p:sp>
        <p:nvSpPr>
          <p:cNvPr id="235562" name="Text Box 42"/>
          <p:cNvSpPr txBox="1">
            <a:spLocks noChangeArrowheads="1"/>
          </p:cNvSpPr>
          <p:nvPr/>
        </p:nvSpPr>
        <p:spPr bwMode="auto">
          <a:xfrm>
            <a:off x="6629400" y="2590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Feasibility tests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Necessary condition for PASS schedule:</a:t>
            </a:r>
          </a:p>
          <a:p>
            <a:pPr marL="742950" lvl="1" indent="-285750"/>
            <a:r>
              <a:rPr lang="en-US" altLang="en-US" sz="2200"/>
              <a:t>rank(</a:t>
            </a:r>
            <a:r>
              <a:rPr lang="en-US" altLang="en-US" sz="2200">
                <a:latin typeface="Symbol" pitchFamily="18" charset="2"/>
              </a:rPr>
              <a:t>G</a:t>
            </a:r>
            <a:r>
              <a:rPr lang="en-US" altLang="en-US" sz="2200"/>
              <a:t>) = s-1 (s = number of blocks in graph).</a:t>
            </a:r>
          </a:p>
          <a:p>
            <a:r>
              <a:rPr lang="en-US" altLang="en-US" sz="2600"/>
              <a:t>Rank of example is 3: no feasible schedule.</a:t>
            </a:r>
          </a:p>
        </p:txBody>
      </p:sp>
      <p:graphicFrame>
        <p:nvGraphicFramePr>
          <p:cNvPr id="237572" name="Group 4"/>
          <p:cNvGraphicFramePr>
            <a:graphicFrameLocks noGrp="1"/>
          </p:cNvGraphicFramePr>
          <p:nvPr/>
        </p:nvGraphicFramePr>
        <p:xfrm>
          <a:off x="5943600" y="1752600"/>
          <a:ext cx="2057400" cy="18288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</a:tblGrid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7590" name="Text Box 22"/>
          <p:cNvSpPr txBox="1">
            <a:spLocks noChangeArrowheads="1"/>
          </p:cNvSpPr>
          <p:nvPr/>
        </p:nvSpPr>
        <p:spPr bwMode="auto">
          <a:xfrm>
            <a:off x="5486400" y="1905000"/>
            <a:ext cx="328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a</a:t>
            </a:r>
          </a:p>
        </p:txBody>
      </p:sp>
      <p:sp>
        <p:nvSpPr>
          <p:cNvPr id="237591" name="Text Box 23"/>
          <p:cNvSpPr txBox="1">
            <a:spLocks noChangeArrowheads="1"/>
          </p:cNvSpPr>
          <p:nvPr/>
        </p:nvSpPr>
        <p:spPr bwMode="auto">
          <a:xfrm>
            <a:off x="5486400" y="25146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b</a:t>
            </a:r>
          </a:p>
        </p:txBody>
      </p:sp>
      <p:sp>
        <p:nvSpPr>
          <p:cNvPr id="237592" name="Text Box 24"/>
          <p:cNvSpPr txBox="1">
            <a:spLocks noChangeArrowheads="1"/>
          </p:cNvSpPr>
          <p:nvPr/>
        </p:nvSpPr>
        <p:spPr bwMode="auto">
          <a:xfrm>
            <a:off x="5486400" y="31242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c</a:t>
            </a:r>
          </a:p>
        </p:txBody>
      </p:sp>
      <p:sp>
        <p:nvSpPr>
          <p:cNvPr id="237593" name="Text Box 25"/>
          <p:cNvSpPr txBox="1">
            <a:spLocks noChangeArrowheads="1"/>
          </p:cNvSpPr>
          <p:nvPr/>
        </p:nvSpPr>
        <p:spPr bwMode="auto">
          <a:xfrm>
            <a:off x="6019800" y="1219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a</a:t>
            </a:r>
          </a:p>
        </p:txBody>
      </p:sp>
      <p:sp>
        <p:nvSpPr>
          <p:cNvPr id="237594" name="Text Box 26"/>
          <p:cNvSpPr txBox="1">
            <a:spLocks noChangeArrowheads="1"/>
          </p:cNvSpPr>
          <p:nvPr/>
        </p:nvSpPr>
        <p:spPr bwMode="auto">
          <a:xfrm>
            <a:off x="7467600" y="12192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c</a:t>
            </a:r>
          </a:p>
        </p:txBody>
      </p:sp>
      <p:sp>
        <p:nvSpPr>
          <p:cNvPr id="237595" name="Text Box 27"/>
          <p:cNvSpPr txBox="1">
            <a:spLocks noChangeArrowheads="1"/>
          </p:cNvSpPr>
          <p:nvPr/>
        </p:nvSpPr>
        <p:spPr bwMode="auto">
          <a:xfrm>
            <a:off x="6781800" y="1219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b</a:t>
            </a:r>
          </a:p>
        </p:txBody>
      </p:sp>
      <p:sp>
        <p:nvSpPr>
          <p:cNvPr id="237596" name="Oval 28"/>
          <p:cNvSpPr>
            <a:spLocks noChangeArrowheads="1"/>
          </p:cNvSpPr>
          <p:nvPr/>
        </p:nvSpPr>
        <p:spPr bwMode="auto">
          <a:xfrm>
            <a:off x="5562600" y="41148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</a:t>
            </a:r>
          </a:p>
        </p:txBody>
      </p:sp>
      <p:sp>
        <p:nvSpPr>
          <p:cNvPr id="237597" name="Oval 29"/>
          <p:cNvSpPr>
            <a:spLocks noChangeArrowheads="1"/>
          </p:cNvSpPr>
          <p:nvPr/>
        </p:nvSpPr>
        <p:spPr bwMode="auto">
          <a:xfrm>
            <a:off x="7772400" y="41148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b</a:t>
            </a:r>
          </a:p>
        </p:txBody>
      </p:sp>
      <p:sp>
        <p:nvSpPr>
          <p:cNvPr id="237598" name="Oval 30"/>
          <p:cNvSpPr>
            <a:spLocks noChangeArrowheads="1"/>
          </p:cNvSpPr>
          <p:nvPr/>
        </p:nvSpPr>
        <p:spPr bwMode="auto">
          <a:xfrm>
            <a:off x="6705600" y="57150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</a:t>
            </a:r>
          </a:p>
        </p:txBody>
      </p:sp>
      <p:cxnSp>
        <p:nvCxnSpPr>
          <p:cNvPr id="237599" name="AutoShape 31"/>
          <p:cNvCxnSpPr>
            <a:cxnSpLocks noChangeShapeType="1"/>
            <a:stCxn id="237596" idx="6"/>
            <a:endCxn id="237597" idx="2"/>
          </p:cNvCxnSpPr>
          <p:nvPr/>
        </p:nvCxnSpPr>
        <p:spPr bwMode="auto">
          <a:xfrm>
            <a:off x="6096000" y="4381500"/>
            <a:ext cx="1676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7600" name="AutoShape 32"/>
          <p:cNvCxnSpPr>
            <a:cxnSpLocks noChangeShapeType="1"/>
            <a:stCxn id="237596" idx="5"/>
            <a:endCxn id="237598" idx="1"/>
          </p:cNvCxnSpPr>
          <p:nvPr/>
        </p:nvCxnSpPr>
        <p:spPr bwMode="auto">
          <a:xfrm>
            <a:off x="6018213" y="4570413"/>
            <a:ext cx="7651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7601" name="AutoShape 33"/>
          <p:cNvCxnSpPr>
            <a:cxnSpLocks noChangeShapeType="1"/>
            <a:stCxn id="237598" idx="7"/>
            <a:endCxn id="237597" idx="3"/>
          </p:cNvCxnSpPr>
          <p:nvPr/>
        </p:nvCxnSpPr>
        <p:spPr bwMode="auto">
          <a:xfrm flipV="1">
            <a:off x="7161213" y="4570413"/>
            <a:ext cx="6889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7602" name="Text Box 34"/>
          <p:cNvSpPr txBox="1">
            <a:spLocks noChangeArrowheads="1"/>
          </p:cNvSpPr>
          <p:nvPr/>
        </p:nvSpPr>
        <p:spPr bwMode="auto">
          <a:xfrm>
            <a:off x="6096000" y="4038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7603" name="Text Box 35"/>
          <p:cNvSpPr txBox="1">
            <a:spLocks noChangeArrowheads="1"/>
          </p:cNvSpPr>
          <p:nvPr/>
        </p:nvSpPr>
        <p:spPr bwMode="auto">
          <a:xfrm>
            <a:off x="7391400" y="4038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7604" name="Text Box 36"/>
          <p:cNvSpPr txBox="1">
            <a:spLocks noChangeArrowheads="1"/>
          </p:cNvSpPr>
          <p:nvPr/>
        </p:nvSpPr>
        <p:spPr bwMode="auto">
          <a:xfrm>
            <a:off x="5775325" y="46847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2</a:t>
            </a:r>
          </a:p>
        </p:txBody>
      </p:sp>
      <p:sp>
        <p:nvSpPr>
          <p:cNvPr id="237605" name="Text Box 37"/>
          <p:cNvSpPr txBox="1">
            <a:spLocks noChangeArrowheads="1"/>
          </p:cNvSpPr>
          <p:nvPr/>
        </p:nvSpPr>
        <p:spPr bwMode="auto">
          <a:xfrm>
            <a:off x="6308725" y="55991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7606" name="Text Box 38"/>
          <p:cNvSpPr txBox="1">
            <a:spLocks noChangeArrowheads="1"/>
          </p:cNvSpPr>
          <p:nvPr/>
        </p:nvSpPr>
        <p:spPr bwMode="auto">
          <a:xfrm>
            <a:off x="7299325" y="55991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7607" name="Text Box 39"/>
          <p:cNvSpPr txBox="1">
            <a:spLocks noChangeArrowheads="1"/>
          </p:cNvSpPr>
          <p:nvPr/>
        </p:nvSpPr>
        <p:spPr bwMode="auto">
          <a:xfrm>
            <a:off x="7832725" y="46847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7608" name="Text Box 40"/>
          <p:cNvSpPr txBox="1">
            <a:spLocks noChangeArrowheads="1"/>
          </p:cNvSpPr>
          <p:nvPr/>
        </p:nvSpPr>
        <p:spPr bwMode="auto">
          <a:xfrm>
            <a:off x="6689725" y="3919538"/>
            <a:ext cx="3286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a</a:t>
            </a:r>
          </a:p>
        </p:txBody>
      </p:sp>
      <p:sp>
        <p:nvSpPr>
          <p:cNvPr id="237609" name="Text Box 41"/>
          <p:cNvSpPr txBox="1">
            <a:spLocks noChangeArrowheads="1"/>
          </p:cNvSpPr>
          <p:nvPr/>
        </p:nvSpPr>
        <p:spPr bwMode="auto">
          <a:xfrm>
            <a:off x="7543800" y="51054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b</a:t>
            </a:r>
          </a:p>
        </p:txBody>
      </p:sp>
      <p:sp>
        <p:nvSpPr>
          <p:cNvPr id="237610" name="Text Box 42"/>
          <p:cNvSpPr txBox="1">
            <a:spLocks noChangeArrowheads="1"/>
          </p:cNvSpPr>
          <p:nvPr/>
        </p:nvSpPr>
        <p:spPr bwMode="auto">
          <a:xfrm>
            <a:off x="6019800" y="51054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c</a:t>
            </a:r>
          </a:p>
        </p:txBody>
      </p:sp>
      <p:sp>
        <p:nvSpPr>
          <p:cNvPr id="237611" name="Line 43"/>
          <p:cNvSpPr>
            <a:spLocks noChangeShapeType="1"/>
          </p:cNvSpPr>
          <p:nvPr/>
        </p:nvSpPr>
        <p:spPr bwMode="auto">
          <a:xfrm>
            <a:off x="6096000" y="4495800"/>
            <a:ext cx="762000" cy="1219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612" name="Line 44"/>
          <p:cNvSpPr>
            <a:spLocks noChangeShapeType="1"/>
          </p:cNvSpPr>
          <p:nvPr/>
        </p:nvSpPr>
        <p:spPr bwMode="auto">
          <a:xfrm flipH="1">
            <a:off x="7086600" y="4572000"/>
            <a:ext cx="685800" cy="1143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611" grpId="0" animBg="1"/>
      <p:bldP spid="2376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Fixing the problem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1243013"/>
          </a:xfrm>
        </p:spPr>
        <p:txBody>
          <a:bodyPr/>
          <a:lstStyle/>
          <a:p>
            <a:r>
              <a:rPr lang="en-US" altLang="en-US" sz="2600"/>
              <a:t>New graph has rank 2.</a:t>
            </a:r>
          </a:p>
        </p:txBody>
      </p:sp>
      <p:sp>
        <p:nvSpPr>
          <p:cNvPr id="239620" name="Oval 4"/>
          <p:cNvSpPr>
            <a:spLocks noChangeArrowheads="1"/>
          </p:cNvSpPr>
          <p:nvPr/>
        </p:nvSpPr>
        <p:spPr bwMode="auto">
          <a:xfrm>
            <a:off x="1219200" y="32766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</a:t>
            </a:r>
          </a:p>
        </p:txBody>
      </p:sp>
      <p:sp>
        <p:nvSpPr>
          <p:cNvPr id="239621" name="Oval 5"/>
          <p:cNvSpPr>
            <a:spLocks noChangeArrowheads="1"/>
          </p:cNvSpPr>
          <p:nvPr/>
        </p:nvSpPr>
        <p:spPr bwMode="auto">
          <a:xfrm>
            <a:off x="3429000" y="32766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b</a:t>
            </a:r>
          </a:p>
        </p:txBody>
      </p:sp>
      <p:sp>
        <p:nvSpPr>
          <p:cNvPr id="239622" name="Oval 6"/>
          <p:cNvSpPr>
            <a:spLocks noChangeArrowheads="1"/>
          </p:cNvSpPr>
          <p:nvPr/>
        </p:nvSpPr>
        <p:spPr bwMode="auto">
          <a:xfrm>
            <a:off x="2362200" y="48768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</a:t>
            </a:r>
          </a:p>
        </p:txBody>
      </p:sp>
      <p:cxnSp>
        <p:nvCxnSpPr>
          <p:cNvPr id="239623" name="AutoShape 7"/>
          <p:cNvCxnSpPr>
            <a:cxnSpLocks noChangeShapeType="1"/>
            <a:stCxn id="239620" idx="6"/>
            <a:endCxn id="239621" idx="2"/>
          </p:cNvCxnSpPr>
          <p:nvPr/>
        </p:nvCxnSpPr>
        <p:spPr bwMode="auto">
          <a:xfrm>
            <a:off x="1752600" y="3543300"/>
            <a:ext cx="1676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9624" name="AutoShape 8"/>
          <p:cNvCxnSpPr>
            <a:cxnSpLocks noChangeShapeType="1"/>
            <a:stCxn id="239620" idx="5"/>
            <a:endCxn id="239622" idx="1"/>
          </p:cNvCxnSpPr>
          <p:nvPr/>
        </p:nvCxnSpPr>
        <p:spPr bwMode="auto">
          <a:xfrm>
            <a:off x="1674813" y="3732213"/>
            <a:ext cx="7651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9625" name="AutoShape 9"/>
          <p:cNvCxnSpPr>
            <a:cxnSpLocks noChangeShapeType="1"/>
            <a:stCxn id="239622" idx="7"/>
            <a:endCxn id="239621" idx="3"/>
          </p:cNvCxnSpPr>
          <p:nvPr/>
        </p:nvCxnSpPr>
        <p:spPr bwMode="auto">
          <a:xfrm flipV="1">
            <a:off x="2817813" y="3732213"/>
            <a:ext cx="6889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9626" name="Text Box 10"/>
          <p:cNvSpPr txBox="1">
            <a:spLocks noChangeArrowheads="1"/>
          </p:cNvSpPr>
          <p:nvPr/>
        </p:nvSpPr>
        <p:spPr bwMode="auto">
          <a:xfrm>
            <a:off x="1752600" y="3200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9627" name="Text Box 11"/>
          <p:cNvSpPr txBox="1">
            <a:spLocks noChangeArrowheads="1"/>
          </p:cNvSpPr>
          <p:nvPr/>
        </p:nvSpPr>
        <p:spPr bwMode="auto">
          <a:xfrm>
            <a:off x="3048000" y="3200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9628" name="Text Box 12"/>
          <p:cNvSpPr txBox="1">
            <a:spLocks noChangeArrowheads="1"/>
          </p:cNvSpPr>
          <p:nvPr/>
        </p:nvSpPr>
        <p:spPr bwMode="auto">
          <a:xfrm>
            <a:off x="1431925" y="38465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2</a:t>
            </a:r>
          </a:p>
        </p:txBody>
      </p:sp>
      <p:sp>
        <p:nvSpPr>
          <p:cNvPr id="239629" name="Text Box 13"/>
          <p:cNvSpPr txBox="1">
            <a:spLocks noChangeArrowheads="1"/>
          </p:cNvSpPr>
          <p:nvPr/>
        </p:nvSpPr>
        <p:spPr bwMode="auto">
          <a:xfrm>
            <a:off x="1965325" y="47609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9630" name="Text Box 14"/>
          <p:cNvSpPr txBox="1">
            <a:spLocks noChangeArrowheads="1"/>
          </p:cNvSpPr>
          <p:nvPr/>
        </p:nvSpPr>
        <p:spPr bwMode="auto">
          <a:xfrm>
            <a:off x="2955925" y="47609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39631" name="Text Box 15"/>
          <p:cNvSpPr txBox="1">
            <a:spLocks noChangeArrowheads="1"/>
          </p:cNvSpPr>
          <p:nvPr/>
        </p:nvSpPr>
        <p:spPr bwMode="auto">
          <a:xfrm>
            <a:off x="3489325" y="38465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2</a:t>
            </a:r>
          </a:p>
        </p:txBody>
      </p:sp>
      <p:sp>
        <p:nvSpPr>
          <p:cNvPr id="239632" name="Text Box 16"/>
          <p:cNvSpPr txBox="1">
            <a:spLocks noChangeArrowheads="1"/>
          </p:cNvSpPr>
          <p:nvPr/>
        </p:nvSpPr>
        <p:spPr bwMode="auto">
          <a:xfrm>
            <a:off x="2346325" y="3081338"/>
            <a:ext cx="3286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a</a:t>
            </a:r>
          </a:p>
        </p:txBody>
      </p:sp>
      <p:sp>
        <p:nvSpPr>
          <p:cNvPr id="239633" name="Text Box 17"/>
          <p:cNvSpPr txBox="1">
            <a:spLocks noChangeArrowheads="1"/>
          </p:cNvSpPr>
          <p:nvPr/>
        </p:nvSpPr>
        <p:spPr bwMode="auto">
          <a:xfrm>
            <a:off x="3200400" y="42672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b</a:t>
            </a:r>
          </a:p>
        </p:txBody>
      </p:sp>
      <p:sp>
        <p:nvSpPr>
          <p:cNvPr id="239634" name="Text Box 18"/>
          <p:cNvSpPr txBox="1">
            <a:spLocks noChangeArrowheads="1"/>
          </p:cNvSpPr>
          <p:nvPr/>
        </p:nvSpPr>
        <p:spPr bwMode="auto">
          <a:xfrm>
            <a:off x="1676400" y="42672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c</a:t>
            </a:r>
          </a:p>
        </p:txBody>
      </p:sp>
      <p:graphicFrame>
        <p:nvGraphicFramePr>
          <p:cNvPr id="239635" name="Group 19"/>
          <p:cNvGraphicFramePr>
            <a:graphicFrameLocks noGrp="1"/>
          </p:cNvGraphicFramePr>
          <p:nvPr/>
        </p:nvGraphicFramePr>
        <p:xfrm>
          <a:off x="6019800" y="3276600"/>
          <a:ext cx="2057400" cy="182880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</a:tblGrid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9653" name="Text Box 37"/>
          <p:cNvSpPr txBox="1">
            <a:spLocks noChangeArrowheads="1"/>
          </p:cNvSpPr>
          <p:nvPr/>
        </p:nvSpPr>
        <p:spPr bwMode="auto">
          <a:xfrm>
            <a:off x="5562600" y="3429000"/>
            <a:ext cx="328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a</a:t>
            </a:r>
          </a:p>
        </p:txBody>
      </p:sp>
      <p:sp>
        <p:nvSpPr>
          <p:cNvPr id="239654" name="Text Box 38"/>
          <p:cNvSpPr txBox="1">
            <a:spLocks noChangeArrowheads="1"/>
          </p:cNvSpPr>
          <p:nvPr/>
        </p:nvSpPr>
        <p:spPr bwMode="auto">
          <a:xfrm>
            <a:off x="5562600" y="40386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b</a:t>
            </a:r>
          </a:p>
        </p:txBody>
      </p:sp>
      <p:sp>
        <p:nvSpPr>
          <p:cNvPr id="239655" name="Text Box 39"/>
          <p:cNvSpPr txBox="1">
            <a:spLocks noChangeArrowheads="1"/>
          </p:cNvSpPr>
          <p:nvPr/>
        </p:nvSpPr>
        <p:spPr bwMode="auto">
          <a:xfrm>
            <a:off x="5562600" y="4648200"/>
            <a:ext cx="309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>
                <a:latin typeface="Symbol" pitchFamily="18" charset="2"/>
              </a:rPr>
              <a:t>c</a:t>
            </a:r>
          </a:p>
        </p:txBody>
      </p:sp>
      <p:sp>
        <p:nvSpPr>
          <p:cNvPr id="239656" name="Text Box 40"/>
          <p:cNvSpPr txBox="1">
            <a:spLocks noChangeArrowheads="1"/>
          </p:cNvSpPr>
          <p:nvPr/>
        </p:nvSpPr>
        <p:spPr bwMode="auto">
          <a:xfrm>
            <a:off x="6096000" y="2743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a</a:t>
            </a:r>
          </a:p>
        </p:txBody>
      </p:sp>
      <p:sp>
        <p:nvSpPr>
          <p:cNvPr id="239657" name="Text Box 41"/>
          <p:cNvSpPr txBox="1">
            <a:spLocks noChangeArrowheads="1"/>
          </p:cNvSpPr>
          <p:nvPr/>
        </p:nvSpPr>
        <p:spPr bwMode="auto">
          <a:xfrm>
            <a:off x="7543800" y="27432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c</a:t>
            </a:r>
          </a:p>
        </p:txBody>
      </p:sp>
      <p:sp>
        <p:nvSpPr>
          <p:cNvPr id="239658" name="Text Box 42"/>
          <p:cNvSpPr txBox="1">
            <a:spLocks noChangeArrowheads="1"/>
          </p:cNvSpPr>
          <p:nvPr/>
        </p:nvSpPr>
        <p:spPr bwMode="auto">
          <a:xfrm>
            <a:off x="6858000" y="2743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b</a:t>
            </a:r>
          </a:p>
        </p:txBody>
      </p:sp>
      <p:sp>
        <p:nvSpPr>
          <p:cNvPr id="239659" name="Line 43"/>
          <p:cNvSpPr>
            <a:spLocks noChangeShapeType="1"/>
          </p:cNvSpPr>
          <p:nvPr/>
        </p:nvSpPr>
        <p:spPr bwMode="auto">
          <a:xfrm>
            <a:off x="1752600" y="3657600"/>
            <a:ext cx="762000" cy="1219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9660" name="Line 44"/>
          <p:cNvSpPr>
            <a:spLocks noChangeShapeType="1"/>
          </p:cNvSpPr>
          <p:nvPr/>
        </p:nvSpPr>
        <p:spPr bwMode="auto">
          <a:xfrm flipH="1">
            <a:off x="2743200" y="3733800"/>
            <a:ext cx="685800" cy="1143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59" grpId="0" animBg="1"/>
      <p:bldP spid="23966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Serial system schedule</a:t>
            </a:r>
          </a:p>
        </p:txBody>
      </p:sp>
      <p:sp>
        <p:nvSpPr>
          <p:cNvPr id="241667" name="Line 3"/>
          <p:cNvSpPr>
            <a:spLocks noChangeShapeType="1"/>
          </p:cNvSpPr>
          <p:nvPr/>
        </p:nvSpPr>
        <p:spPr bwMode="auto">
          <a:xfrm>
            <a:off x="1295400" y="4953000"/>
            <a:ext cx="662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7162800" y="5029200"/>
            <a:ext cx="615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time</a:t>
            </a:r>
          </a:p>
        </p:txBody>
      </p:sp>
      <p:sp>
        <p:nvSpPr>
          <p:cNvPr id="241669" name="Line 5"/>
          <p:cNvSpPr>
            <a:spLocks noChangeShapeType="1"/>
          </p:cNvSpPr>
          <p:nvPr/>
        </p:nvSpPr>
        <p:spPr bwMode="auto">
          <a:xfrm flipV="1">
            <a:off x="1295400" y="22860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746125" y="25511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a</a:t>
            </a:r>
          </a:p>
        </p:txBody>
      </p:sp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762000" y="3429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b</a:t>
            </a:r>
          </a:p>
        </p:txBody>
      </p:sp>
      <p:sp>
        <p:nvSpPr>
          <p:cNvPr id="241672" name="Text Box 8"/>
          <p:cNvSpPr txBox="1">
            <a:spLocks noChangeArrowheads="1"/>
          </p:cNvSpPr>
          <p:nvPr/>
        </p:nvSpPr>
        <p:spPr bwMode="auto">
          <a:xfrm>
            <a:off x="762000" y="426720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c</a:t>
            </a:r>
          </a:p>
        </p:txBody>
      </p:sp>
      <p:sp>
        <p:nvSpPr>
          <p:cNvPr id="241673" name="Rectangle 9"/>
          <p:cNvSpPr>
            <a:spLocks noChangeArrowheads="1"/>
          </p:cNvSpPr>
          <p:nvPr/>
        </p:nvSpPr>
        <p:spPr bwMode="auto">
          <a:xfrm>
            <a:off x="1295400" y="2590800"/>
            <a:ext cx="685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1674" name="Rectangle 10"/>
          <p:cNvSpPr>
            <a:spLocks noChangeArrowheads="1"/>
          </p:cNvSpPr>
          <p:nvPr/>
        </p:nvSpPr>
        <p:spPr bwMode="auto">
          <a:xfrm>
            <a:off x="2057400" y="3352800"/>
            <a:ext cx="685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1675" name="Rectangle 11"/>
          <p:cNvSpPr>
            <a:spLocks noChangeArrowheads="1"/>
          </p:cNvSpPr>
          <p:nvPr/>
        </p:nvSpPr>
        <p:spPr bwMode="auto">
          <a:xfrm>
            <a:off x="2895600" y="4191000"/>
            <a:ext cx="685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1676" name="Rectangle 12"/>
          <p:cNvSpPr>
            <a:spLocks noChangeArrowheads="1"/>
          </p:cNvSpPr>
          <p:nvPr/>
        </p:nvSpPr>
        <p:spPr bwMode="auto">
          <a:xfrm>
            <a:off x="3581400" y="4191000"/>
            <a:ext cx="685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1677" name="Rectangle 13"/>
          <p:cNvSpPr>
            <a:spLocks noChangeArrowheads="1"/>
          </p:cNvSpPr>
          <p:nvPr/>
        </p:nvSpPr>
        <p:spPr bwMode="auto">
          <a:xfrm>
            <a:off x="4191000" y="2590800"/>
            <a:ext cx="685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1678" name="Rectangle 14"/>
          <p:cNvSpPr>
            <a:spLocks noChangeArrowheads="1"/>
          </p:cNvSpPr>
          <p:nvPr/>
        </p:nvSpPr>
        <p:spPr bwMode="auto">
          <a:xfrm>
            <a:off x="4953000" y="3352800"/>
            <a:ext cx="685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1679" name="Rectangle 15"/>
          <p:cNvSpPr>
            <a:spLocks noChangeArrowheads="1"/>
          </p:cNvSpPr>
          <p:nvPr/>
        </p:nvSpPr>
        <p:spPr bwMode="auto">
          <a:xfrm>
            <a:off x="5791200" y="4191000"/>
            <a:ext cx="685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1680" name="Rectangle 16"/>
          <p:cNvSpPr>
            <a:spLocks noChangeArrowheads="1"/>
          </p:cNvSpPr>
          <p:nvPr/>
        </p:nvSpPr>
        <p:spPr bwMode="auto">
          <a:xfrm>
            <a:off x="6477000" y="4191000"/>
            <a:ext cx="685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Allocating data flow graphs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600"/>
              <a:t>If we assume that function units operate at roughly the same rate as SDF graph, then allocation is 1:1.</a:t>
            </a:r>
          </a:p>
          <a:p>
            <a:pPr>
              <a:lnSpc>
                <a:spcPct val="80000"/>
              </a:lnSpc>
            </a:pPr>
            <a:r>
              <a:rPr lang="en-US" altLang="en-US" sz="2600"/>
              <a:t>Higher data rates might allow multiplexing one function unit over several operators.</a:t>
            </a:r>
          </a:p>
        </p:txBody>
      </p:sp>
      <p:sp>
        <p:nvSpPr>
          <p:cNvPr id="243716" name="Oval 4"/>
          <p:cNvSpPr>
            <a:spLocks noChangeArrowheads="1"/>
          </p:cNvSpPr>
          <p:nvPr/>
        </p:nvSpPr>
        <p:spPr bwMode="auto">
          <a:xfrm>
            <a:off x="5334000" y="14478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</a:t>
            </a:r>
          </a:p>
        </p:txBody>
      </p:sp>
      <p:sp>
        <p:nvSpPr>
          <p:cNvPr id="243717" name="Oval 5"/>
          <p:cNvSpPr>
            <a:spLocks noChangeArrowheads="1"/>
          </p:cNvSpPr>
          <p:nvPr/>
        </p:nvSpPr>
        <p:spPr bwMode="auto">
          <a:xfrm>
            <a:off x="7543800" y="14478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b</a:t>
            </a:r>
          </a:p>
        </p:txBody>
      </p:sp>
      <p:sp>
        <p:nvSpPr>
          <p:cNvPr id="243718" name="Oval 6"/>
          <p:cNvSpPr>
            <a:spLocks noChangeArrowheads="1"/>
          </p:cNvSpPr>
          <p:nvPr/>
        </p:nvSpPr>
        <p:spPr bwMode="auto">
          <a:xfrm>
            <a:off x="6477000" y="3048000"/>
            <a:ext cx="5334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</a:t>
            </a:r>
          </a:p>
        </p:txBody>
      </p:sp>
      <p:cxnSp>
        <p:nvCxnSpPr>
          <p:cNvPr id="243719" name="AutoShape 7"/>
          <p:cNvCxnSpPr>
            <a:cxnSpLocks noChangeShapeType="1"/>
            <a:stCxn id="243716" idx="6"/>
            <a:endCxn id="243717" idx="2"/>
          </p:cNvCxnSpPr>
          <p:nvPr/>
        </p:nvCxnSpPr>
        <p:spPr bwMode="auto">
          <a:xfrm>
            <a:off x="5867400" y="1714500"/>
            <a:ext cx="1676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720" name="AutoShape 8"/>
          <p:cNvCxnSpPr>
            <a:cxnSpLocks noChangeShapeType="1"/>
            <a:stCxn id="243716" idx="5"/>
            <a:endCxn id="243718" idx="1"/>
          </p:cNvCxnSpPr>
          <p:nvPr/>
        </p:nvCxnSpPr>
        <p:spPr bwMode="auto">
          <a:xfrm>
            <a:off x="5789613" y="1903413"/>
            <a:ext cx="7651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721" name="AutoShape 9"/>
          <p:cNvCxnSpPr>
            <a:cxnSpLocks noChangeShapeType="1"/>
            <a:stCxn id="243718" idx="7"/>
            <a:endCxn id="243717" idx="3"/>
          </p:cNvCxnSpPr>
          <p:nvPr/>
        </p:nvCxnSpPr>
        <p:spPr bwMode="auto">
          <a:xfrm flipV="1">
            <a:off x="6932613" y="1903413"/>
            <a:ext cx="6889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3722" name="Text Box 10"/>
          <p:cNvSpPr txBox="1">
            <a:spLocks noChangeArrowheads="1"/>
          </p:cNvSpPr>
          <p:nvPr/>
        </p:nvSpPr>
        <p:spPr bwMode="auto">
          <a:xfrm>
            <a:off x="5867400" y="1371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43723" name="Text Box 11"/>
          <p:cNvSpPr txBox="1">
            <a:spLocks noChangeArrowheads="1"/>
          </p:cNvSpPr>
          <p:nvPr/>
        </p:nvSpPr>
        <p:spPr bwMode="auto">
          <a:xfrm>
            <a:off x="7162800" y="13716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43724" name="Text Box 12"/>
          <p:cNvSpPr txBox="1">
            <a:spLocks noChangeArrowheads="1"/>
          </p:cNvSpPr>
          <p:nvPr/>
        </p:nvSpPr>
        <p:spPr bwMode="auto">
          <a:xfrm>
            <a:off x="5546725" y="20177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2</a:t>
            </a:r>
          </a:p>
        </p:txBody>
      </p:sp>
      <p:sp>
        <p:nvSpPr>
          <p:cNvPr id="243725" name="Text Box 13"/>
          <p:cNvSpPr txBox="1">
            <a:spLocks noChangeArrowheads="1"/>
          </p:cNvSpPr>
          <p:nvPr/>
        </p:nvSpPr>
        <p:spPr bwMode="auto">
          <a:xfrm>
            <a:off x="6080125" y="29321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43726" name="Text Box 14"/>
          <p:cNvSpPr txBox="1">
            <a:spLocks noChangeArrowheads="1"/>
          </p:cNvSpPr>
          <p:nvPr/>
        </p:nvSpPr>
        <p:spPr bwMode="auto">
          <a:xfrm>
            <a:off x="7070725" y="29321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1</a:t>
            </a:r>
          </a:p>
        </p:txBody>
      </p:sp>
      <p:sp>
        <p:nvSpPr>
          <p:cNvPr id="243727" name="Text Box 15"/>
          <p:cNvSpPr txBox="1">
            <a:spLocks noChangeArrowheads="1"/>
          </p:cNvSpPr>
          <p:nvPr/>
        </p:nvSpPr>
        <p:spPr bwMode="auto">
          <a:xfrm>
            <a:off x="7604125" y="2017713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2</a:t>
            </a:r>
          </a:p>
        </p:txBody>
      </p:sp>
      <p:cxnSp>
        <p:nvCxnSpPr>
          <p:cNvPr id="243728" name="AutoShape 16"/>
          <p:cNvCxnSpPr>
            <a:cxnSpLocks noChangeShapeType="1"/>
          </p:cNvCxnSpPr>
          <p:nvPr/>
        </p:nvCxnSpPr>
        <p:spPr bwMode="auto">
          <a:xfrm>
            <a:off x="5943600" y="3848100"/>
            <a:ext cx="1676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729" name="AutoShape 17"/>
          <p:cNvCxnSpPr>
            <a:cxnSpLocks noChangeShapeType="1"/>
          </p:cNvCxnSpPr>
          <p:nvPr/>
        </p:nvCxnSpPr>
        <p:spPr bwMode="auto">
          <a:xfrm>
            <a:off x="5865813" y="4037013"/>
            <a:ext cx="7651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730" name="AutoShape 18"/>
          <p:cNvCxnSpPr>
            <a:cxnSpLocks noChangeShapeType="1"/>
          </p:cNvCxnSpPr>
          <p:nvPr/>
        </p:nvCxnSpPr>
        <p:spPr bwMode="auto">
          <a:xfrm flipV="1">
            <a:off x="7008813" y="4037013"/>
            <a:ext cx="688975" cy="1222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3731" name="Rectangle 19"/>
          <p:cNvSpPr>
            <a:spLocks noChangeArrowheads="1"/>
          </p:cNvSpPr>
          <p:nvPr/>
        </p:nvSpPr>
        <p:spPr bwMode="auto">
          <a:xfrm>
            <a:off x="5334000" y="35814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</a:t>
            </a:r>
          </a:p>
        </p:txBody>
      </p:sp>
      <p:sp>
        <p:nvSpPr>
          <p:cNvPr id="243732" name="Rectangle 20"/>
          <p:cNvSpPr>
            <a:spLocks noChangeArrowheads="1"/>
          </p:cNvSpPr>
          <p:nvPr/>
        </p:nvSpPr>
        <p:spPr bwMode="auto">
          <a:xfrm>
            <a:off x="7620000" y="35814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b</a:t>
            </a:r>
          </a:p>
        </p:txBody>
      </p:sp>
      <p:sp>
        <p:nvSpPr>
          <p:cNvPr id="243733" name="Rectangle 21"/>
          <p:cNvSpPr>
            <a:spLocks noChangeArrowheads="1"/>
          </p:cNvSpPr>
          <p:nvPr/>
        </p:nvSpPr>
        <p:spPr bwMode="auto">
          <a:xfrm>
            <a:off x="6477000" y="5257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</a:t>
            </a:r>
          </a:p>
        </p:txBody>
      </p:sp>
      <p:grpSp>
        <p:nvGrpSpPr>
          <p:cNvPr id="243734" name="Group 22"/>
          <p:cNvGrpSpPr>
            <a:grpSpLocks/>
          </p:cNvGrpSpPr>
          <p:nvPr/>
        </p:nvGrpSpPr>
        <p:grpSpPr bwMode="auto">
          <a:xfrm>
            <a:off x="5562600" y="1981200"/>
            <a:ext cx="2286000" cy="3276600"/>
            <a:chOff x="3504" y="1536"/>
            <a:chExt cx="1440" cy="2064"/>
          </a:xfrm>
        </p:grpSpPr>
        <p:sp>
          <p:nvSpPr>
            <p:cNvPr id="243735" name="Line 23"/>
            <p:cNvSpPr>
              <a:spLocks noChangeShapeType="1"/>
            </p:cNvSpPr>
            <p:nvPr/>
          </p:nvSpPr>
          <p:spPr bwMode="auto">
            <a:xfrm>
              <a:off x="3504" y="1536"/>
              <a:ext cx="0" cy="100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736" name="Line 24"/>
            <p:cNvSpPr>
              <a:spLocks noChangeShapeType="1"/>
            </p:cNvSpPr>
            <p:nvPr/>
          </p:nvSpPr>
          <p:spPr bwMode="auto">
            <a:xfrm>
              <a:off x="4944" y="1536"/>
              <a:ext cx="0" cy="100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737" name="Line 25"/>
            <p:cNvSpPr>
              <a:spLocks noChangeShapeType="1"/>
            </p:cNvSpPr>
            <p:nvPr/>
          </p:nvSpPr>
          <p:spPr bwMode="auto">
            <a:xfrm>
              <a:off x="4272" y="2544"/>
              <a:ext cx="0" cy="105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Fully sequential implementation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Data path + sequencer perform operations in total ordering:</a:t>
            </a:r>
          </a:p>
        </p:txBody>
      </p:sp>
      <p:sp>
        <p:nvSpPr>
          <p:cNvPr id="245764" name="Rectangle 4"/>
          <p:cNvSpPr>
            <a:spLocks noChangeArrowheads="1"/>
          </p:cNvSpPr>
          <p:nvPr/>
        </p:nvSpPr>
        <p:spPr bwMode="auto">
          <a:xfrm>
            <a:off x="2590800" y="3124200"/>
            <a:ext cx="38862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765" name="Rectangle 5"/>
          <p:cNvSpPr>
            <a:spLocks noChangeArrowheads="1"/>
          </p:cNvSpPr>
          <p:nvPr/>
        </p:nvSpPr>
        <p:spPr bwMode="auto">
          <a:xfrm>
            <a:off x="2819400" y="4724400"/>
            <a:ext cx="16002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registers</a:t>
            </a:r>
          </a:p>
        </p:txBody>
      </p:sp>
      <p:sp>
        <p:nvSpPr>
          <p:cNvPr id="245766" name="AutoShape 6"/>
          <p:cNvSpPr>
            <a:spLocks noChangeArrowheads="1"/>
          </p:cNvSpPr>
          <p:nvPr/>
        </p:nvSpPr>
        <p:spPr bwMode="auto">
          <a:xfrm rot="-5400000">
            <a:off x="4914900" y="4762500"/>
            <a:ext cx="1219200" cy="11430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767" name="Oval 7"/>
          <p:cNvSpPr>
            <a:spLocks noChangeArrowheads="1"/>
          </p:cNvSpPr>
          <p:nvPr/>
        </p:nvSpPr>
        <p:spPr bwMode="auto">
          <a:xfrm>
            <a:off x="3048000" y="3581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</a:t>
            </a:r>
          </a:p>
        </p:txBody>
      </p:sp>
      <p:sp>
        <p:nvSpPr>
          <p:cNvPr id="245768" name="Oval 8"/>
          <p:cNvSpPr>
            <a:spLocks noChangeArrowheads="1"/>
          </p:cNvSpPr>
          <p:nvPr/>
        </p:nvSpPr>
        <p:spPr bwMode="auto">
          <a:xfrm>
            <a:off x="3886200" y="3581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b</a:t>
            </a:r>
          </a:p>
        </p:txBody>
      </p:sp>
      <p:sp>
        <p:nvSpPr>
          <p:cNvPr id="245769" name="Oval 9"/>
          <p:cNvSpPr>
            <a:spLocks noChangeArrowheads="1"/>
          </p:cNvSpPr>
          <p:nvPr/>
        </p:nvSpPr>
        <p:spPr bwMode="auto">
          <a:xfrm>
            <a:off x="4724400" y="3581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</a:t>
            </a:r>
          </a:p>
        </p:txBody>
      </p:sp>
      <p:cxnSp>
        <p:nvCxnSpPr>
          <p:cNvPr id="245770" name="AutoShape 10"/>
          <p:cNvCxnSpPr>
            <a:cxnSpLocks noChangeShapeType="1"/>
            <a:stCxn id="245765" idx="3"/>
            <a:endCxn id="245766" idx="3"/>
          </p:cNvCxnSpPr>
          <p:nvPr/>
        </p:nvCxnSpPr>
        <p:spPr bwMode="auto">
          <a:xfrm>
            <a:off x="4419600" y="5334000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771" name="AutoShape 11"/>
          <p:cNvCxnSpPr>
            <a:cxnSpLocks noChangeShapeType="1"/>
            <a:stCxn id="245766" idx="1"/>
            <a:endCxn id="245765" idx="1"/>
          </p:cNvCxnSpPr>
          <p:nvPr/>
        </p:nvCxnSpPr>
        <p:spPr bwMode="auto">
          <a:xfrm flipH="1">
            <a:off x="2819400" y="5334000"/>
            <a:ext cx="3276600" cy="1588"/>
          </a:xfrm>
          <a:prstGeom prst="bentConnector5">
            <a:avLst>
              <a:gd name="adj1" fmla="val -6977"/>
              <a:gd name="adj2" fmla="val 54900000"/>
              <a:gd name="adj3" fmla="val 10697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772" name="AutoShape 12"/>
          <p:cNvCxnSpPr>
            <a:cxnSpLocks noChangeShapeType="1"/>
            <a:stCxn id="245767" idx="6"/>
            <a:endCxn id="245768" idx="2"/>
          </p:cNvCxnSpPr>
          <p:nvPr/>
        </p:nvCxnSpPr>
        <p:spPr bwMode="auto">
          <a:xfrm>
            <a:off x="3581400" y="3848100"/>
            <a:ext cx="304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773" name="AutoShape 13"/>
          <p:cNvCxnSpPr>
            <a:cxnSpLocks noChangeShapeType="1"/>
            <a:stCxn id="245768" idx="6"/>
            <a:endCxn id="245769" idx="2"/>
          </p:cNvCxnSpPr>
          <p:nvPr/>
        </p:nvCxnSpPr>
        <p:spPr bwMode="auto">
          <a:xfrm>
            <a:off x="4419600" y="3848100"/>
            <a:ext cx="304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774" name="AutoShape 14"/>
          <p:cNvCxnSpPr>
            <a:cxnSpLocks noChangeShapeType="1"/>
            <a:stCxn id="245775" idx="6"/>
            <a:endCxn id="245767" idx="2"/>
          </p:cNvCxnSpPr>
          <p:nvPr/>
        </p:nvCxnSpPr>
        <p:spPr bwMode="auto">
          <a:xfrm flipH="1">
            <a:off x="3048000" y="3848100"/>
            <a:ext cx="2971800" cy="1588"/>
          </a:xfrm>
          <a:prstGeom prst="bentConnector5">
            <a:avLst>
              <a:gd name="adj1" fmla="val -7694"/>
              <a:gd name="adj2" fmla="val -31200000"/>
              <a:gd name="adj3" fmla="val 10769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775" name="Oval 15"/>
          <p:cNvSpPr>
            <a:spLocks noChangeArrowheads="1"/>
          </p:cNvSpPr>
          <p:nvPr/>
        </p:nvSpPr>
        <p:spPr bwMode="auto">
          <a:xfrm>
            <a:off x="5486400" y="3581400"/>
            <a:ext cx="533400" cy="533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</a:t>
            </a:r>
          </a:p>
        </p:txBody>
      </p:sp>
      <p:cxnSp>
        <p:nvCxnSpPr>
          <p:cNvPr id="245776" name="AutoShape 16"/>
          <p:cNvCxnSpPr>
            <a:cxnSpLocks noChangeShapeType="1"/>
            <a:stCxn id="245769" idx="6"/>
            <a:endCxn id="245775" idx="2"/>
          </p:cNvCxnSpPr>
          <p:nvPr/>
        </p:nvCxnSpPr>
        <p:spPr bwMode="auto">
          <a:xfrm>
            <a:off x="5257800" y="3848100"/>
            <a:ext cx="228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777" name="Line 17"/>
          <p:cNvSpPr>
            <a:spLocks noChangeShapeType="1"/>
          </p:cNvSpPr>
          <p:nvPr/>
        </p:nvSpPr>
        <p:spPr bwMode="auto">
          <a:xfrm>
            <a:off x="3581400" y="4419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778" name="Line 18"/>
          <p:cNvSpPr>
            <a:spLocks noChangeShapeType="1"/>
          </p:cNvSpPr>
          <p:nvPr/>
        </p:nvSpPr>
        <p:spPr bwMode="auto">
          <a:xfrm>
            <a:off x="5562600" y="4419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SDF scheduling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Write schedules as strings: a(2bc)bc = abcbc.</a:t>
            </a:r>
          </a:p>
          <a:p>
            <a:r>
              <a:rPr lang="en-US" altLang="en-US"/>
              <a:t>Lee and Messerschmitt: periodic admissible sequential schedule (PASS) is one type of schedule that can be guaranteed to be implementable.</a:t>
            </a:r>
          </a:p>
          <a:p>
            <a:pPr lvl="1"/>
            <a:r>
              <a:rPr lang="en-US" altLang="en-US"/>
              <a:t>Buffers are bounded.</a:t>
            </a:r>
          </a:p>
          <a:p>
            <a:r>
              <a:rPr lang="en-US" altLang="en-US"/>
              <a:t>Necessary condition for PASS is that, given s blocks in graph, rank of topology matrix must be s-1.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Performance analysis techniques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Simulation.</a:t>
            </a:r>
          </a:p>
          <a:p>
            <a:pPr lvl="1"/>
            <a:r>
              <a:rPr lang="en-US" altLang="en-US"/>
              <a:t>Not exhaustive.</a:t>
            </a:r>
          </a:p>
          <a:p>
            <a:pPr lvl="1"/>
            <a:r>
              <a:rPr lang="en-US" altLang="en-US"/>
              <a:t>Cycle-accurate CPU models are often available.</a:t>
            </a:r>
          </a:p>
          <a:p>
            <a:r>
              <a:rPr lang="en-US" altLang="en-US"/>
              <a:t>WCET analysis.</a:t>
            </a:r>
          </a:p>
          <a:p>
            <a:pPr lvl="1"/>
            <a:r>
              <a:rPr lang="en-US" altLang="en-US"/>
              <a:t>Formal method; may make use of some simulation techniques.</a:t>
            </a:r>
          </a:p>
          <a:p>
            <a:pPr lvl="1"/>
            <a:r>
              <a:rPr lang="en-US" altLang="en-US"/>
              <a:t>Bounds execution time but hides some detail.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Bhattacharyya et al. SDF scheduling algorithms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One subgraph is subindependent of another if no samples from the second subgraph are consumed by the first one in the same schedule period in which they are produced.</a:t>
            </a:r>
          </a:p>
          <a:p>
            <a:r>
              <a:rPr lang="en-US" altLang="en-US"/>
              <a:t>Loosely interdependent graph can be partitioned into two subgraphs, one subindependent of other.</a:t>
            </a:r>
          </a:p>
          <a:p>
            <a:r>
              <a:rPr lang="en-US" altLang="en-US"/>
              <a:t>Single-appearance schedule has each SDF node only once.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Clustering and single-appearance schedules</a:t>
            </a:r>
          </a:p>
        </p:txBody>
      </p:sp>
      <p:pic>
        <p:nvPicPr>
          <p:cNvPr id="180228" name="Picture 4" descr="Fig_03-3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9550" y="1600200"/>
            <a:ext cx="61833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0230" name="Text Box 6"/>
          <p:cNvSpPr txBox="1">
            <a:spLocks noChangeArrowheads="1"/>
          </p:cNvSpPr>
          <p:nvPr/>
        </p:nvSpPr>
        <p:spPr bwMode="auto">
          <a:xfrm>
            <a:off x="6537325" y="6284913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[Bha94a]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Common code space set graph</a:t>
            </a:r>
          </a:p>
        </p:txBody>
      </p:sp>
      <p:pic>
        <p:nvPicPr>
          <p:cNvPr id="183300" name="Picture 4" descr="Fig_03-3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743200"/>
            <a:ext cx="8229600" cy="2184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Bhattacharyya and Lee buffer analysis and synthesis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Static buffer: ith sample always appears in the same location in the buffer.</a:t>
            </a:r>
          </a:p>
          <a:p>
            <a:pPr lvl="1"/>
            <a:r>
              <a:rPr lang="en-US" altLang="en-US"/>
              <a:t>Static buffering scheme simplifies addressing.</a:t>
            </a:r>
          </a:p>
          <a:p>
            <a:r>
              <a:rPr lang="en-US" altLang="en-US"/>
              <a:t>Pointer into buffer must be spilled iff a cycle in the common code space set graph accesses an arc non-statically.</a:t>
            </a:r>
          </a:p>
          <a:p>
            <a:pPr lvl="1"/>
            <a:r>
              <a:rPr lang="en-US" altLang="en-US"/>
              <a:t>Analyze using first-reaches table.</a:t>
            </a:r>
          </a:p>
          <a:p>
            <a:r>
              <a:rPr lang="en-US" altLang="en-US"/>
              <a:t>May be able to overlay values in buffers for long schedules.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Overlay analysis</a:t>
            </a:r>
          </a:p>
        </p:txBody>
      </p:sp>
      <p:pic>
        <p:nvPicPr>
          <p:cNvPr id="189444" name="Picture 4" descr="Fig_03-3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7975" y="1600200"/>
            <a:ext cx="3448050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6477000" y="4572000"/>
            <a:ext cx="248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[Bha94b] © 1994 IEEE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LUSTRE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Synchronous dataflow language.</a:t>
            </a:r>
          </a:p>
          <a:p>
            <a:r>
              <a:rPr lang="en-US" altLang="en-US" sz="2600"/>
              <a:t>Variables represent flows, or sequences of values.</a:t>
            </a:r>
          </a:p>
          <a:p>
            <a:pPr lvl="1"/>
            <a:r>
              <a:rPr lang="en-US" altLang="en-US" sz="2200"/>
              <a:t>Value of a flu is the nth member of the sequence.</a:t>
            </a:r>
          </a:p>
          <a:p>
            <a:r>
              <a:rPr lang="en-US" altLang="en-US" sz="2600"/>
              <a:t>Temporal operators:</a:t>
            </a:r>
          </a:p>
          <a:p>
            <a:pPr lvl="1"/>
            <a:r>
              <a:rPr lang="en-US" altLang="en-US" sz="2200"/>
              <a:t>pre(E) gives previous value of flow E.</a:t>
            </a:r>
          </a:p>
          <a:p>
            <a:pPr lvl="1"/>
            <a:r>
              <a:rPr lang="en-US" altLang="en-US" sz="2200"/>
              <a:t>E -&gt; F gives new flow with first value from E and rest from F.</a:t>
            </a:r>
          </a:p>
          <a:p>
            <a:pPr lvl="1"/>
            <a:r>
              <a:rPr lang="en-US" altLang="en-US" sz="2200"/>
              <a:t>E when B gives a flow with a slower clock as controlled by B.</a:t>
            </a:r>
          </a:p>
          <a:p>
            <a:pPr lvl="1"/>
            <a:r>
              <a:rPr lang="en-US" altLang="en-US" sz="2200"/>
              <a:t>current operator produces a stream with a faster clock.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SIGNAL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Synchronous language written as equations and block diagrams.</a:t>
            </a:r>
          </a:p>
          <a:p>
            <a:r>
              <a:rPr lang="en-US" altLang="en-US" sz="2600"/>
              <a:t>Signal is a sequence of data with an implicit time sequence. </a:t>
            </a:r>
          </a:p>
          <a:p>
            <a:pPr lvl="1"/>
            <a:r>
              <a:rPr lang="en-US" altLang="en-US" sz="2200"/>
              <a:t>y $ I delays y by I time units.</a:t>
            </a:r>
          </a:p>
          <a:p>
            <a:r>
              <a:rPr lang="en-US" altLang="en-US" sz="2600"/>
              <a:t>Y when C produces Y when both Y and C are present and C is true, nothing otherwise.</a:t>
            </a:r>
          </a:p>
          <a:p>
            <a:r>
              <a:rPr lang="en-US" altLang="en-US" sz="2600"/>
              <a:t>Y default X merges Y and X.</a:t>
            </a:r>
          </a:p>
          <a:p>
            <a:r>
              <a:rPr lang="en-US" altLang="en-US" sz="2600"/>
              <a:t>Systems can be described as block diagrams.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Caspi et al. distributed implementations of programs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</a:pPr>
            <a:r>
              <a:rPr lang="en-US" altLang="en-US"/>
              <a:t>Algorithm for compiling synchronous languages into distributed implementations.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/>
              <a:t>Replication and localization.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/>
              <a:t>Insertion of puts.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/>
              <a:t>Insertion of gets.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/>
              <a:t>Synchronization of threads.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/>
              <a:t>Elimination of redundant operators.</a:t>
            </a:r>
          </a:p>
          <a:p>
            <a:pPr marL="571500" indent="-571500">
              <a:lnSpc>
                <a:spcPct val="90000"/>
              </a:lnSpc>
            </a:pPr>
            <a:r>
              <a:rPr lang="en-US" altLang="en-US"/>
              <a:t>May insert puts/gets either bottom-up or top-down.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Compaan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Synthesizes process network models from Matlab.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Uses polyhedral reduced dependence graph (PRDG) to analyze program.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Nodes in PRDG are mapped into process network for implementation.</a:t>
            </a:r>
          </a:p>
        </p:txBody>
      </p:sp>
      <p:pic>
        <p:nvPicPr>
          <p:cNvPr id="197637" name="Picture 5" descr="Fig_03-3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57400"/>
            <a:ext cx="4038600" cy="2395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Control-oriented programming languages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Control can be partitioned to provide modularity.</a:t>
            </a:r>
          </a:p>
          <a:p>
            <a:r>
              <a:rPr lang="en-US" altLang="en-US" sz="2600"/>
              <a:t>Event-driven state machine model is a common basic for control-oriented languages. </a:t>
            </a:r>
          </a:p>
        </p:txBody>
      </p:sp>
      <p:pic>
        <p:nvPicPr>
          <p:cNvPr id="201733" name="Picture 5" descr="Fig_03-4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052763"/>
            <a:ext cx="4038600" cy="1625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WCET analysis approach</a:t>
            </a:r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Path analysis determines worst-case execution path.</a:t>
            </a:r>
          </a:p>
          <a:p>
            <a:r>
              <a:rPr lang="en-US" altLang="en-US" sz="2600"/>
              <a:t>Path timing determines the execution time of a path.</a:t>
            </a:r>
          </a:p>
          <a:p>
            <a:r>
              <a:rPr lang="en-US" altLang="en-US" sz="2600"/>
              <a:t>The two problems interact somewhat.</a:t>
            </a:r>
          </a:p>
        </p:txBody>
      </p:sp>
      <p:pic>
        <p:nvPicPr>
          <p:cNvPr id="108550" name="Picture 6" descr="Fig_03-2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2738" y="1600200"/>
            <a:ext cx="254952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Statecharts</a:t>
            </a:r>
          </a:p>
        </p:txBody>
      </p:sp>
      <p:pic>
        <p:nvPicPr>
          <p:cNvPr id="205829" name="Picture 5" descr="Fig_03-4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33600"/>
            <a:ext cx="4038600" cy="2667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32" name="Picture 8" descr="Fig_03-4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524000"/>
            <a:ext cx="4038600" cy="41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834" name="Text Box 10"/>
          <p:cNvSpPr txBox="1">
            <a:spLocks noChangeArrowheads="1"/>
          </p:cNvSpPr>
          <p:nvPr/>
        </p:nvSpPr>
        <p:spPr bwMode="auto">
          <a:xfrm>
            <a:off x="1584325" y="5599113"/>
            <a:ext cx="1085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OR state</a:t>
            </a:r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5791200" y="5562600"/>
            <a:ext cx="1225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AND state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Compiling and verifying Statecharts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Wasowski: use hierarchy trees to keep track of Statechart state during execution of program.</a:t>
            </a:r>
          </a:p>
          <a:p>
            <a:pPr lvl="1"/>
            <a:r>
              <a:rPr lang="en-US" altLang="en-US"/>
              <a:t>Levels of tree alternate between AND and OR.</a:t>
            </a:r>
          </a:p>
          <a:p>
            <a:r>
              <a:rPr lang="en-US" altLang="en-US"/>
              <a:t>Alur and Yannakakis developed verification algorithms.</a:t>
            </a:r>
          </a:p>
          <a:p>
            <a:pPr lvl="1"/>
            <a:r>
              <a:rPr lang="en-US" altLang="en-US"/>
              <a:t>Invariants can be checked more efficiently because component FSMs need to be checked only once.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Esterel example</a:t>
            </a:r>
          </a:p>
        </p:txBody>
      </p:sp>
      <p:pic>
        <p:nvPicPr>
          <p:cNvPr id="212996" name="Picture 4" descr="Fig_03-4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95475"/>
            <a:ext cx="8229600" cy="3940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2998" name="Text Box 6"/>
          <p:cNvSpPr txBox="1">
            <a:spLocks noChangeArrowheads="1"/>
          </p:cNvSpPr>
          <p:nvPr/>
        </p:nvSpPr>
        <p:spPr bwMode="auto">
          <a:xfrm>
            <a:off x="5394325" y="6361113"/>
            <a:ext cx="2359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[Bou91] © 1991 IEEE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Edwards multi-threaded Esterel compilation</a:t>
            </a:r>
          </a:p>
        </p:txBody>
      </p:sp>
      <p:pic>
        <p:nvPicPr>
          <p:cNvPr id="216068" name="Picture 4" descr="Fig_03-4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3450" y="1600200"/>
            <a:ext cx="727551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6070" name="Text Box 6"/>
          <p:cNvSpPr txBox="1">
            <a:spLocks noChangeArrowheads="1"/>
          </p:cNvSpPr>
          <p:nvPr/>
        </p:nvSpPr>
        <p:spPr bwMode="auto">
          <a:xfrm>
            <a:off x="5241925" y="6284913"/>
            <a:ext cx="30321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[Edw00] © 2000 ACM Press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Java memory management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Traditional garbage collectors are not designed for real time, low power.</a:t>
            </a:r>
          </a:p>
          <a:p>
            <a:pPr lvl="1"/>
            <a:r>
              <a:rPr lang="en-US" altLang="en-US"/>
              <a:t>Application program that uses the garbage collector is called mutator.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Bacon et al. garbage collector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Memory for objects are segregated into free lists by size.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Objects are usually not copied.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When a page becomes fragmented, its objects are copied to another page.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A forwarding pointer helps relocation.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Garbage is collected using incremental mark-sweep.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Large arrays are broken into fixed-sized pieces.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Maximum mutator utilization approaches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u</a:t>
            </a:r>
            <a:r>
              <a:rPr lang="en-US" altLang="en-US" sz="2200" baseline="-25000"/>
              <a:t>t</a:t>
            </a:r>
            <a:r>
              <a:rPr lang="en-US" altLang="en-US" sz="2200"/>
              <a:t> = Q</a:t>
            </a:r>
            <a:r>
              <a:rPr lang="en-US" altLang="en-US" sz="2200" baseline="-25000"/>
              <a:t>T</a:t>
            </a:r>
            <a:r>
              <a:rPr lang="en-US" altLang="en-US" sz="2200"/>
              <a:t>/[Q</a:t>
            </a:r>
            <a:r>
              <a:rPr lang="en-US" altLang="en-US" sz="2200" baseline="-25000"/>
              <a:t>T</a:t>
            </a:r>
            <a:r>
              <a:rPr lang="en-US" altLang="en-US" sz="2200"/>
              <a:t> + C</a:t>
            </a:r>
            <a:r>
              <a:rPr lang="en-US" altLang="en-US" sz="2200" baseline="-25000"/>
              <a:t>T</a:t>
            </a:r>
            <a:r>
              <a:rPr lang="en-US" altLang="en-US" sz="2200"/>
              <a:t>]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Hterogeneous models of computation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Lee and Parks proposed coordination languages based on Kahn process networks.</a:t>
            </a:r>
          </a:p>
          <a:p>
            <a:r>
              <a:rPr lang="en-US" altLang="en-US"/>
              <a:t>Input to a process is guarded by infinite-capacity FIFO that carries a stream of values.</a:t>
            </a:r>
          </a:p>
          <a:p>
            <a:r>
              <a:rPr lang="en-US" altLang="en-US"/>
              <a:t>Monotonicity is related to causality.</a:t>
            </a:r>
          </a:p>
          <a:p>
            <a:r>
              <a:rPr lang="en-US" altLang="en-US"/>
              <a:t>Lee/Parks showed that a network of monotonic processes is itself monotonic.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Dataflow actors and multiple models of computation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Can coordinate between languages using a strict condition: actor’s outputs are functions of present input functions and not prior state, no side effects.</a:t>
            </a:r>
          </a:p>
          <a:p>
            <a:r>
              <a:rPr lang="en-US" altLang="en-US"/>
              <a:t>Ptolemy II three-phase execution:</a:t>
            </a:r>
          </a:p>
          <a:p>
            <a:pPr lvl="1"/>
            <a:r>
              <a:rPr lang="en-US" altLang="en-US"/>
              <a:t>Setup phase.</a:t>
            </a:r>
          </a:p>
          <a:p>
            <a:pPr lvl="1"/>
            <a:r>
              <a:rPr lang="en-US" altLang="en-US"/>
              <a:t>Iteration = prefiring, firing, postfiring.</a:t>
            </a:r>
          </a:p>
          <a:p>
            <a:pPr lvl="1"/>
            <a:r>
              <a:rPr lang="en-US" altLang="en-US"/>
              <a:t>Wrapup phase.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Metropolis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Categories of description: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Computation vs. communication.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Functional specification vs. implementation platform.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Function/behavior vs. nonfunctional requirements.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Constraints on communication in linear-time temporal logic: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Rates.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Latencies.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Jitter.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Throughput.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Burstiness.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Model-integrated computing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Generate software from domain-specific modeling languages:</a:t>
            </a:r>
          </a:p>
          <a:p>
            <a:pPr lvl="1"/>
            <a:r>
              <a:rPr lang="en-US" altLang="en-US" sz="2200"/>
              <a:t>Model environment.</a:t>
            </a:r>
          </a:p>
          <a:p>
            <a:pPr lvl="1"/>
            <a:r>
              <a:rPr lang="en-US" altLang="en-US" sz="2200"/>
              <a:t>Model application.</a:t>
            </a:r>
          </a:p>
          <a:p>
            <a:pPr lvl="1"/>
            <a:r>
              <a:rPr lang="en-US" altLang="en-US" sz="2200"/>
              <a:t>Model hardware platform.</a:t>
            </a:r>
          </a:p>
        </p:txBody>
      </p:sp>
      <p:pic>
        <p:nvPicPr>
          <p:cNvPr id="229381" name="Picture 5" descr="Fig_03-4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286000"/>
            <a:ext cx="4038600" cy="1466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4784725" y="4227513"/>
            <a:ext cx="2308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[Kar03] © 2003 IEEE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Performance models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Simple model---table of instructions and execution times.</a:t>
            </a:r>
          </a:p>
          <a:p>
            <a:pPr lvl="1"/>
            <a:r>
              <a:rPr lang="en-US" altLang="en-US"/>
              <a:t>Ignores instruction interactions, data-dependent effects.</a:t>
            </a:r>
          </a:p>
          <a:p>
            <a:r>
              <a:rPr lang="en-US" altLang="en-US"/>
              <a:t>Timing accident: a reason why an instruction takes longer than normal to execute.</a:t>
            </a:r>
          </a:p>
          <a:p>
            <a:r>
              <a:rPr lang="en-US" altLang="en-US"/>
              <a:t>Timing penalty: amount of execution time increase from a timing accident.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Path analysis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Too many paths to enumerate.</a:t>
            </a:r>
          </a:p>
          <a:p>
            <a:r>
              <a:rPr lang="en-US" altLang="en-US"/>
              <a:t>Use integer linear programming (ILP) to implicitly solve for paths.</a:t>
            </a:r>
          </a:p>
          <a:p>
            <a:r>
              <a:rPr lang="en-US" altLang="en-US"/>
              <a:t>Li and Malik:</a:t>
            </a:r>
          </a:p>
          <a:p>
            <a:pPr lvl="1"/>
            <a:r>
              <a:rPr lang="en-US" altLang="en-US"/>
              <a:t>Structural constraints describe program structure.</a:t>
            </a:r>
          </a:p>
          <a:p>
            <a:pPr lvl="1"/>
            <a:r>
              <a:rPr lang="en-US" altLang="en-US"/>
              <a:t>Finiteness and start constraints bound loop iterations.</a:t>
            </a:r>
          </a:p>
          <a:p>
            <a:pPr lvl="1"/>
            <a:r>
              <a:rPr lang="en-US" altLang="en-US"/>
              <a:t>Tightening constraints come from path infeasibility or from user.</a:t>
            </a:r>
          </a:p>
          <a:p>
            <a:pPr lvl="1"/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Structural constraints</a:t>
            </a:r>
          </a:p>
        </p:txBody>
      </p:sp>
      <p:pic>
        <p:nvPicPr>
          <p:cNvPr id="120836" name="Picture 4" descr="Fig_03-3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295400"/>
            <a:ext cx="5922963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Flow constraints</a:t>
            </a:r>
          </a:p>
        </p:txBody>
      </p:sp>
      <p:sp>
        <p:nvSpPr>
          <p:cNvPr id="11674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Flow is conserved over the program.</a:t>
            </a:r>
          </a:p>
          <a:p>
            <a:r>
              <a:rPr lang="en-US" altLang="en-US" sz="2600"/>
              <a:t>i + b = o + t</a:t>
            </a:r>
          </a:p>
        </p:txBody>
      </p:sp>
      <p:pic>
        <p:nvPicPr>
          <p:cNvPr id="116742" name="Picture 6" descr="Fig_03-2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93975"/>
            <a:ext cx="4038600" cy="2541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4403</TotalTime>
  <Words>2814</Words>
  <Application>Microsoft Office PowerPoint</Application>
  <PresentationFormat>On-screen Show (4:3)</PresentationFormat>
  <Paragraphs>516</Paragraphs>
  <Slides>59</Slides>
  <Notes>58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Edge</vt:lpstr>
      <vt:lpstr>Chapter 3, part 2: Programs</vt:lpstr>
      <vt:lpstr>Topics</vt:lpstr>
      <vt:lpstr>Varieties of performance metrics</vt:lpstr>
      <vt:lpstr>Performance analysis techniques</vt:lpstr>
      <vt:lpstr>WCET analysis approach</vt:lpstr>
      <vt:lpstr>Performance models</vt:lpstr>
      <vt:lpstr>Path analysis</vt:lpstr>
      <vt:lpstr>Structural constraints</vt:lpstr>
      <vt:lpstr>Flow constraints</vt:lpstr>
      <vt:lpstr>User constraints and objectives</vt:lpstr>
      <vt:lpstr>Li/Malik ILP results</vt:lpstr>
      <vt:lpstr>Cache behavior and timing</vt:lpstr>
      <vt:lpstr>Cache conflict graph</vt:lpstr>
      <vt:lpstr>Path timing</vt:lpstr>
      <vt:lpstr>Healy et al. loop iteration bounding</vt:lpstr>
      <vt:lpstr>Loop iteration example (Healy et al)</vt:lpstr>
      <vt:lpstr>Ermedahl et al. clustering analysis</vt:lpstr>
      <vt:lpstr>Eremdahl et al. example</vt:lpstr>
      <vt:lpstr>Healy et al. cache behavior analysis</vt:lpstr>
      <vt:lpstr>Healy et al. analysis algorithm</vt:lpstr>
      <vt:lpstr>Thieling et al. abstract interpretation</vt:lpstr>
      <vt:lpstr>Wilhelm modular approach</vt:lpstr>
      <vt:lpstr>Simulation and WCET</vt:lpstr>
      <vt:lpstr>Timing bounds and security</vt:lpstr>
      <vt:lpstr>Programming languages</vt:lpstr>
      <vt:lpstr>Reactive systems and synchronous languages</vt:lpstr>
      <vt:lpstr>Benveniste and Berry rules of synchronous languages</vt:lpstr>
      <vt:lpstr>Interrupt-oriented languages</vt:lpstr>
      <vt:lpstr>Video driver language</vt:lpstr>
      <vt:lpstr>Conway and Edwards NDL</vt:lpstr>
      <vt:lpstr>Data flow languages</vt:lpstr>
      <vt:lpstr>Synchronous data flow scheduling</vt:lpstr>
      <vt:lpstr>Describing the SDF network (Lee/Messerschmitt)</vt:lpstr>
      <vt:lpstr>Feasibility tests</vt:lpstr>
      <vt:lpstr>Fixing the problem</vt:lpstr>
      <vt:lpstr>Serial system schedule</vt:lpstr>
      <vt:lpstr>Allocating data flow graphs</vt:lpstr>
      <vt:lpstr>Fully sequential implementation</vt:lpstr>
      <vt:lpstr>SDF scheduling</vt:lpstr>
      <vt:lpstr>Bhattacharyya et al. SDF scheduling algorithms</vt:lpstr>
      <vt:lpstr>Clustering and single-appearance schedules</vt:lpstr>
      <vt:lpstr>Common code space set graph</vt:lpstr>
      <vt:lpstr>Bhattacharyya and Lee buffer analysis and synthesis</vt:lpstr>
      <vt:lpstr>Overlay analysis</vt:lpstr>
      <vt:lpstr>LUSTRE</vt:lpstr>
      <vt:lpstr>SIGNAL</vt:lpstr>
      <vt:lpstr>Caspi et al. distributed implementations of programs</vt:lpstr>
      <vt:lpstr>Compaan</vt:lpstr>
      <vt:lpstr>Control-oriented programming languages</vt:lpstr>
      <vt:lpstr>Statecharts</vt:lpstr>
      <vt:lpstr>Compiling and verifying Statecharts</vt:lpstr>
      <vt:lpstr>Esterel example</vt:lpstr>
      <vt:lpstr>Edwards multi-threaded Esterel compilation</vt:lpstr>
      <vt:lpstr>Java memory management</vt:lpstr>
      <vt:lpstr>Bacon et al. garbage collector</vt:lpstr>
      <vt:lpstr>Hterogeneous models of computation</vt:lpstr>
      <vt:lpstr>Dataflow actors and multiple models of computation</vt:lpstr>
      <vt:lpstr>Metropolis</vt:lpstr>
      <vt:lpstr>Model-integrated computing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128</cp:revision>
  <dcterms:created xsi:type="dcterms:W3CDTF">2006-09-21T02:21:51Z</dcterms:created>
  <dcterms:modified xsi:type="dcterms:W3CDTF">2014-01-07T00:39:18Z</dcterms:modified>
</cp:coreProperties>
</file>