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6"/>
  </p:notesMasterIdLst>
  <p:sldIdLst>
    <p:sldId id="256" r:id="rId2"/>
    <p:sldId id="262" r:id="rId3"/>
    <p:sldId id="263" r:id="rId4"/>
    <p:sldId id="264" r:id="rId5"/>
    <p:sldId id="265" r:id="rId6"/>
    <p:sldId id="266" r:id="rId7"/>
    <p:sldId id="304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98" r:id="rId19"/>
    <p:sldId id="277" r:id="rId20"/>
    <p:sldId id="278" r:id="rId21"/>
    <p:sldId id="279" r:id="rId22"/>
    <p:sldId id="299" r:id="rId23"/>
    <p:sldId id="300" r:id="rId24"/>
    <p:sldId id="301" r:id="rId25"/>
    <p:sldId id="302" r:id="rId26"/>
    <p:sldId id="303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3" r:id="rId40"/>
    <p:sldId id="292" r:id="rId41"/>
    <p:sldId id="294" r:id="rId42"/>
    <p:sldId id="295" r:id="rId43"/>
    <p:sldId id="296" r:id="rId44"/>
    <p:sldId id="297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A7A394-D7DF-48DA-824C-AD2D58A5F9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21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6F711-A761-46CD-BADF-84486440F1AC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6B4BC9-F475-4709-A037-554949B9B91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227BC-315C-494F-A772-DAD23B3A76A6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1D90D-173A-4FBB-AF40-239D862E808F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EA5E3-DFBD-4374-BF34-65DC2ACA7F5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DCD4A-943E-4B10-89FC-E965212AF276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E2D6BD-5D7F-47E8-993A-5214AD541EA0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3719D-9FF4-4C08-ADD0-F38CF578B916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DF7BF-2225-4328-9BF5-0F888859A848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209B82-DCDE-4F98-857F-E089AE2F46C2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3E8378-3A15-4519-A719-93B233EFE765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7AB05E-6D0C-4EB1-A24E-E71EE8E1228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AAB12E-0E65-4344-AF8C-1C9426B99102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7C840C-076F-4A9F-BD22-510C6E2CCD2E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154761-D81B-4395-9924-F3F664E84BF2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C3F21C-6380-4D84-A082-CFBA12D23D86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6AA9FE-810F-4EC8-94BF-38BAEFAB2422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E00DB3-CE09-4D31-A048-AE74660FD2E6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FACEA4-7D89-44F6-A610-EB8A086D91F6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AB4E0-7E85-4ED1-950C-3D941C740632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F4DBEC-F66E-4BFA-893E-792EB9235202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65D9B-4A92-4988-9D1A-7932A62FF67B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78E1CA-DAD2-4E2F-82DE-A8B064D8D44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DC78AB-2327-495F-A3E0-D318EFE30769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FD691-EB3C-419C-9E08-4CB30D0F76ED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D9B51-C704-4954-987B-0537AE6762FA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38F6BE-5D0A-43CF-A541-BD3C39425912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A68D-FBDA-4896-BCA9-6E10C5BBA87B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24A116-B345-419B-B39D-BF92CF6FFCDB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3F0DE8-AA2D-4224-A913-2E2F3C74CAA1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177EA0-3803-4620-AD33-FA180278E10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9ECE5-1BFE-4915-9C3E-8F466BEEC81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8C3F02-6002-48FE-81B6-279AB58B9AB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AF178-67E6-4676-AD5F-4BFD306A46EF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6D79C-0BD0-4051-B222-B9F1D6200C46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468BF5-434D-4212-B3E9-6C6505D2A8BF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38F61DA-EAA4-407D-BAB8-F222758FD30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47D69-17A3-4C53-BA78-28B4EB1979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260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7425D-4989-4A92-B23A-5976933BDE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350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BFC1CF5-24D2-4AC7-9BCC-360CA7F37F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877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BCB139B-82B4-4FD2-8903-BFAA166685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844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B0477-B263-47CC-B000-E16E4D1FB0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67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30433-6B7E-4A8B-8042-7D9EFDAAEA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528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38042-4808-47EF-9CB4-D5DCCBEB93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83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67ABD-687F-4446-B259-DAF9A0DF25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86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41B75-99FD-4A76-9269-B3D7B00D54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37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78587-A767-4DFE-946A-20E63A9A24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2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685EE-DB28-41B6-88A6-8DB935A89D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99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00A5C-4072-4837-BAAC-5ACFAC9D18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496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76D706AA-5D67-4310-9F8F-79CA50A5865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4, part 1: Processes and Operating Systems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List scheduling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609600"/>
          </a:xfrm>
        </p:spPr>
        <p:txBody>
          <a:bodyPr/>
          <a:lstStyle/>
          <a:p>
            <a:r>
              <a:rPr lang="en-US" altLang="en-US" sz="2600"/>
              <a:t>A common form of constructive scheduler.</a:t>
            </a:r>
          </a:p>
        </p:txBody>
      </p:sp>
      <p:pic>
        <p:nvPicPr>
          <p:cNvPr id="118788" name="Picture 4" descr="Fig_04-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2133600"/>
            <a:ext cx="7086600" cy="3902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Interval scheduling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Chou and Borriello: statically schedule deadline-driven operations.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Processes and timing constraints represented by weighted directed graph.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Constructive algorithm formulated recursively.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Partial schedule is valid at each step.</a:t>
            </a:r>
          </a:p>
        </p:txBody>
      </p:sp>
      <p:pic>
        <p:nvPicPr>
          <p:cNvPr id="121861" name="Picture 5" descr="Fig_04-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0538" y="533400"/>
            <a:ext cx="2708275" cy="5597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5927725" y="6208713"/>
            <a:ext cx="3133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[Cho95a] © 1995 ACM Press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Priority-driven scheduling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Each process has a priority.</a:t>
            </a:r>
          </a:p>
          <a:p>
            <a:r>
              <a:rPr lang="en-US" altLang="en-US"/>
              <a:t>Processes may be ready or waiting.</a:t>
            </a:r>
          </a:p>
          <a:p>
            <a:r>
              <a:rPr lang="en-US" altLang="en-US"/>
              <a:t>Highest-priority ready process runs in the current quantum.</a:t>
            </a:r>
          </a:p>
          <a:p>
            <a:r>
              <a:rPr lang="en-US" altLang="en-US"/>
              <a:t>Priorities may be static or dynamic.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Rate-monotonic scheduling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Liu and Layland: proved properties of static priority scheduling.</a:t>
            </a:r>
          </a:p>
          <a:p>
            <a:r>
              <a:rPr lang="en-US" altLang="en-US"/>
              <a:t>No data dependencies between processes.</a:t>
            </a:r>
          </a:p>
          <a:p>
            <a:r>
              <a:rPr lang="en-US" altLang="en-US"/>
              <a:t>Process periods may have arbitrary relationships.</a:t>
            </a:r>
          </a:p>
          <a:p>
            <a:r>
              <a:rPr lang="en-US" altLang="en-US"/>
              <a:t>Ideal (zero) context switching time.</a:t>
            </a:r>
          </a:p>
          <a:p>
            <a:r>
              <a:rPr lang="en-US" altLang="en-US"/>
              <a:t>Release time of process is start of period.</a:t>
            </a:r>
          </a:p>
          <a:p>
            <a:r>
              <a:rPr lang="en-US" altLang="en-US"/>
              <a:t>Process execution time is fixed.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Critical instant</a:t>
            </a:r>
          </a:p>
        </p:txBody>
      </p:sp>
      <p:pic>
        <p:nvPicPr>
          <p:cNvPr id="130052" name="Picture 4" descr="Fig_04-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9975" y="1600200"/>
            <a:ext cx="70024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Critical instant analysis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477000" cy="4530725"/>
          </a:xfrm>
        </p:spPr>
        <p:txBody>
          <a:bodyPr/>
          <a:lstStyle/>
          <a:p>
            <a:r>
              <a:rPr lang="en-US" altLang="en-US" sz="2600"/>
              <a:t>Process 1 has shorter period, process 2 has longer period.</a:t>
            </a:r>
          </a:p>
          <a:p>
            <a:r>
              <a:rPr lang="en-US" altLang="en-US" sz="2600"/>
              <a:t>If process 2 has higher priority, then:</a:t>
            </a:r>
          </a:p>
          <a:p>
            <a:r>
              <a:rPr lang="en-US" altLang="en-US" sz="2600"/>
              <a:t>Schedulability condition:</a:t>
            </a:r>
          </a:p>
          <a:p>
            <a:endParaRPr lang="en-US" altLang="en-US" sz="2600"/>
          </a:p>
          <a:p>
            <a:r>
              <a:rPr lang="en-US" altLang="en-US" sz="2600"/>
              <a:t>Utilization is:</a:t>
            </a:r>
          </a:p>
          <a:p>
            <a:endParaRPr lang="en-US" altLang="en-US" sz="2600"/>
          </a:p>
          <a:p>
            <a:endParaRPr lang="en-US" altLang="en-US" sz="2600"/>
          </a:p>
          <a:p>
            <a:r>
              <a:rPr lang="en-US" altLang="en-US" sz="2600"/>
              <a:t>Utilization approaches:</a:t>
            </a:r>
          </a:p>
        </p:txBody>
      </p:sp>
      <p:pic>
        <p:nvPicPr>
          <p:cNvPr id="133125" name="Picture 5" descr="eq4-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2438400"/>
            <a:ext cx="2362200" cy="709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27" name="Picture 7" descr="eq4-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971800"/>
            <a:ext cx="2133600" cy="879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29" name="Picture 9" descr="eq4-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343400"/>
            <a:ext cx="2209800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0" name="Picture 10" descr="eq4-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257800"/>
            <a:ext cx="2438400" cy="76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Earliest-deadline-first (EDF) scheduling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en-US" altLang="en-US" sz="2600"/>
              <a:t>Liu and Layland: dynamic priority algorithm.</a:t>
            </a:r>
          </a:p>
          <a:p>
            <a:pPr lvl="1"/>
            <a:r>
              <a:rPr lang="en-US" altLang="en-US" sz="2200"/>
              <a:t>Process closest to its deadline has highest priority.</a:t>
            </a:r>
          </a:p>
          <a:p>
            <a:r>
              <a:rPr lang="en-US" altLang="en-US" sz="2600"/>
              <a:t>Relative deadline D.</a:t>
            </a:r>
          </a:p>
          <a:p>
            <a:r>
              <a:rPr lang="en-US" altLang="en-US" sz="2600"/>
              <a:t>Process set must satisfy:</a:t>
            </a:r>
          </a:p>
        </p:txBody>
      </p:sp>
      <p:pic>
        <p:nvPicPr>
          <p:cNvPr id="138244" name="Picture 4" descr="eq4-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3505200"/>
            <a:ext cx="3505200" cy="1050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Least-laxity-first (LLF) scheduling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Laxity or slack: difference between remaining computation time and time until deadline.</a:t>
            </a:r>
          </a:p>
          <a:p>
            <a:pPr lvl="1"/>
            <a:r>
              <a:rPr lang="en-US" altLang="en-US"/>
              <a:t>Process with smallest laxity has highest priority.</a:t>
            </a:r>
          </a:p>
          <a:p>
            <a:r>
              <a:rPr lang="en-US" altLang="en-US"/>
              <a:t>Unlike EDF, takes into account computation time in addition to deadline.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Joseph and Pandya described response time:</a:t>
                </a:r>
              </a:p>
              <a:p>
                <a:pPr lvl="1"/>
                <a:r>
                  <a:rPr lang="en-US" dirty="0" smtClean="0"/>
                  <a:t>Period T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, computation time C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Set of tasks with priority higher than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= </a:t>
                </a:r>
                <a:r>
                  <a:rPr lang="en-US" dirty="0" err="1" smtClean="0"/>
                  <a:t>hp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).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h𝑝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sub>
                      <m:sup/>
                      <m:e>
                        <m:d>
                          <m:dPr>
                            <m:begChr m:val="⌈"/>
                            <m:endChr m:val="⌉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8974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 inversion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RMS and EDF assume no dependencies or outside resources.</a:t>
            </a:r>
          </a:p>
          <a:p>
            <a:r>
              <a:rPr lang="en-US" altLang="en-US"/>
              <a:t>When processes use external resources, scheduling must take those into account.</a:t>
            </a:r>
          </a:p>
          <a:p>
            <a:r>
              <a:rPr lang="en-US" altLang="en-US"/>
              <a:t>Priority inversion: external resources can make a low-priority process continue to execute as if it had higher priority.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Real-time scheduling.</a:t>
            </a:r>
          </a:p>
          <a:p>
            <a:r>
              <a:rPr lang="en-US" altLang="en-US"/>
              <a:t>Scheduling for power/energy.</a:t>
            </a:r>
          </a:p>
          <a:p>
            <a:r>
              <a:rPr lang="en-US" altLang="en-US"/>
              <a:t>Languages and scheduling.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 inversion example</a:t>
            </a:r>
          </a:p>
        </p:txBody>
      </p:sp>
      <p:pic>
        <p:nvPicPr>
          <p:cNvPr id="145412" name="Picture 4" descr="Fig_04-0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038" y="1600200"/>
            <a:ext cx="72723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 inheritance protocols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Sha et al.: basic priority inheritance protocol, priority ceiling protocol.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Process in a critical section executes at highest priority of any process that shares that critical section.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Can deadlock.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Priority ceiling protocol: each semaphore has its own priority ceiling.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Required priority to obtain semaphore depends on priorities of other locked semaphores.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Schedulability:</a:t>
            </a:r>
          </a:p>
        </p:txBody>
      </p:sp>
      <p:pic>
        <p:nvPicPr>
          <p:cNvPr id="148488" name="Picture 8" descr="eq4-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5410200"/>
            <a:ext cx="4038600" cy="70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Multi-criticality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by Vestal:</a:t>
            </a:r>
          </a:p>
          <a:p>
            <a:pPr lvl="1"/>
            <a:r>
              <a:rPr lang="en-US" dirty="0" smtClean="0"/>
              <a:t>Some tasks are critical to operation.</a:t>
            </a:r>
          </a:p>
          <a:p>
            <a:pPr lvl="1"/>
            <a:r>
              <a:rPr lang="en-US" dirty="0" smtClean="0"/>
              <a:t>Other tasks are less critical.</a:t>
            </a:r>
          </a:p>
          <a:p>
            <a:pPr lvl="1"/>
            <a:r>
              <a:rPr lang="en-US" dirty="0" smtClean="0"/>
              <a:t>Variations in CPU time, job mix can change observed schedule.</a:t>
            </a:r>
          </a:p>
          <a:p>
            <a:pPr lvl="1"/>
            <a:r>
              <a:rPr lang="en-US" dirty="0" smtClean="0"/>
              <a:t>Give higher weight to higher-criticality tasks when adjusting schedule.</a:t>
            </a:r>
          </a:p>
          <a:p>
            <a:r>
              <a:rPr lang="en-US" dirty="0" smtClean="0"/>
              <a:t>Typically tasks are classified as high or low criticality.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73024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Multi-criticality scheduling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Vestal: variation of preemptive </a:t>
            </a:r>
            <a:r>
              <a:rPr lang="en-US" dirty="0" err="1" smtClean="0"/>
              <a:t>fisxed</a:t>
            </a:r>
            <a:r>
              <a:rPr lang="en-US" dirty="0" smtClean="0"/>
              <a:t> priority scheduling:</a:t>
            </a:r>
          </a:p>
          <a:p>
            <a:pPr lvl="1"/>
            <a:r>
              <a:rPr lang="en-US" dirty="0" smtClean="0"/>
              <a:t>If a high-criticality task exceeds its CPU time, period and execution time are reduced by factor of n to be at or below </a:t>
            </a:r>
            <a:r>
              <a:rPr lang="en-US" dirty="0" err="1" smtClean="0"/>
              <a:t>lowre</a:t>
            </a:r>
            <a:r>
              <a:rPr lang="en-US" dirty="0" smtClean="0"/>
              <a:t>-criticality tasks.</a:t>
            </a:r>
          </a:p>
          <a:p>
            <a:r>
              <a:rPr lang="en-US" dirty="0" smtClean="0"/>
              <a:t>Li and </a:t>
            </a:r>
            <a:r>
              <a:rPr lang="en-US" dirty="0" err="1" smtClean="0"/>
              <a:t>Baruah</a:t>
            </a:r>
            <a:r>
              <a:rPr lang="en-US" dirty="0" smtClean="0"/>
              <a:t>: load-based algorithm.</a:t>
            </a:r>
          </a:p>
          <a:p>
            <a:pPr lvl="1"/>
            <a:r>
              <a:rPr lang="en-US" dirty="0" smtClean="0"/>
              <a:t>Recursively construct priority order of tasks.</a:t>
            </a:r>
          </a:p>
          <a:p>
            <a:pPr lvl="1"/>
            <a:r>
              <a:rPr lang="en-US" dirty="0" smtClean="0"/>
              <a:t>Identify tasks as low-priority based on available CPU time.</a:t>
            </a:r>
          </a:p>
          <a:p>
            <a:pPr lvl="1"/>
            <a:r>
              <a:rPr lang="en-US" dirty="0" smtClean="0"/>
              <a:t>Provably schedulable under some load conditions.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2646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Combination of off-line and on-line priority.</a:t>
                </a:r>
              </a:p>
              <a:p>
                <a:r>
                  <a:rPr lang="en-US" dirty="0" smtClean="0"/>
                  <a:t>Off-line, job is assigned lowest priority if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</a:rPr>
                          <m:t>𝜏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r>
                              <a:rPr lang="en-US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))≤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r>
                              <a:rPr lang="en-US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−1)×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Prioritiy</a:t>
                </a:r>
                <a:r>
                  <a:rPr lang="en-US" dirty="0" smtClean="0"/>
                  <a:t> list used at run time to assign priorities to ready jobs. </a:t>
                </a:r>
              </a:p>
              <a:p>
                <a:pPr lvl="1"/>
                <a:r>
                  <a:rPr lang="en-US" dirty="0" smtClean="0"/>
                  <a:t>Priority list is represented as a set of intervals.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5856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Criticality-based earliest deadline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Off-line schedules high-criticality jobs in EDF order, calculates slacks.</a:t>
            </a:r>
          </a:p>
          <a:p>
            <a:r>
              <a:rPr lang="en-US" dirty="0" smtClean="0"/>
              <a:t>At run-time select job depending on state of ready job queue:</a:t>
            </a:r>
          </a:p>
          <a:p>
            <a:pPr lvl="1"/>
            <a:r>
              <a:rPr lang="en-US" dirty="0" smtClean="0"/>
              <a:t>Low priority only, high priority only, both low and high priority available.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861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Ductility-based scheduling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Given a set of k criticality levels, ductility matrix D has 1 entry if task r at criticality c can meet its deadlines with a given system workload.</a:t>
                </a:r>
              </a:p>
              <a:p>
                <a:r>
                  <a:rPr lang="en-US" dirty="0" smtClean="0"/>
                  <a:t>Summary of D: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𝐷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sup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𝑘</m:t>
                                        </m:r>
                                      </m:sup>
                                    </m:sSup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𝑟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nary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/>
                                      </a:rPr>
                                      <m:t>𝑘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Use zero-slack scheduling </a:t>
                </a:r>
                <a:r>
                  <a:rPr lang="en-US" smtClean="0"/>
                  <a:t>for uniprocessors.</a:t>
                </a:r>
                <a:endParaRPr lang="en-US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319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Scheduling for dynamic voltage scaling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Dynamic voltage scaling (DVS): change processor voltage to save power.</a:t>
            </a:r>
          </a:p>
          <a:p>
            <a:pPr lvl="1"/>
            <a:r>
              <a:rPr lang="en-US" altLang="en-US"/>
              <a:t>Power consumption goes down as V</a:t>
            </a:r>
            <a:r>
              <a:rPr lang="en-US" altLang="en-US" baseline="30000"/>
              <a:t>2</a:t>
            </a:r>
            <a:r>
              <a:rPr lang="en-US" altLang="en-US"/>
              <a:t>, performance goes down as V.</a:t>
            </a:r>
          </a:p>
          <a:p>
            <a:r>
              <a:rPr lang="en-US" altLang="en-US"/>
              <a:t>Must make sure that the process finishes its deadline.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Yao et al. DVS for real-time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Intensity of an interval defines lower bound on average speed required to create a feasible schedule.</a:t>
            </a:r>
          </a:p>
          <a:p>
            <a:r>
              <a:rPr lang="en-US" altLang="en-US" sz="2200"/>
              <a:t>Interval that maximizes the intensity is the critical interval.</a:t>
            </a:r>
          </a:p>
          <a:p>
            <a:r>
              <a:rPr lang="en-US" altLang="en-US" sz="2200"/>
              <a:t>Optimal schedule is equal to the intensity of the critical interval.</a:t>
            </a:r>
          </a:p>
          <a:p>
            <a:r>
              <a:rPr lang="en-US" altLang="en-US" sz="2200"/>
              <a:t>Average rate heuristic:</a:t>
            </a:r>
          </a:p>
          <a:p>
            <a:endParaRPr lang="en-US" altLang="en-US" sz="2200"/>
          </a:p>
        </p:txBody>
      </p:sp>
      <p:pic>
        <p:nvPicPr>
          <p:cNvPr id="156676" name="Picture 4" descr="eq4-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752600"/>
            <a:ext cx="2590800" cy="1344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6678" name="Picture 6" descr="eq4-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0" y="4953000"/>
            <a:ext cx="2667000" cy="1092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DVS with discrete voltages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Ishihara and Yasuura: two voltage levels are sufficient if a finite set of discrete voltage levels are used.</a:t>
            </a:r>
          </a:p>
        </p:txBody>
      </p:sp>
      <p:pic>
        <p:nvPicPr>
          <p:cNvPr id="159748" name="Picture 4" descr="eq4-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397125"/>
            <a:ext cx="4038600" cy="5953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9750" name="Picture 6" descr="eq4-12-1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3733800"/>
            <a:ext cx="6781800" cy="145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9752" name="Picture 8" descr="eq4-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34000"/>
            <a:ext cx="5867400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Real-time scheduling terminology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Process: unique execution of a program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Context switch: operating system switch from one process to another.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Time quantum: time between OS interrupts.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Schedule: sequence of process executions or context switches.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Thread: process that shares address space with other threads.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Task: a collection of processes.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Subtask: one process in a task.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Voltage scaling with two voltages</a:t>
            </a:r>
          </a:p>
        </p:txBody>
      </p:sp>
      <p:pic>
        <p:nvPicPr>
          <p:cNvPr id="165892" name="Picture 4" descr="Fig_04-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2225" y="1600200"/>
            <a:ext cx="65595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5894" name="Text Box 6"/>
          <p:cNvSpPr txBox="1">
            <a:spLocks noChangeArrowheads="1"/>
          </p:cNvSpPr>
          <p:nvPr/>
        </p:nvSpPr>
        <p:spPr bwMode="auto">
          <a:xfrm>
            <a:off x="5622925" y="6208713"/>
            <a:ext cx="2384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[Ish98a] © 1998 IEEE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Kim et al. slack-based scheduling</a:t>
            </a:r>
          </a:p>
        </p:txBody>
      </p:sp>
      <p:pic>
        <p:nvPicPr>
          <p:cNvPr id="167940" name="Picture 4" descr="Fig_04-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990600"/>
            <a:ext cx="4165600" cy="5064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5775325" y="6361113"/>
            <a:ext cx="2346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[Kim02] © 2002 IEEE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Checkpoint-driven scheduling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Azevedo et al. used profile data to guide DVS.</a:t>
            </a:r>
          </a:p>
          <a:p>
            <a:pPr lvl="1"/>
            <a:r>
              <a:rPr lang="en-US" altLang="en-US" sz="2200"/>
              <a:t>Designer inserts checkpoints in program to measure performance and energy.</a:t>
            </a:r>
          </a:p>
          <a:p>
            <a:r>
              <a:rPr lang="en-US" altLang="en-US" sz="2600"/>
              <a:t>Scheduler considers all possible events from current checkpoint to deadline.</a:t>
            </a:r>
          </a:p>
        </p:txBody>
      </p:sp>
      <p:pic>
        <p:nvPicPr>
          <p:cNvPr id="172037" name="Picture 5" descr="Fig_04-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44650"/>
            <a:ext cx="4038600" cy="4440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4918075" y="6324600"/>
            <a:ext cx="4225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[Aze03] © 2002 IEEE Computer Society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Procrastination scheduling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Family of algorithms that maximizes lengths of idle periods.</a:t>
            </a:r>
          </a:p>
          <a:p>
            <a:pPr lvl="1"/>
            <a:r>
              <a:rPr lang="en-US" altLang="en-US"/>
              <a:t>CPU can be turned off during idle periods, further reducing energy consumption.</a:t>
            </a:r>
          </a:p>
          <a:p>
            <a:r>
              <a:rPr lang="en-US" altLang="en-US"/>
              <a:t>Jejurkar et al.: Power consumption P = P</a:t>
            </a:r>
            <a:r>
              <a:rPr lang="en-US" altLang="en-US" baseline="-25000"/>
              <a:t>AC</a:t>
            </a:r>
            <a:r>
              <a:rPr lang="en-US" altLang="en-US"/>
              <a:t> + P</a:t>
            </a:r>
            <a:r>
              <a:rPr lang="en-US" altLang="en-US" baseline="-25000"/>
              <a:t>DC</a:t>
            </a:r>
            <a:r>
              <a:rPr lang="en-US" altLang="en-US"/>
              <a:t> + P</a:t>
            </a:r>
            <a:r>
              <a:rPr lang="en-US" altLang="en-US" baseline="-25000"/>
              <a:t>on</a:t>
            </a:r>
            <a:r>
              <a:rPr lang="en-US" altLang="en-US"/>
              <a:t>.</a:t>
            </a:r>
          </a:p>
          <a:p>
            <a:r>
              <a:rPr lang="en-US" altLang="en-US"/>
              <a:t>Minimum breakeven time t</a:t>
            </a:r>
            <a:r>
              <a:rPr lang="en-US" altLang="en-US" baseline="-25000"/>
              <a:t>th</a:t>
            </a:r>
            <a:r>
              <a:rPr lang="en-US" altLang="en-US"/>
              <a:t> = E</a:t>
            </a:r>
            <a:r>
              <a:rPr lang="en-US" altLang="en-US" baseline="-25000"/>
              <a:t>sd</a:t>
            </a:r>
            <a:r>
              <a:rPr lang="en-US" altLang="en-US"/>
              <a:t>/P</a:t>
            </a:r>
            <a:r>
              <a:rPr lang="en-US" altLang="en-US" baseline="-25000"/>
              <a:t>idle</a:t>
            </a:r>
            <a:r>
              <a:rPr lang="en-US" altLang="en-US"/>
              <a:t>.</a:t>
            </a:r>
          </a:p>
          <a:p>
            <a:r>
              <a:rPr lang="en-US" altLang="en-US"/>
              <a:t>Guarantees deadlines if:</a:t>
            </a:r>
          </a:p>
        </p:txBody>
      </p:sp>
      <p:pic>
        <p:nvPicPr>
          <p:cNvPr id="176132" name="Picture 4" descr="eq4-1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5105400"/>
            <a:ext cx="2209800" cy="1041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estimation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Multiple processes interfere in the cache.</a:t>
            </a:r>
          </a:p>
          <a:p>
            <a:pPr lvl="1"/>
            <a:r>
              <a:rPr lang="en-US" altLang="en-US"/>
              <a:t>Single-process performance evaluation cannot take into account the effects of a dynamic schedule.</a:t>
            </a:r>
          </a:p>
          <a:p>
            <a:r>
              <a:rPr lang="en-US" altLang="en-US"/>
              <a:t>Kirk and Strosnider: segment the cache, allow processes to lock themselves into a segment.</a:t>
            </a:r>
          </a:p>
          <a:p>
            <a:r>
              <a:rPr lang="en-US" altLang="en-US"/>
              <a:t>Mueller: use software methods to partition.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modeling and scheduling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Li and Wolf: each process has a stable footprint in the cache.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 Two-state model: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Process is in the cache.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Process is not in the cache.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Characterize execution time in each state off-line.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Use CPU time measurements along with cache state to estimate process performance at each quantum.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Kastner and Thiesing: scheduling algorithm takes cache state into account.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Languages and scheduling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Programming language can capture information about tasks.</a:t>
            </a:r>
          </a:p>
          <a:p>
            <a:r>
              <a:rPr lang="en-US" altLang="en-US"/>
              <a:t>Compilation can generate specialized implementations, implement static schedules.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Codesign finite state machines (CFSMs)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Control model for hardware and software.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Four-state execution: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Idle.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Detect input events.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Go to new state based on current state and inputs.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Emit outputs.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Chiodo et al. compiled by generating an s-graph.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Analyze with Shannon decomposition.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Lin and Zhu static scheduling using Petri nets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Find maximal acyclic fragments of program, schedule operations in each fragment.</a:t>
            </a:r>
          </a:p>
          <a:p>
            <a:r>
              <a:rPr lang="en-US" altLang="en-US"/>
              <a:t>Expansion of a Petri net: acyclic Petri net in which every transition has one input or output or output place, no input transitions, and at least one place with no output transitions.</a:t>
            </a:r>
          </a:p>
          <a:p>
            <a:r>
              <a:rPr lang="en-US" altLang="en-US"/>
              <a:t>Maximal expansion is transitively closed.</a:t>
            </a:r>
          </a:p>
          <a:p>
            <a:r>
              <a:rPr lang="en-US" altLang="en-US"/>
              <a:t>Code is generated form maximally expanded fragment by pre-ordering operations.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Maximal expansions</a:t>
            </a:r>
          </a:p>
        </p:txBody>
      </p:sp>
      <p:pic>
        <p:nvPicPr>
          <p:cNvPr id="194564" name="Picture 4" descr="Fig_04-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990600"/>
            <a:ext cx="3438525" cy="5140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304801" y="4038600"/>
            <a:ext cx="2286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/>
              <a:t>[Lin98] © 1998 IEEE Computer Society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Real-time scheduling algorithms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Static scheduling algorithms determine the schedule off-line.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Constructive algorithms don’t have a complete schedule until the end of the algorithm.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Iterative improvement algorithms build a schedule, then modify it.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Dynamic scheduling algorithms build the schedule during system operation.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Priority schedulers assign priorities to processes.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Priorities may be static or dynamic.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Software thread integration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Dean: schedule multiple threads statically in a single program.</a:t>
            </a:r>
          </a:p>
          <a:p>
            <a:r>
              <a:rPr lang="en-US" altLang="en-US" sz="2600"/>
              <a:t>Primary thread has real-time requirements.</a:t>
            </a:r>
          </a:p>
          <a:p>
            <a:r>
              <a:rPr lang="en-US" altLang="en-US" sz="2600"/>
              <a:t>Secondary thread does not have real-time requirements.</a:t>
            </a:r>
          </a:p>
        </p:txBody>
      </p:sp>
      <p:pic>
        <p:nvPicPr>
          <p:cNvPr id="190469" name="Picture 5" descr="Fig_04-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588" y="1600200"/>
            <a:ext cx="39322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Software thread integration and CDGs</a:t>
            </a:r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Thread is represented as control dependence graph (CDG).</a:t>
            </a:r>
          </a:p>
          <a:p>
            <a:pPr lvl="1"/>
            <a:r>
              <a:rPr lang="en-US" altLang="en-US" sz="2000"/>
              <a:t>Annotated with execution times of each blocks.</a:t>
            </a:r>
          </a:p>
          <a:p>
            <a:r>
              <a:rPr lang="en-US" altLang="en-US" sz="2200"/>
              <a:t>Code from primary thread must be replicated in secondary thread to be sure that it is executed along every path.</a:t>
            </a:r>
          </a:p>
          <a:p>
            <a:pPr lvl="1"/>
            <a:r>
              <a:rPr lang="en-US" altLang="en-US" sz="2000"/>
              <a:t>Insertion points must meet primary thread deadlines.</a:t>
            </a:r>
          </a:p>
        </p:txBody>
      </p:sp>
      <p:pic>
        <p:nvPicPr>
          <p:cNvPr id="196614" name="Picture 6" descr="Fig_04-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41538"/>
            <a:ext cx="4038600" cy="3448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Giotto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Language for describing concurrent systems.</a:t>
            </a:r>
          </a:p>
          <a:p>
            <a:r>
              <a:rPr lang="en-US" altLang="en-US" sz="2600"/>
              <a:t>Execution is organized into modes: repeated invocation of a sequence of tasks in a fixed order.</a:t>
            </a:r>
          </a:p>
          <a:p>
            <a:pPr lvl="1"/>
            <a:r>
              <a:rPr lang="en-US" altLang="en-US" sz="2200"/>
              <a:t>Single invocation is a round.</a:t>
            </a:r>
          </a:p>
        </p:txBody>
      </p:sp>
      <p:pic>
        <p:nvPicPr>
          <p:cNvPr id="201733" name="Picture 5" descr="Fig_04-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28925"/>
            <a:ext cx="4038600" cy="2071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Giotto execution cycle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Task output and internal ports are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Actuator ports are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Sensor ports are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Modes are updated, possibly selecting some target modes.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Mode ports are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Mode time is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Task input ports are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Set of active tasks is updated.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Time clock is updated.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SHIM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Programming model connects sequential processes through fixed communication channels.</a:t>
            </a:r>
          </a:p>
          <a:p>
            <a:r>
              <a:rPr lang="en-US" altLang="en-US"/>
              <a:t>Processes communicate with rendezvous (no buffers).</a:t>
            </a:r>
          </a:p>
          <a:p>
            <a:r>
              <a:rPr lang="en-US" altLang="en-US"/>
              <a:t>Model is deterministic.</a:t>
            </a:r>
          </a:p>
          <a:p>
            <a:r>
              <a:rPr lang="en-US" altLang="en-US"/>
              <a:t>SHIM specifications can be implemented in single thread using Lin/Zhu algorithm.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Timing requirements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Real-time systems have timing requirements.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Hard: missing a deadline causes system failure.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Soft: missing a deadline does not cause failure.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Deadline: time at which computation must finish.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Release time: first time that computation may start.</a:t>
            </a:r>
          </a:p>
          <a:p>
            <a:pPr>
              <a:lnSpc>
                <a:spcPct val="90000"/>
              </a:lnSpc>
            </a:pPr>
            <a:r>
              <a:rPr lang="en-US" altLang="en-US"/>
              <a:t>Period (T): interval between deadlines.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Relative deadline: release time to deadline.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Timing behavior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Initiation time: time when process actually starts executing.</a:t>
            </a:r>
          </a:p>
          <a:p>
            <a:r>
              <a:rPr lang="en-US" altLang="en-US"/>
              <a:t>Completion time: time when process finishes.</a:t>
            </a:r>
          </a:p>
          <a:p>
            <a:r>
              <a:rPr lang="en-US" altLang="en-US"/>
              <a:t>Response time = completion time – release time.</a:t>
            </a:r>
          </a:p>
          <a:p>
            <a:r>
              <a:rPr lang="en-US" altLang="en-US"/>
              <a:t>Execution time (C): amount of time required to run the process on the CPU.</a:t>
            </a:r>
          </a:p>
        </p:txBody>
      </p:sp>
      <p:pic>
        <p:nvPicPr>
          <p:cNvPr id="109572" name="Picture 4" descr="Fig_04-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5257800"/>
            <a:ext cx="5486400" cy="10239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graphs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Edges in task graph describe data dependencies between processes.</a:t>
            </a:r>
          </a:p>
          <a:p>
            <a:r>
              <a:rPr lang="en-US" dirty="0" smtClean="0"/>
              <a:t>An application may contain several task graphs, each with its own period.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7" name="Picture 2" descr="f04-02-9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10247"/>
            <a:ext cx="4038600" cy="291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859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Utilization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Total execution time C required to execute processes 1..n is the sum of the C</a:t>
            </a:r>
            <a:r>
              <a:rPr lang="en-US" altLang="en-US" baseline="-25000"/>
              <a:t>i</a:t>
            </a:r>
            <a:r>
              <a:rPr lang="en-US" altLang="en-US"/>
              <a:t>s for the processes.</a:t>
            </a:r>
          </a:p>
          <a:p>
            <a:r>
              <a:rPr lang="en-US" altLang="en-US"/>
              <a:t>Given available time t, utilization U = C/t.</a:t>
            </a:r>
          </a:p>
          <a:p>
            <a:pPr lvl="1"/>
            <a:r>
              <a:rPr lang="en-US" altLang="en-US"/>
              <a:t>Generally expressed as a percentage.</a:t>
            </a:r>
          </a:p>
          <a:p>
            <a:pPr lvl="1"/>
            <a:r>
              <a:rPr lang="en-US" altLang="en-US"/>
              <a:t>CPU can’t deliver more than 100% utilization.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Static scheduling algorithms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Often take advantage of data dependencies.</a:t>
            </a:r>
          </a:p>
          <a:p>
            <a:pPr lvl="1"/>
            <a:r>
              <a:rPr lang="en-US" altLang="en-US"/>
              <a:t>Resource dependencies come from the implementation.</a:t>
            </a:r>
          </a:p>
          <a:p>
            <a:r>
              <a:rPr lang="en-US" altLang="en-US"/>
              <a:t>As-soon-as-possible (ASAP): schedule each process as soon as data dependencies allow.</a:t>
            </a:r>
          </a:p>
          <a:p>
            <a:r>
              <a:rPr lang="en-US" altLang="en-US"/>
              <a:t>As-late-as-possible (ALAP): schedule each process as late as data dependencies and deadlines allow.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2754</TotalTime>
  <Words>2249</Words>
  <Application>Microsoft Office PowerPoint</Application>
  <PresentationFormat>On-screen Show (4:3)</PresentationFormat>
  <Paragraphs>299</Paragraphs>
  <Slides>44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Edge</vt:lpstr>
      <vt:lpstr>Chapter 4, part 1: Processes and Operating Systems</vt:lpstr>
      <vt:lpstr>Topics</vt:lpstr>
      <vt:lpstr>Real-time scheduling terminology</vt:lpstr>
      <vt:lpstr>Real-time scheduling algorithms</vt:lpstr>
      <vt:lpstr>Timing requirements</vt:lpstr>
      <vt:lpstr>Timing behavior</vt:lpstr>
      <vt:lpstr>Task graphs</vt:lpstr>
      <vt:lpstr>Utilization</vt:lpstr>
      <vt:lpstr>Static scheduling algorithms</vt:lpstr>
      <vt:lpstr>List scheduling</vt:lpstr>
      <vt:lpstr>Interval scheduling</vt:lpstr>
      <vt:lpstr>Priority-driven scheduling</vt:lpstr>
      <vt:lpstr>Rate-monotonic scheduling</vt:lpstr>
      <vt:lpstr>Critical instant</vt:lpstr>
      <vt:lpstr>Critical instant analysis</vt:lpstr>
      <vt:lpstr>Earliest-deadline-first (EDF) scheduling</vt:lpstr>
      <vt:lpstr>Least-laxity-first (LLF) scheduling</vt:lpstr>
      <vt:lpstr>Response time</vt:lpstr>
      <vt:lpstr>Priority inversion</vt:lpstr>
      <vt:lpstr>Priority inversion example</vt:lpstr>
      <vt:lpstr>Priority inheritance protocols</vt:lpstr>
      <vt:lpstr>Multi-criticality scheduling</vt:lpstr>
      <vt:lpstr>Multi-criticality scheduling algorithms</vt:lpstr>
      <vt:lpstr>PRLS</vt:lpstr>
      <vt:lpstr>Criticality-based earliest deadline first</vt:lpstr>
      <vt:lpstr>Ductility-based scheduling</vt:lpstr>
      <vt:lpstr>Scheduling for dynamic voltage scaling</vt:lpstr>
      <vt:lpstr>Yao et al. DVS for real-time</vt:lpstr>
      <vt:lpstr>DVS with discrete voltages</vt:lpstr>
      <vt:lpstr>Voltage scaling with two voltages</vt:lpstr>
      <vt:lpstr>Kim et al. slack-based scheduling</vt:lpstr>
      <vt:lpstr>Checkpoint-driven scheduling</vt:lpstr>
      <vt:lpstr>Procrastination scheduling</vt:lpstr>
      <vt:lpstr>Performance estimation</vt:lpstr>
      <vt:lpstr>Cache modeling and scheduling</vt:lpstr>
      <vt:lpstr>Languages and scheduling</vt:lpstr>
      <vt:lpstr>Codesign finite state machines (CFSMs)</vt:lpstr>
      <vt:lpstr>Lin and Zhu static scheduling using Petri nets</vt:lpstr>
      <vt:lpstr>Maximal expansions</vt:lpstr>
      <vt:lpstr>Software thread integration</vt:lpstr>
      <vt:lpstr>Software thread integration and CDGs</vt:lpstr>
      <vt:lpstr>Giotto</vt:lpstr>
      <vt:lpstr>Giotto execution cycle</vt:lpstr>
      <vt:lpstr>SHIM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92</cp:revision>
  <dcterms:created xsi:type="dcterms:W3CDTF">2006-09-21T02:21:51Z</dcterms:created>
  <dcterms:modified xsi:type="dcterms:W3CDTF">2014-04-07T22:48:38Z</dcterms:modified>
</cp:coreProperties>
</file>