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33"/>
  </p:notesMasterIdLst>
  <p:sldIdLst>
    <p:sldId id="256" r:id="rId2"/>
    <p:sldId id="262" r:id="rId3"/>
    <p:sldId id="263" r:id="rId4"/>
    <p:sldId id="264" r:id="rId5"/>
    <p:sldId id="267" r:id="rId6"/>
    <p:sldId id="266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9" r:id="rId22"/>
    <p:sldId id="290" r:id="rId23"/>
    <p:sldId id="282" r:id="rId24"/>
    <p:sldId id="283" r:id="rId25"/>
    <p:sldId id="284" r:id="rId26"/>
    <p:sldId id="285" r:id="rId27"/>
    <p:sldId id="291" r:id="rId28"/>
    <p:sldId id="292" r:id="rId29"/>
    <p:sldId id="286" r:id="rId30"/>
    <p:sldId id="287" r:id="rId31"/>
    <p:sldId id="288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5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E327D2C-78F5-4994-B95F-07F1C226BA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94840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808372-576F-46B2-8AD7-642D18DDDF9F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1F301F-4652-4A85-9CC7-EDFD887ED3B8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CAA990-6DB9-4A0B-89C3-F1163438CA76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128D30-8C19-40D9-94DE-95CE150F82A5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E46F06-842B-4B0F-A139-6D4A5A9CC150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D9B94F-8C15-47EB-9653-BA76B9BB70BA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B4EF95-DA8C-42A7-9C68-F55450239105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544299-FF69-4348-A515-DA1D902C883D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B4A592-C36E-48C6-A51A-CA9FBDF14335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A5B217-43EB-4E39-9908-A5F6BD471D60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31D4D6-D02A-4219-9940-BBD3C04A9C63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17D8A6-783B-4580-9C48-CF7BA0F4883E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6C0F1E-1AF2-4D12-BFEF-EE9DEE0133E1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6593F6-6F1C-4745-8E33-F6E90B874721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98C17A-166B-485E-8220-04D96C838948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9299FA-54B7-4EC0-82F5-0E8ABE4CAD6C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48FE72-7F40-461C-AA9D-5603AA51D7AA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A58C3F-C4A2-4E01-87C6-C7BB7D5622B3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D26353-7188-4F9C-AE8B-18B3A52782DA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1F8A64-D711-4124-9F09-BFE22E6E8F92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7F8D3E-F627-40E8-A00D-ED0D2E2666F3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E8860E-1F8B-4682-B5F2-AE54E7F310E9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C4798B-EC22-4580-90F5-32373CA89DEF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80C786B-A48C-4074-BA86-0939D3CC3AA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18017D-313A-4A24-9141-52D17C0E99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0917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78BE1B-4777-418E-9B86-D2B08CE765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4228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192BB80-FFBA-4310-AE65-A1C48D7208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7126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8C75D-B2D3-43A8-8748-61A7B03BF9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6524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EB0364-6CEB-4B3F-81D4-D576949780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0298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684133-3805-49E8-8D63-F2A1542DC2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7889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E08020-B2A5-4F3F-BD32-F4B666D628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2487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F3F695-2D09-4B7F-969A-8FC0D9A42F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5764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18CD1-EF5B-4D46-BD92-645BDE550B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2003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43374-8932-4DD6-A662-5B148646D0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2640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FE78DC-BD18-4935-8C6E-91CAD63824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3257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8191A0E4-3BAE-46F9-A7B7-9747F6DEAB4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Chapter 4, part 2: Processes and Operating Systems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i="1" dirty="0"/>
              <a:t>High Performance Embedded </a:t>
            </a:r>
            <a:r>
              <a:rPr lang="en-US" altLang="en-US" i="1" dirty="0" smtClean="0"/>
              <a:t>Computing, second edition</a:t>
            </a:r>
            <a:endParaRPr lang="en-US" altLang="en-US" i="1" dirty="0"/>
          </a:p>
          <a:p>
            <a:r>
              <a:rPr lang="en-US" altLang="en-US" sz="2400" smtClean="0"/>
              <a:t>Marilyn Wolf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Static ISR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Built into the kernel.</a:t>
            </a:r>
          </a:p>
          <a:p>
            <a:pPr marL="742950" lvl="1" indent="-285750"/>
            <a:r>
              <a:rPr lang="en-US" altLang="en-US" sz="2200"/>
              <a:t>SHx and MIPS must be written in assembler, limited register availability.</a:t>
            </a:r>
          </a:p>
          <a:p>
            <a:r>
              <a:rPr lang="en-US" altLang="en-US" sz="2600"/>
              <a:t>One-way communication from ISR to IST.</a:t>
            </a:r>
          </a:p>
          <a:p>
            <a:pPr marL="742950" lvl="1" indent="-285750"/>
            <a:r>
              <a:rPr lang="en-US" altLang="en-US" sz="2200"/>
              <a:t>Can share a buffer but location must be predefined.</a:t>
            </a:r>
          </a:p>
          <a:p>
            <a:r>
              <a:rPr lang="en-US" altLang="en-US" sz="2600"/>
              <a:t>Nested ISR support based on CPU, OEM’s initialization.</a:t>
            </a:r>
          </a:p>
          <a:p>
            <a:r>
              <a:rPr lang="en-US" altLang="en-US" sz="2600"/>
              <a:t>Stack is provided by the kernel.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Installable ISR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Can be dynamically loaded into kernel.</a:t>
            </a:r>
          </a:p>
          <a:p>
            <a:r>
              <a:rPr lang="en-US" altLang="en-US"/>
              <a:t>Loads a C DLL.</a:t>
            </a:r>
          </a:p>
          <a:p>
            <a:r>
              <a:rPr lang="en-US" altLang="en-US"/>
              <a:t>Can use shared memory for communication.</a:t>
            </a:r>
          </a:p>
          <a:p>
            <a:r>
              <a:rPr lang="en-US" altLang="en-US"/>
              <a:t>ISRs are processed in the order they were installed.</a:t>
            </a:r>
          </a:p>
          <a:p>
            <a:r>
              <a:rPr lang="en-US" altLang="en-US"/>
              <a:t>Limited stack size.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WinCE 4.x interrupts</a:t>
            </a:r>
          </a:p>
        </p:txBody>
      </p:sp>
      <p:sp>
        <p:nvSpPr>
          <p:cNvPr id="123907" name="Rectangle 3"/>
          <p:cNvSpPr>
            <a:spLocks noChangeArrowheads="1"/>
          </p:cNvSpPr>
          <p:nvPr/>
        </p:nvSpPr>
        <p:spPr bwMode="auto">
          <a:xfrm>
            <a:off x="1600200" y="5334000"/>
            <a:ext cx="1752600" cy="685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000">
                <a:latin typeface="Times New Roman" pitchFamily="18" charset="0"/>
              </a:rPr>
              <a:t>All higher</a:t>
            </a:r>
          </a:p>
          <a:p>
            <a:pPr algn="ctr" eaLnBrk="0" hangingPunct="0"/>
            <a:r>
              <a:rPr lang="en-US" altLang="en-US" sz="2000">
                <a:latin typeface="Times New Roman" pitchFamily="18" charset="0"/>
              </a:rPr>
              <a:t>enabled</a:t>
            </a:r>
          </a:p>
        </p:txBody>
      </p:sp>
      <p:sp>
        <p:nvSpPr>
          <p:cNvPr id="123908" name="Text Box 4"/>
          <p:cNvSpPr txBox="1">
            <a:spLocks noChangeArrowheads="1"/>
          </p:cNvSpPr>
          <p:nvPr/>
        </p:nvSpPr>
        <p:spPr bwMode="auto">
          <a:xfrm rot="5400000">
            <a:off x="8112125" y="5375275"/>
            <a:ext cx="692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latin typeface="Times New Roman" pitchFamily="18" charset="0"/>
              </a:rPr>
              <a:t>HW</a:t>
            </a:r>
          </a:p>
        </p:txBody>
      </p:sp>
      <p:sp>
        <p:nvSpPr>
          <p:cNvPr id="123909" name="Text Box 5"/>
          <p:cNvSpPr txBox="1">
            <a:spLocks noChangeArrowheads="1"/>
          </p:cNvSpPr>
          <p:nvPr/>
        </p:nvSpPr>
        <p:spPr bwMode="auto">
          <a:xfrm rot="5400000">
            <a:off x="7985918" y="4434682"/>
            <a:ext cx="944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latin typeface="Times New Roman" pitchFamily="18" charset="0"/>
              </a:rPr>
              <a:t>kernel</a:t>
            </a:r>
          </a:p>
        </p:txBody>
      </p:sp>
      <p:sp>
        <p:nvSpPr>
          <p:cNvPr id="123910" name="Text Box 6"/>
          <p:cNvSpPr txBox="1">
            <a:spLocks noChangeArrowheads="1"/>
          </p:cNvSpPr>
          <p:nvPr/>
        </p:nvSpPr>
        <p:spPr bwMode="auto">
          <a:xfrm rot="5400000">
            <a:off x="8052593" y="3453607"/>
            <a:ext cx="811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latin typeface="Times New Roman" pitchFamily="18" charset="0"/>
              </a:rPr>
              <a:t>OAL</a:t>
            </a:r>
          </a:p>
        </p:txBody>
      </p:sp>
      <p:sp>
        <p:nvSpPr>
          <p:cNvPr id="123911" name="Text Box 7"/>
          <p:cNvSpPr txBox="1">
            <a:spLocks noChangeArrowheads="1"/>
          </p:cNvSpPr>
          <p:nvPr/>
        </p:nvSpPr>
        <p:spPr bwMode="auto">
          <a:xfrm rot="5400000">
            <a:off x="8027193" y="2640807"/>
            <a:ext cx="862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latin typeface="Times New Roman" pitchFamily="18" charset="0"/>
              </a:rPr>
              <a:t>I-ISR</a:t>
            </a:r>
          </a:p>
        </p:txBody>
      </p:sp>
      <p:sp>
        <p:nvSpPr>
          <p:cNvPr id="123912" name="Text Box 8"/>
          <p:cNvSpPr txBox="1">
            <a:spLocks noChangeArrowheads="1"/>
          </p:cNvSpPr>
          <p:nvPr/>
        </p:nvSpPr>
        <p:spPr bwMode="auto">
          <a:xfrm rot="5400000">
            <a:off x="7985918" y="1691482"/>
            <a:ext cx="944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>
                <a:latin typeface="Times New Roman" pitchFamily="18" charset="0"/>
              </a:rPr>
              <a:t>thread</a:t>
            </a:r>
          </a:p>
        </p:txBody>
      </p:sp>
      <p:sp>
        <p:nvSpPr>
          <p:cNvPr id="123913" name="Rectangle 9"/>
          <p:cNvSpPr>
            <a:spLocks noChangeArrowheads="1"/>
          </p:cNvSpPr>
          <p:nvPr/>
        </p:nvSpPr>
        <p:spPr bwMode="auto">
          <a:xfrm>
            <a:off x="3505200" y="5334000"/>
            <a:ext cx="2133600" cy="685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000">
                <a:latin typeface="Times New Roman" pitchFamily="18" charset="0"/>
              </a:rPr>
              <a:t>All enabled</a:t>
            </a:r>
          </a:p>
          <a:p>
            <a:pPr algn="ctr" eaLnBrk="0" hangingPunct="0"/>
            <a:r>
              <a:rPr lang="en-US" altLang="en-US" sz="2000">
                <a:latin typeface="Times New Roman" pitchFamily="18" charset="0"/>
              </a:rPr>
              <a:t>Except ID</a:t>
            </a:r>
          </a:p>
        </p:txBody>
      </p:sp>
      <p:sp>
        <p:nvSpPr>
          <p:cNvPr id="123914" name="Rectangle 10"/>
          <p:cNvSpPr>
            <a:spLocks noChangeArrowheads="1"/>
          </p:cNvSpPr>
          <p:nvPr/>
        </p:nvSpPr>
        <p:spPr bwMode="auto">
          <a:xfrm>
            <a:off x="5943600" y="5334000"/>
            <a:ext cx="1600200" cy="685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000">
                <a:latin typeface="Times New Roman" pitchFamily="18" charset="0"/>
              </a:rPr>
              <a:t>All enabled</a:t>
            </a:r>
          </a:p>
        </p:txBody>
      </p:sp>
      <p:sp>
        <p:nvSpPr>
          <p:cNvPr id="123915" name="Rectangle 11"/>
          <p:cNvSpPr>
            <a:spLocks noChangeArrowheads="1"/>
          </p:cNvSpPr>
          <p:nvPr/>
        </p:nvSpPr>
        <p:spPr bwMode="auto">
          <a:xfrm>
            <a:off x="1219200" y="4343400"/>
            <a:ext cx="1676400" cy="685800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</a:rPr>
              <a:t>ISH</a:t>
            </a:r>
          </a:p>
        </p:txBody>
      </p:sp>
      <p:sp>
        <p:nvSpPr>
          <p:cNvPr id="123916" name="Rectangle 12"/>
          <p:cNvSpPr>
            <a:spLocks noChangeArrowheads="1"/>
          </p:cNvSpPr>
          <p:nvPr/>
        </p:nvSpPr>
        <p:spPr bwMode="auto">
          <a:xfrm>
            <a:off x="3124200" y="4343400"/>
            <a:ext cx="1295400" cy="685800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</a:rPr>
              <a:t>Set event</a:t>
            </a:r>
          </a:p>
        </p:txBody>
      </p:sp>
      <p:sp>
        <p:nvSpPr>
          <p:cNvPr id="123917" name="Rectangle 13"/>
          <p:cNvSpPr>
            <a:spLocks noChangeArrowheads="1"/>
          </p:cNvSpPr>
          <p:nvPr/>
        </p:nvSpPr>
        <p:spPr bwMode="auto">
          <a:xfrm>
            <a:off x="5181600" y="4343400"/>
            <a:ext cx="1295400" cy="685800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</a:rPr>
              <a:t>Enable ID</a:t>
            </a:r>
          </a:p>
        </p:txBody>
      </p:sp>
      <p:sp>
        <p:nvSpPr>
          <p:cNvPr id="123918" name="Rectangle 14"/>
          <p:cNvSpPr>
            <a:spLocks noChangeArrowheads="1"/>
          </p:cNvSpPr>
          <p:nvPr/>
        </p:nvSpPr>
        <p:spPr bwMode="auto">
          <a:xfrm>
            <a:off x="1219200" y="3352800"/>
            <a:ext cx="1066800" cy="685800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</a:rPr>
              <a:t>ISR</a:t>
            </a:r>
          </a:p>
        </p:txBody>
      </p:sp>
      <p:sp>
        <p:nvSpPr>
          <p:cNvPr id="123919" name="Rectangle 15"/>
          <p:cNvSpPr>
            <a:spLocks noChangeArrowheads="1"/>
          </p:cNvSpPr>
          <p:nvPr/>
        </p:nvSpPr>
        <p:spPr bwMode="auto">
          <a:xfrm>
            <a:off x="2819400" y="3352800"/>
            <a:ext cx="1066800" cy="685800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</a:rPr>
              <a:t>ISR</a:t>
            </a:r>
          </a:p>
        </p:txBody>
      </p:sp>
      <p:sp>
        <p:nvSpPr>
          <p:cNvPr id="123920" name="Rectangle 16"/>
          <p:cNvSpPr>
            <a:spLocks noChangeArrowheads="1"/>
          </p:cNvSpPr>
          <p:nvPr/>
        </p:nvSpPr>
        <p:spPr bwMode="auto">
          <a:xfrm>
            <a:off x="1828800" y="2438400"/>
            <a:ext cx="685800" cy="685800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</a:rPr>
              <a:t>ISR</a:t>
            </a:r>
          </a:p>
        </p:txBody>
      </p:sp>
      <p:sp>
        <p:nvSpPr>
          <p:cNvPr id="123921" name="Rectangle 17"/>
          <p:cNvSpPr>
            <a:spLocks noChangeArrowheads="1"/>
          </p:cNvSpPr>
          <p:nvPr/>
        </p:nvSpPr>
        <p:spPr bwMode="auto">
          <a:xfrm>
            <a:off x="2590800" y="2438400"/>
            <a:ext cx="685800" cy="685800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</a:rPr>
              <a:t>ISR</a:t>
            </a:r>
          </a:p>
        </p:txBody>
      </p:sp>
      <p:sp>
        <p:nvSpPr>
          <p:cNvPr id="123922" name="Rectangle 18"/>
          <p:cNvSpPr>
            <a:spLocks noChangeArrowheads="1"/>
          </p:cNvSpPr>
          <p:nvPr/>
        </p:nvSpPr>
        <p:spPr bwMode="auto">
          <a:xfrm>
            <a:off x="3733800" y="1676400"/>
            <a:ext cx="1828800" cy="6858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000">
                <a:solidFill>
                  <a:schemeClr val="bg1"/>
                </a:solidFill>
                <a:latin typeface="Times New Roman" pitchFamily="18" charset="0"/>
              </a:rPr>
              <a:t>IST processing</a:t>
            </a:r>
          </a:p>
        </p:txBody>
      </p:sp>
      <p:sp>
        <p:nvSpPr>
          <p:cNvPr id="123923" name="Line 19"/>
          <p:cNvSpPr>
            <a:spLocks noChangeShapeType="1"/>
          </p:cNvSpPr>
          <p:nvPr/>
        </p:nvSpPr>
        <p:spPr bwMode="auto">
          <a:xfrm>
            <a:off x="457200" y="56388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924" name="Text Box 20"/>
          <p:cNvSpPr txBox="1">
            <a:spLocks noChangeArrowheads="1"/>
          </p:cNvSpPr>
          <p:nvPr/>
        </p:nvSpPr>
        <p:spPr bwMode="auto">
          <a:xfrm>
            <a:off x="228600" y="5257800"/>
            <a:ext cx="781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latin typeface="Times New Roman" pitchFamily="18" charset="0"/>
              </a:rPr>
              <a:t>device</a:t>
            </a:r>
          </a:p>
        </p:txBody>
      </p:sp>
      <p:sp>
        <p:nvSpPr>
          <p:cNvPr id="123925" name="Line 21"/>
          <p:cNvSpPr>
            <a:spLocks noChangeShapeType="1"/>
          </p:cNvSpPr>
          <p:nvPr/>
        </p:nvSpPr>
        <p:spPr bwMode="auto">
          <a:xfrm flipV="1">
            <a:off x="1295400" y="5029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926" name="Line 22"/>
          <p:cNvSpPr>
            <a:spLocks noChangeShapeType="1"/>
          </p:cNvSpPr>
          <p:nvPr/>
        </p:nvSpPr>
        <p:spPr bwMode="auto">
          <a:xfrm>
            <a:off x="1752600" y="5029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927" name="Line 23"/>
          <p:cNvSpPr>
            <a:spLocks noChangeShapeType="1"/>
          </p:cNvSpPr>
          <p:nvPr/>
        </p:nvSpPr>
        <p:spPr bwMode="auto">
          <a:xfrm>
            <a:off x="3657600" y="5029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928" name="Line 24"/>
          <p:cNvSpPr>
            <a:spLocks noChangeShapeType="1"/>
          </p:cNvSpPr>
          <p:nvPr/>
        </p:nvSpPr>
        <p:spPr bwMode="auto">
          <a:xfrm flipV="1">
            <a:off x="4267200" y="2362200"/>
            <a:ext cx="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929" name="Line 25"/>
          <p:cNvSpPr>
            <a:spLocks noChangeShapeType="1"/>
          </p:cNvSpPr>
          <p:nvPr/>
        </p:nvSpPr>
        <p:spPr bwMode="auto">
          <a:xfrm>
            <a:off x="5410200" y="2362200"/>
            <a:ext cx="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930" name="Line 26"/>
          <p:cNvSpPr>
            <a:spLocks noChangeShapeType="1"/>
          </p:cNvSpPr>
          <p:nvPr/>
        </p:nvSpPr>
        <p:spPr bwMode="auto">
          <a:xfrm>
            <a:off x="2438400" y="31242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931" name="Line 27"/>
          <p:cNvSpPr>
            <a:spLocks noChangeShapeType="1"/>
          </p:cNvSpPr>
          <p:nvPr/>
        </p:nvSpPr>
        <p:spPr bwMode="auto">
          <a:xfrm>
            <a:off x="2743200" y="31242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932" name="Line 28"/>
          <p:cNvSpPr>
            <a:spLocks noChangeShapeType="1"/>
          </p:cNvSpPr>
          <p:nvPr/>
        </p:nvSpPr>
        <p:spPr bwMode="auto">
          <a:xfrm>
            <a:off x="1828800" y="4038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933" name="Line 29"/>
          <p:cNvSpPr>
            <a:spLocks noChangeShapeType="1"/>
          </p:cNvSpPr>
          <p:nvPr/>
        </p:nvSpPr>
        <p:spPr bwMode="auto">
          <a:xfrm>
            <a:off x="3429000" y="4038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934" name="Line 30"/>
          <p:cNvSpPr>
            <a:spLocks noChangeShapeType="1"/>
          </p:cNvSpPr>
          <p:nvPr/>
        </p:nvSpPr>
        <p:spPr bwMode="auto">
          <a:xfrm>
            <a:off x="6172200" y="5029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Operating system overhead</a:t>
            </a:r>
          </a:p>
        </p:txBody>
      </p:sp>
      <p:sp>
        <p:nvSpPr>
          <p:cNvPr id="12595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Rhodes and Wolf studied context switching overhead using simulation.</a:t>
            </a:r>
          </a:p>
          <a:p>
            <a:r>
              <a:rPr lang="en-US" altLang="en-US"/>
              <a:t>Two-CPU system with bus.</a:t>
            </a:r>
          </a:p>
          <a:p>
            <a:r>
              <a:rPr lang="en-US" altLang="en-US"/>
              <a:t>100 random task graphs.</a:t>
            </a:r>
          </a:p>
          <a:p>
            <a:r>
              <a:rPr lang="en-US" altLang="en-US"/>
              <a:t>Varying amounts of slack: none, 10%, 20%, 40%.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OS overhead results</a:t>
            </a:r>
          </a:p>
        </p:txBody>
      </p:sp>
      <p:pic>
        <p:nvPicPr>
          <p:cNvPr id="129028" name="Picture 4" descr="Fig_04-1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08163" y="1600200"/>
            <a:ext cx="5526087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4892675" y="6324600"/>
            <a:ext cx="42513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[Rho99] © 1999 IEEE Computer Society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Support for scheduling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en-US" sz="2400" dirty="0" err="1"/>
              <a:t>Adomat</a:t>
            </a:r>
            <a:r>
              <a:rPr lang="en-US" altLang="en-US" sz="2400" dirty="0"/>
              <a:t> et al.: RTU scheduling accelerator supported up to 3 CPUs, evaluated readiness and priority.</a:t>
            </a:r>
          </a:p>
          <a:p>
            <a:r>
              <a:rPr lang="en-US" altLang="en-US" sz="2400" dirty="0"/>
              <a:t>Burleson et al.: Spring scheduling accelerator supported dynamically appearing tasks.</a:t>
            </a:r>
          </a:p>
          <a:p>
            <a:r>
              <a:rPr lang="en-US" altLang="en-US" sz="2400" dirty="0" err="1"/>
              <a:t>Kohout</a:t>
            </a:r>
            <a:r>
              <a:rPr lang="en-US" altLang="en-US" sz="2400" dirty="0"/>
              <a:t> et al.: RTM scheduler used tree network to sort processes for scheduling.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6" name="Picture 2" descr="f04-15-9_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828800"/>
            <a:ext cx="4038600" cy="20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24400" y="4032373"/>
            <a:ext cx="4031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Spring scheduling accelerator [Bur99]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Interprocess communication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IPC often used for large-scale communication in general-purpose systems.</a:t>
            </a:r>
          </a:p>
          <a:p>
            <a:r>
              <a:rPr lang="en-US" altLang="en-US"/>
              <a:t>Mailboxes are specialized memories, used for small, fast transfers.</a:t>
            </a:r>
          </a:p>
          <a:p>
            <a:r>
              <a:rPr lang="en-US" altLang="en-US"/>
              <a:t>Multimedia systems can be supported by quality-of-service (QoS) oriented interprocess communication services.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Power management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Advanced Configuration and Power Management (ACPI) standard defines power management levels:</a:t>
            </a:r>
          </a:p>
          <a:p>
            <a:pPr lvl="1"/>
            <a:r>
              <a:rPr lang="en-US" altLang="en-US"/>
              <a:t>G3 mechanical off.</a:t>
            </a:r>
          </a:p>
          <a:p>
            <a:pPr lvl="1"/>
            <a:r>
              <a:rPr lang="en-US" altLang="en-US"/>
              <a:t>G2 soft off.</a:t>
            </a:r>
          </a:p>
          <a:p>
            <a:pPr lvl="1"/>
            <a:r>
              <a:rPr lang="en-US" altLang="en-US"/>
              <a:t>G1 sleeping.</a:t>
            </a:r>
          </a:p>
          <a:p>
            <a:pPr lvl="1"/>
            <a:r>
              <a:rPr lang="en-US" altLang="en-US"/>
              <a:t>G0 working.</a:t>
            </a:r>
          </a:p>
          <a:p>
            <a:pPr lvl="1"/>
            <a:r>
              <a:rPr lang="en-US" altLang="en-US"/>
              <a:t>Legacy state.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Stochastic power management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Benini et al. modeled system and workload as Markov chains.</a:t>
            </a:r>
          </a:p>
          <a:p>
            <a:r>
              <a:rPr lang="en-US" altLang="en-US"/>
              <a:t>Service requester models workload as a sequence of service requests.</a:t>
            </a:r>
          </a:p>
          <a:p>
            <a:r>
              <a:rPr lang="en-US" altLang="en-US"/>
              <a:t>Service provider is a Markov chain whose probabilities are controlled by power manager commands.</a:t>
            </a:r>
          </a:p>
          <a:p>
            <a:r>
              <a:rPr lang="en-US" altLang="en-US"/>
              <a:t>A linear program can find a minimum-power policy that meets performance constraints.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Embedded file systems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Generally means flash memory storage.</a:t>
            </a:r>
          </a:p>
          <a:p>
            <a:r>
              <a:rPr lang="en-US" altLang="en-US"/>
              <a:t>Many embedded file systems need to be compatible with PCs.</a:t>
            </a:r>
          </a:p>
          <a:p>
            <a:r>
              <a:rPr lang="en-US" altLang="en-US"/>
              <a:t>Some file systems are primarily for reading, others for reading and writing.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Topics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Operating systems mechanisms and overhead.</a:t>
            </a:r>
          </a:p>
          <a:p>
            <a:r>
              <a:rPr lang="en-US" altLang="en-US"/>
              <a:t>Embedded file systems.</a:t>
            </a:r>
          </a:p>
          <a:p>
            <a:r>
              <a:rPr lang="en-US" altLang="en-US"/>
              <a:t>Concurrent system verification.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Flash memory characteristics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Flash is electrically erasable.</a:t>
            </a:r>
          </a:p>
          <a:p>
            <a:r>
              <a:rPr lang="en-US" altLang="en-US"/>
              <a:t>Flash memory wears out during writing.</a:t>
            </a:r>
          </a:p>
          <a:p>
            <a:pPr lvl="1"/>
            <a:r>
              <a:rPr lang="en-US" altLang="en-US"/>
              <a:t>Early memories lasted for 10,000 cycles.</a:t>
            </a:r>
          </a:p>
          <a:p>
            <a:pPr lvl="1"/>
            <a:r>
              <a:rPr lang="en-US" altLang="en-US"/>
              <a:t>Modern memories last for 1 million cycles.</a:t>
            </a:r>
          </a:p>
          <a:p>
            <a:r>
              <a:rPr lang="en-US" altLang="en-US"/>
              <a:t>Two types of flash:</a:t>
            </a:r>
          </a:p>
          <a:p>
            <a:pPr lvl="1"/>
            <a:r>
              <a:rPr lang="en-US" altLang="en-US"/>
              <a:t>NOR flash operates similar to RAM.</a:t>
            </a:r>
          </a:p>
          <a:p>
            <a:pPr lvl="1"/>
            <a:r>
              <a:rPr lang="en-US" altLang="en-US"/>
              <a:t>NAND is block oriented, gives more transient failures.</a:t>
            </a:r>
          </a:p>
          <a:p>
            <a:pPr lvl="1"/>
            <a:r>
              <a:rPr lang="en-US" altLang="en-US"/>
              <a:t>NAND is faster, may dominate in future.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Flash block state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Flash block is erased, then written.</a:t>
            </a:r>
          </a:p>
          <a:p>
            <a:r>
              <a:rPr lang="en-US" dirty="0" smtClean="0"/>
              <a:t>File system must keep track of state of block during erase/rewrite process.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6" name="Picture 2" descr="f04-16-9_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76400"/>
            <a:ext cx="3581400" cy="2396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37048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 Flash File System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OS wrapper provides OS interface.</a:t>
            </a:r>
          </a:p>
          <a:p>
            <a:r>
              <a:rPr lang="en-US" dirty="0" smtClean="0"/>
              <a:t>File system layer manages basic file system info.</a:t>
            </a:r>
          </a:p>
          <a:p>
            <a:r>
              <a:rPr lang="en-US" dirty="0" smtClean="0"/>
              <a:t>Data object layer breaks objects into fragments.</a:t>
            </a:r>
          </a:p>
          <a:p>
            <a:r>
              <a:rPr lang="en-US" dirty="0" smtClean="0"/>
              <a:t>Allocation layer allocates </a:t>
            </a:r>
            <a:r>
              <a:rPr lang="en-US" dirty="0" err="1" smtClean="0"/>
              <a:t>sapce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Flash interface layer implements flash reads/writes.</a:t>
            </a:r>
          </a:p>
          <a:p>
            <a:r>
              <a:rPr lang="en-US" dirty="0" smtClean="0"/>
              <a:t>Low-level layer implements flash operations.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28116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Wear leveling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Flash memory systems move data to equalize wear during writes.</a:t>
            </a:r>
          </a:p>
          <a:p>
            <a:r>
              <a:rPr lang="en-US" altLang="en-US" dirty="0"/>
              <a:t>File allocation table gets the most writes---must be moved as well.</a:t>
            </a:r>
          </a:p>
          <a:p>
            <a:r>
              <a:rPr lang="en-US" altLang="en-US" dirty="0"/>
              <a:t>Formatting avoids multiple writes to file allocation table.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Virtual mapping</a:t>
            </a:r>
          </a:p>
        </p:txBody>
      </p:sp>
      <p:sp>
        <p:nvSpPr>
          <p:cNvPr id="14746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Virtual mapping system stands between file API and physical file system:</a:t>
            </a:r>
          </a:p>
          <a:p>
            <a:pPr lvl="1"/>
            <a:r>
              <a:rPr lang="en-US" altLang="en-US" sz="2000"/>
              <a:t>Schedules erasures.</a:t>
            </a:r>
          </a:p>
          <a:p>
            <a:pPr lvl="1"/>
            <a:r>
              <a:rPr lang="en-US" altLang="en-US" sz="2000"/>
              <a:t>Consolidates data.</a:t>
            </a:r>
          </a:p>
          <a:p>
            <a:pPr lvl="1"/>
            <a:r>
              <a:rPr lang="en-US" altLang="en-US" sz="2000"/>
              <a:t>Identifies bad blocks.</a:t>
            </a:r>
          </a:p>
          <a:p>
            <a:pPr lvl="1"/>
            <a:r>
              <a:rPr lang="en-US" altLang="en-US" sz="2000"/>
              <a:t>Moves data for wear leveling.</a:t>
            </a:r>
          </a:p>
          <a:p>
            <a:r>
              <a:rPr lang="en-US" altLang="en-US" sz="2200"/>
              <a:t>Virtual mapping system keeps a table to translate virtual to physical addresses.</a:t>
            </a:r>
          </a:p>
        </p:txBody>
      </p:sp>
      <p:sp>
        <p:nvSpPr>
          <p:cNvPr id="147462" name="Rectangle 6"/>
          <p:cNvSpPr>
            <a:spLocks noChangeArrowheads="1"/>
          </p:cNvSpPr>
          <p:nvPr/>
        </p:nvSpPr>
        <p:spPr bwMode="auto">
          <a:xfrm>
            <a:off x="5410200" y="1905000"/>
            <a:ext cx="25908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File system</a:t>
            </a:r>
          </a:p>
        </p:txBody>
      </p:sp>
      <p:sp>
        <p:nvSpPr>
          <p:cNvPr id="147463" name="Line 7"/>
          <p:cNvSpPr>
            <a:spLocks noChangeShapeType="1"/>
          </p:cNvSpPr>
          <p:nvPr/>
        </p:nvSpPr>
        <p:spPr bwMode="auto">
          <a:xfrm>
            <a:off x="6705600" y="2667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7464" name="Rectangle 8"/>
          <p:cNvSpPr>
            <a:spLocks noChangeArrowheads="1"/>
          </p:cNvSpPr>
          <p:nvPr/>
        </p:nvSpPr>
        <p:spPr bwMode="auto">
          <a:xfrm>
            <a:off x="5410200" y="3200400"/>
            <a:ext cx="25908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Virtual mapping system</a:t>
            </a:r>
          </a:p>
        </p:txBody>
      </p:sp>
      <p:sp>
        <p:nvSpPr>
          <p:cNvPr id="147465" name="Line 9"/>
          <p:cNvSpPr>
            <a:spLocks noChangeShapeType="1"/>
          </p:cNvSpPr>
          <p:nvPr/>
        </p:nvSpPr>
        <p:spPr bwMode="auto">
          <a:xfrm>
            <a:off x="6705600" y="3962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7466" name="Rectangle 10"/>
          <p:cNvSpPr>
            <a:spLocks noChangeArrowheads="1"/>
          </p:cNvSpPr>
          <p:nvPr/>
        </p:nvSpPr>
        <p:spPr bwMode="auto">
          <a:xfrm>
            <a:off x="5410200" y="4495800"/>
            <a:ext cx="25908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Flash memory</a:t>
            </a:r>
          </a:p>
        </p:txBody>
      </p:sp>
      <p:sp>
        <p:nvSpPr>
          <p:cNvPr id="147467" name="Text Box 11"/>
          <p:cNvSpPr txBox="1">
            <a:spLocks noChangeArrowheads="1"/>
          </p:cNvSpPr>
          <p:nvPr/>
        </p:nvSpPr>
        <p:spPr bwMode="auto">
          <a:xfrm>
            <a:off x="6705600" y="2743200"/>
            <a:ext cx="170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Virtual address</a:t>
            </a:r>
          </a:p>
        </p:txBody>
      </p:sp>
      <p:sp>
        <p:nvSpPr>
          <p:cNvPr id="147468" name="Text Box 12"/>
          <p:cNvSpPr txBox="1">
            <a:spLocks noChangeArrowheads="1"/>
          </p:cNvSpPr>
          <p:nvPr/>
        </p:nvSpPr>
        <p:spPr bwMode="auto">
          <a:xfrm>
            <a:off x="6765925" y="3998913"/>
            <a:ext cx="1911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Physical address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Log-structured file system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Stores log of changes to file, not the original file.</a:t>
            </a:r>
          </a:p>
          <a:p>
            <a:pPr lvl="1"/>
            <a:r>
              <a:rPr lang="en-US" altLang="en-US"/>
              <a:t>Also known as journaling.</a:t>
            </a:r>
          </a:p>
          <a:p>
            <a:pPr lvl="1"/>
            <a:r>
              <a:rPr lang="en-US" altLang="en-US"/>
              <a:t>Developed for general-purpose systems, useful for flash.</a:t>
            </a:r>
          </a:p>
          <a:p>
            <a:r>
              <a:rPr lang="en-US" altLang="en-US"/>
              <a:t>Journaling Flash File System (JFFS) maintains consistency during power losses.</a:t>
            </a:r>
          </a:p>
          <a:p>
            <a:r>
              <a:rPr lang="en-US" altLang="en-US"/>
              <a:t>Yet Another Flash Filing System (YAFFS) is log-structured file system for NAND flash.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Verification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System design is often specified using an abstract model.</a:t>
            </a:r>
          </a:p>
          <a:p>
            <a:pPr lvl="1"/>
            <a:r>
              <a:rPr lang="en-US" altLang="en-US"/>
              <a:t>Allows verification before implementation.</a:t>
            </a:r>
          </a:p>
          <a:p>
            <a:pPr lvl="1"/>
            <a:r>
              <a:rPr lang="en-US" altLang="en-US"/>
              <a:t>Eliminates unimportant programming details.</a:t>
            </a:r>
          </a:p>
          <a:p>
            <a:r>
              <a:rPr lang="en-US" altLang="en-US"/>
              <a:t>Interesting properties:</a:t>
            </a:r>
          </a:p>
          <a:p>
            <a:pPr lvl="1"/>
            <a:r>
              <a:rPr lang="en-US" altLang="en-US"/>
              <a:t>A system is live if it moves through the states.</a:t>
            </a:r>
          </a:p>
          <a:p>
            <a:pPr lvl="1"/>
            <a:r>
              <a:rPr lang="en-US" altLang="en-US"/>
              <a:t>A system is in deadlock if components are waiting on each other.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state machine that may not remain live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5" name="Picture 2" descr="f04-18-9_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057400"/>
            <a:ext cx="4001250" cy="3171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21239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Deadlock in communicating machines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5" name="Picture 2" descr="f04-19-9_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752600"/>
            <a:ext cx="4950915" cy="3592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96524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Verification properties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Temporal logic is often used to describe system properties.</a:t>
            </a:r>
          </a:p>
          <a:p>
            <a:pPr lvl="1"/>
            <a:r>
              <a:rPr lang="en-US" altLang="en-US"/>
              <a:t>Quantify over time and values.</a:t>
            </a:r>
          </a:p>
          <a:p>
            <a:r>
              <a:rPr lang="en-US" altLang="en-US"/>
              <a:t>Linear-time temporal logic models one timeline.</a:t>
            </a:r>
          </a:p>
          <a:p>
            <a:r>
              <a:rPr lang="en-US" altLang="en-US"/>
              <a:t>Branching-time temporal logic models a tree of timelines.</a:t>
            </a:r>
          </a:p>
          <a:p>
            <a:r>
              <a:rPr lang="en-US" altLang="en-US"/>
              <a:t>Example: []f(x) =&gt; f(x) is true at every time.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General-purpose vs. real-time OS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Schedulers have very different goals in real-time and general-purpose operating systems: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Real-time scheduler must meet deadlines.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General-purpose scheduler tries to distribute time equally among processes.</a:t>
            </a:r>
          </a:p>
          <a:p>
            <a:pPr>
              <a:lnSpc>
                <a:spcPct val="90000"/>
              </a:lnSpc>
            </a:pPr>
            <a:r>
              <a:rPr lang="en-US" altLang="en-US"/>
              <a:t>Early real-time operating systems: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Hunter/Ready OS for microcontrollers was developed in early 1980s.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Mach ran on VAX, etc., provided real-time characteristics on large platforms.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SPIN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Model checker for distributed software.</a:t>
            </a:r>
          </a:p>
          <a:p>
            <a:r>
              <a:rPr lang="en-US" altLang="en-US" sz="2200"/>
              <a:t>Protocols to be verified described in PROMELA language.</a:t>
            </a:r>
          </a:p>
          <a:p>
            <a:pPr lvl="1"/>
            <a:r>
              <a:rPr lang="en-US" altLang="en-US" sz="2000"/>
              <a:t>Systems defined over infinite input sequences.</a:t>
            </a:r>
          </a:p>
          <a:p>
            <a:r>
              <a:rPr lang="en-US" altLang="en-US" sz="2200"/>
              <a:t>Combines depth-first search, automaton reduction, binary decision diagrams, etc. to efficiently search the design space.</a:t>
            </a:r>
          </a:p>
        </p:txBody>
      </p:sp>
      <p:pic>
        <p:nvPicPr>
          <p:cNvPr id="157701" name="Picture 5" descr="Fig_Ex04-0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627188"/>
            <a:ext cx="4038600" cy="44751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7703" name="Text Box 7"/>
          <p:cNvSpPr txBox="1">
            <a:spLocks noChangeArrowheads="1"/>
          </p:cNvSpPr>
          <p:nvPr/>
        </p:nvSpPr>
        <p:spPr bwMode="auto">
          <a:xfrm>
            <a:off x="6096000" y="6324600"/>
            <a:ext cx="2295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[Hol97] © 1997 IEEE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SPIN example</a:t>
            </a:r>
          </a:p>
        </p:txBody>
      </p:sp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6096000" y="6324600"/>
            <a:ext cx="2295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[Hol97] © 1997 IEEE</a:t>
            </a:r>
          </a:p>
        </p:txBody>
      </p:sp>
      <p:pic>
        <p:nvPicPr>
          <p:cNvPr id="158725" name="Picture 5" descr="Fig_Ex04-0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62088" y="1600200"/>
            <a:ext cx="6218237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Memory management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Memory management allows RTOS to run outside applications.</a:t>
            </a:r>
          </a:p>
          <a:p>
            <a:pPr lvl="1"/>
            <a:r>
              <a:rPr lang="en-US" altLang="en-US"/>
              <a:t>Cell phones run downloaded, user-installed programs.</a:t>
            </a:r>
          </a:p>
          <a:p>
            <a:r>
              <a:rPr lang="en-US" altLang="en-US"/>
              <a:t>Memory management helps the RTOS manage a large virtual address space.</a:t>
            </a:r>
          </a:p>
          <a:p>
            <a:r>
              <a:rPr lang="en-US" altLang="en-US"/>
              <a:t>Flash may be used as a paging device.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Windows CE memory management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Flat 32-bit address space.</a:t>
            </a:r>
          </a:p>
          <a:p>
            <a:r>
              <a:rPr lang="en-US" altLang="en-US"/>
              <a:t>Top 2 GB for kernel.</a:t>
            </a:r>
          </a:p>
          <a:p>
            <a:pPr lvl="1"/>
            <a:r>
              <a:rPr lang="en-US" altLang="en-US"/>
              <a:t>Statically mapped.</a:t>
            </a:r>
          </a:p>
          <a:p>
            <a:r>
              <a:rPr lang="en-US" altLang="en-US"/>
              <a:t>Bottom 2 GB for user processes.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WinCE user memory space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402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64 slots of 32 MB each.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Slot 0 is currently running process.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Slots 1-33 are the processes.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en-US" sz="2200"/>
              <a:t>32 processes max.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Object store, memory mapped files, resource mappings.</a:t>
            </a:r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5029200" y="2057400"/>
            <a:ext cx="3581400" cy="3886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 altLang="en-US" sz="2000">
              <a:latin typeface="Times New Roman" pitchFamily="18" charset="0"/>
            </a:endParaRPr>
          </a:p>
        </p:txBody>
      </p:sp>
      <p:sp>
        <p:nvSpPr>
          <p:cNvPr id="109573" name="Rectangle 5"/>
          <p:cNvSpPr>
            <a:spLocks noChangeArrowheads="1"/>
          </p:cNvSpPr>
          <p:nvPr/>
        </p:nvSpPr>
        <p:spPr bwMode="auto">
          <a:xfrm>
            <a:off x="5181600" y="5410200"/>
            <a:ext cx="3276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000">
                <a:latin typeface="Times New Roman" pitchFamily="18" charset="0"/>
              </a:rPr>
              <a:t>Slot 0: current process</a:t>
            </a:r>
          </a:p>
        </p:txBody>
      </p:sp>
      <p:sp>
        <p:nvSpPr>
          <p:cNvPr id="109574" name="Rectangle 6"/>
          <p:cNvSpPr>
            <a:spLocks noChangeArrowheads="1"/>
          </p:cNvSpPr>
          <p:nvPr/>
        </p:nvSpPr>
        <p:spPr bwMode="auto">
          <a:xfrm>
            <a:off x="5181600" y="4876800"/>
            <a:ext cx="3276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000">
                <a:latin typeface="Times New Roman" pitchFamily="18" charset="0"/>
              </a:rPr>
              <a:t>Slot 1: DLLs</a:t>
            </a:r>
          </a:p>
        </p:txBody>
      </p:sp>
      <p:sp>
        <p:nvSpPr>
          <p:cNvPr id="109575" name="Rectangle 7"/>
          <p:cNvSpPr>
            <a:spLocks noChangeArrowheads="1"/>
          </p:cNvSpPr>
          <p:nvPr/>
        </p:nvSpPr>
        <p:spPr bwMode="auto">
          <a:xfrm>
            <a:off x="5181600" y="4343400"/>
            <a:ext cx="3276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000">
                <a:latin typeface="Times New Roman" pitchFamily="18" charset="0"/>
              </a:rPr>
              <a:t>Slot 2: process</a:t>
            </a:r>
          </a:p>
        </p:txBody>
      </p:sp>
      <p:sp>
        <p:nvSpPr>
          <p:cNvPr id="109576" name="Rectangle 8"/>
          <p:cNvSpPr>
            <a:spLocks noChangeArrowheads="1"/>
          </p:cNvSpPr>
          <p:nvPr/>
        </p:nvSpPr>
        <p:spPr bwMode="auto">
          <a:xfrm>
            <a:off x="5181600" y="3810000"/>
            <a:ext cx="3276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000">
                <a:latin typeface="Times New Roman" pitchFamily="18" charset="0"/>
              </a:rPr>
              <a:t>Slot 3: process</a:t>
            </a:r>
          </a:p>
        </p:txBody>
      </p:sp>
      <p:sp>
        <p:nvSpPr>
          <p:cNvPr id="109577" name="Text Box 9"/>
          <p:cNvSpPr txBox="1">
            <a:spLocks noChangeArrowheads="1"/>
          </p:cNvSpPr>
          <p:nvPr/>
        </p:nvSpPr>
        <p:spPr bwMode="auto">
          <a:xfrm>
            <a:off x="6553200" y="3325813"/>
            <a:ext cx="43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000">
                <a:latin typeface="Times New Roman" pitchFamily="18" charset="0"/>
              </a:rPr>
              <a:t>…</a:t>
            </a:r>
          </a:p>
        </p:txBody>
      </p:sp>
      <p:sp>
        <p:nvSpPr>
          <p:cNvPr id="109578" name="Rectangle 10"/>
          <p:cNvSpPr>
            <a:spLocks noChangeArrowheads="1"/>
          </p:cNvSpPr>
          <p:nvPr/>
        </p:nvSpPr>
        <p:spPr bwMode="auto">
          <a:xfrm>
            <a:off x="5181600" y="2667000"/>
            <a:ext cx="32766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000">
                <a:latin typeface="Times New Roman" pitchFamily="18" charset="0"/>
              </a:rPr>
              <a:t>Slots 33-62: object store,</a:t>
            </a:r>
          </a:p>
          <a:p>
            <a:pPr algn="ctr" eaLnBrk="0" hangingPunct="0"/>
            <a:r>
              <a:rPr lang="en-US" altLang="en-US" sz="2000">
                <a:latin typeface="Times New Roman" pitchFamily="18" charset="0"/>
              </a:rPr>
              <a:t>memory mapped files</a:t>
            </a:r>
          </a:p>
        </p:txBody>
      </p:sp>
      <p:sp>
        <p:nvSpPr>
          <p:cNvPr id="109579" name="Rectangle 11"/>
          <p:cNvSpPr>
            <a:spLocks noChangeArrowheads="1"/>
          </p:cNvSpPr>
          <p:nvPr/>
        </p:nvSpPr>
        <p:spPr bwMode="auto">
          <a:xfrm>
            <a:off x="5181600" y="2133600"/>
            <a:ext cx="3276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000">
                <a:latin typeface="Times New Roman" pitchFamily="18" charset="0"/>
              </a:rPr>
              <a:t>Slot 63: resource mappings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Mechanisms for real time operation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Two key mechanisms for real time:</a:t>
            </a:r>
          </a:p>
          <a:p>
            <a:pPr lvl="1"/>
            <a:r>
              <a:rPr lang="en-US" altLang="en-US"/>
              <a:t>Interrupt handler.</a:t>
            </a:r>
          </a:p>
          <a:p>
            <a:pPr lvl="1"/>
            <a:r>
              <a:rPr lang="en-US" altLang="en-US"/>
              <a:t>Scheduler.</a:t>
            </a:r>
          </a:p>
          <a:p>
            <a:r>
              <a:rPr lang="en-US" altLang="en-US"/>
              <a:t>Interrupt handler is part of the priority system.</a:t>
            </a:r>
          </a:p>
          <a:p>
            <a:pPr lvl="1"/>
            <a:r>
              <a:rPr lang="en-US" altLang="en-US"/>
              <a:t>Also introduces overhead.</a:t>
            </a:r>
          </a:p>
          <a:p>
            <a:r>
              <a:rPr lang="en-US" altLang="en-US"/>
              <a:t>Scheduler determines ability to meet deadlines.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Interrupt handling in RTOSs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Interrupts have priorities set in hardware.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These priorities supersede process priorities of the processes.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We want to spend as little time as possible in the hardware priority space to avoid interfering with the scheduler.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Two layers of processing: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Interrupt service routine (ISR) is dispatched by hardware.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Interrupt service thread (IST) is a process.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Spend as little time in the ISR (hardware priorities), do most of the work in the IST (scheduler priorities).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Windows CE interrupts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Two types of ISRs:</a:t>
            </a:r>
          </a:p>
          <a:p>
            <a:pPr lvl="1"/>
            <a:r>
              <a:rPr lang="en-US" altLang="en-US"/>
              <a:t>Static iSRs are built into kernel, one-way communication to IST.</a:t>
            </a:r>
          </a:p>
          <a:p>
            <a:pPr lvl="1"/>
            <a:r>
              <a:rPr lang="en-US" altLang="en-US"/>
              <a:t>Installable ISR can be dynamically loaded, uses shared memory to communicate with IST.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2846</TotalTime>
  <Words>1517</Words>
  <Application>Microsoft Office PowerPoint</Application>
  <PresentationFormat>On-screen Show (4:3)</PresentationFormat>
  <Paragraphs>240</Paragraphs>
  <Slides>31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Edge</vt:lpstr>
      <vt:lpstr>Chapter 4, part 2: Processes and Operating Systems</vt:lpstr>
      <vt:lpstr>Topics</vt:lpstr>
      <vt:lpstr>General-purpose vs. real-time OS</vt:lpstr>
      <vt:lpstr>Memory management</vt:lpstr>
      <vt:lpstr>Windows CE memory management</vt:lpstr>
      <vt:lpstr>WinCE user memory space</vt:lpstr>
      <vt:lpstr>Mechanisms for real time operation</vt:lpstr>
      <vt:lpstr>Interrupt handling in RTOSs</vt:lpstr>
      <vt:lpstr>Windows CE interrupts</vt:lpstr>
      <vt:lpstr>Static ISR</vt:lpstr>
      <vt:lpstr>Installable ISR</vt:lpstr>
      <vt:lpstr>WinCE 4.x interrupts</vt:lpstr>
      <vt:lpstr>Operating system overhead</vt:lpstr>
      <vt:lpstr>OS overhead results</vt:lpstr>
      <vt:lpstr>Support for scheduling</vt:lpstr>
      <vt:lpstr>Interprocess communication</vt:lpstr>
      <vt:lpstr>Power management</vt:lpstr>
      <vt:lpstr>Stochastic power management</vt:lpstr>
      <vt:lpstr>Embedded file systems</vt:lpstr>
      <vt:lpstr>Flash memory characteristics</vt:lpstr>
      <vt:lpstr>Flash block state</vt:lpstr>
      <vt:lpstr>Intel Flash File System</vt:lpstr>
      <vt:lpstr>Wear leveling</vt:lpstr>
      <vt:lpstr>Virtual mapping</vt:lpstr>
      <vt:lpstr>Log-structured file system</vt:lpstr>
      <vt:lpstr>Verification</vt:lpstr>
      <vt:lpstr>A state machine that may not remain live</vt:lpstr>
      <vt:lpstr>Deadlock in communicating machines</vt:lpstr>
      <vt:lpstr>Verification properties</vt:lpstr>
      <vt:lpstr>SPIN</vt:lpstr>
      <vt:lpstr>SPIN example</vt:lpstr>
    </vt:vector>
  </TitlesOfParts>
  <Company>Princeton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Embedded Computing</dc:title>
  <dc:creator>Marilyn Wolf</dc:creator>
  <cp:lastModifiedBy>Marilyn</cp:lastModifiedBy>
  <cp:revision>67</cp:revision>
  <dcterms:created xsi:type="dcterms:W3CDTF">2006-09-21T02:21:51Z</dcterms:created>
  <dcterms:modified xsi:type="dcterms:W3CDTF">2014-04-07T22:55:51Z</dcterms:modified>
</cp:coreProperties>
</file>