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7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7" r:id="rId12"/>
    <p:sldId id="278" r:id="rId13"/>
    <p:sldId id="280" r:id="rId14"/>
    <p:sldId id="291" r:id="rId15"/>
    <p:sldId id="281" r:id="rId16"/>
    <p:sldId id="282" r:id="rId17"/>
    <p:sldId id="283" r:id="rId18"/>
    <p:sldId id="284" r:id="rId19"/>
    <p:sldId id="288" r:id="rId20"/>
    <p:sldId id="289" r:id="rId21"/>
    <p:sldId id="307" r:id="rId22"/>
    <p:sldId id="290" r:id="rId23"/>
    <p:sldId id="292" r:id="rId24"/>
    <p:sldId id="293" r:id="rId25"/>
    <p:sldId id="271" r:id="rId26"/>
    <p:sldId id="272" r:id="rId27"/>
    <p:sldId id="273" r:id="rId28"/>
    <p:sldId id="274" r:id="rId29"/>
    <p:sldId id="275" r:id="rId30"/>
    <p:sldId id="276" r:id="rId31"/>
    <p:sldId id="294" r:id="rId32"/>
    <p:sldId id="295" r:id="rId33"/>
    <p:sldId id="296" r:id="rId34"/>
    <p:sldId id="297" r:id="rId35"/>
    <p:sldId id="309" r:id="rId36"/>
    <p:sldId id="299" r:id="rId37"/>
    <p:sldId id="298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8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F46D40-6DCC-4FB5-B95E-A6A6388D1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577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26CF6-78D0-4127-89EB-34F7BEDCC99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22C506-94DB-4FD9-96DD-9B154B335FB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DD84D5-7C42-4EC2-ADC9-A2B7761770FD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56AD4C-9F6D-459C-98E5-A57F6784DAFE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4C414-B072-4786-9FC8-D4EBA928925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2F78CE-EA82-4933-AFF3-1F700738F346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BF5D9C-076B-48A8-9A94-84425464E92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46B21-C807-444D-9622-E4AF9F46D477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7DCAB-FDE1-42C8-870D-C03006661EE9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F6A9D-6038-4F01-A894-218CAB64BED5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EF57AE-E27A-476F-BE61-4AF8B8F59A4E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8C4369-F4B1-4327-A402-516FC2CBC252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BC995-F27D-4D9B-9B06-B19A37F137A5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F0A1F-8B1D-4B59-B228-5525D0116290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BF0EB1-185E-4C4F-B6E1-DF5CC3B2F9EA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A9861-5903-40A9-9127-682DF521B563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73D8C6-1D8A-46C1-9CF2-885EDB8413C2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07ECA-EA27-4B4E-91CA-55889C0AA784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778E3C-541E-4ECF-BC22-7AD0A0811D91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57231C-3C2C-4A94-918E-17B1F27B64D6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5DDDF9-C1FC-4CB2-8C1B-F5611802B0E8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70F02-5EBA-46E3-B3B8-38A4A34284F8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7DEED-7B5A-4275-9757-E4BF0FBE510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47CD4D-E4FC-4F4C-A43A-53B877A5CAC3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5A766D-72C7-4FA5-8DB8-8C9B1D320E76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56E6D8-F50C-4893-AFC9-FF31735F00E9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40934E-3418-45D4-8950-3AAC476EDC80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20B80-931B-4704-AC3B-F8BE7D333DE2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96D92-1EA7-42A5-BBA8-3CE7EC505FE2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9AC778-4A65-4735-A8C9-5BE62F2D8FFF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3E688-4EE1-47ED-B957-57664544374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858EA-4B94-41CC-89F3-15782EECFF4E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09DF0-5133-4937-97EE-6F35A690C0C7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0D644-69BC-471F-A42D-7CCA7D7DD0A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E93702-29A7-492F-9BE5-BC72C4B0A6B8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D68B46-F9A4-4294-B434-2C6D0887F919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3CF0B8-97C4-47C7-B0B1-04F7B9AC3FA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31F833-D492-4623-96EC-281F4153155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742422-23F0-437A-8505-46CEE1EB0545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72BF27-0678-4E0C-82BB-B6035C43ED6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7A0FA-7E06-4CF5-ABF5-F30854F16CC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235F151-BD9B-4CFB-910D-85DE8723B97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613A-EE13-4296-82BC-42080A661F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53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AB328-573D-40DC-9B68-DF24E80D74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406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21A1A8E-38B3-498F-BF3E-918441D7C2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639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BBB2826-ACCA-4DAB-9C6B-F126E949E8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840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ED9DE-46B0-4B91-9A42-1D5BB0413E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093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4D9C9-D66B-48E0-8117-DC236F77AA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362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EBC71-2923-4BAB-A327-13C6BF425F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2698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38305-C993-4D5B-83B4-8C02E20C77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72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247A9-D4FE-411F-B2BB-66C148122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10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4031E-CE12-447A-B90A-4370B2F017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70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55D09-32B4-4F1F-9CD1-FECAFC10A6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69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56971-C458-4619-8C97-65318CCFEF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316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A37AB26-6819-4558-B196-48903300BB3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5, part 1: Multiprocessor Architectures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trends on desktop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4937125" y="6284913"/>
            <a:ext cx="4225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[Aus04] © 2004 IEEE Computer Society</a:t>
            </a:r>
          </a:p>
        </p:txBody>
      </p:sp>
      <p:pic>
        <p:nvPicPr>
          <p:cNvPr id="118789" name="Picture 5" descr="Fig_05-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76425"/>
            <a:ext cx="8229600" cy="3976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Specialization and multiprocessing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Many embedded multiprocessors are heterogeneous: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Processing elements.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Interconnect.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Memory.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Why use heterogeneous multiprocessors: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Some operations (8 x 8 DCT) are standardized.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Some operations are specialized.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High-throughput operations may require specialized units.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Heterogeneity reduces power consumption.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Heterogeneity improves real-time performance.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Multiprocessor design methodologies</a:t>
            </a:r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Analyze workload that represents application’s usage.</a:t>
            </a:r>
          </a:p>
          <a:p>
            <a:r>
              <a:rPr lang="en-US" altLang="en-US" sz="2200"/>
              <a:t>Platform-independent optimizations eliminate side effects due to reference software implementation.</a:t>
            </a:r>
          </a:p>
          <a:p>
            <a:r>
              <a:rPr lang="en-US" altLang="en-US" sz="2200"/>
              <a:t>Platform design is based on operations, memory, etc.</a:t>
            </a:r>
          </a:p>
          <a:p>
            <a:r>
              <a:rPr lang="en-US" altLang="en-US" sz="2200"/>
              <a:t>Software can be further optimized to take advantage of platform.</a:t>
            </a:r>
          </a:p>
        </p:txBody>
      </p:sp>
      <p:pic>
        <p:nvPicPr>
          <p:cNvPr id="137222" name="Picture 6" descr="Fig_05-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6063" y="1600200"/>
            <a:ext cx="26812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Cai and Gajski modeling levels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Implementation: corresponds directly to hardware.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Cycle-accurate computation: captures accurate computation times, approximate communication times.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Time-accurate communication: captures communication times accurately but computation times only approximately.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Bus-transaction: models bus operations but is not cycle-accurate.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PE-assembly: communication is untimed, PE execution is approximately timed.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Specification: functional model.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Cai and Gajski modeling methods</a:t>
            </a:r>
          </a:p>
        </p:txBody>
      </p:sp>
      <p:pic>
        <p:nvPicPr>
          <p:cNvPr id="182275" name="Picture 3" descr="Fig_05-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7375" y="1600200"/>
            <a:ext cx="79692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5622925" y="6208713"/>
            <a:ext cx="908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[Cai03]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Multiprocessor systems-on-chips</a:t>
            </a:r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MPSoC is a complete platform for an application.</a:t>
            </a:r>
          </a:p>
          <a:p>
            <a:r>
              <a:rPr lang="en-US" altLang="en-US"/>
              <a:t>Generally heterogeneous processing elements.</a:t>
            </a:r>
          </a:p>
          <a:p>
            <a:r>
              <a:rPr lang="en-US" altLang="en-US"/>
              <a:t>Combine off-chip bulk memory with on-chip specialized memory.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Qualcomm </a:t>
            </a:r>
            <a:r>
              <a:rPr lang="en-US" altLang="en-US" dirty="0" smtClean="0"/>
              <a:t>Snapdragon 800</a:t>
            </a:r>
            <a:endParaRPr lang="en-US" altLang="en-US" dirty="0"/>
          </a:p>
        </p:txBody>
      </p:sp>
      <p:sp>
        <p:nvSpPr>
          <p:cNvPr id="15053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600" dirty="0" smtClean="0"/>
              <a:t>High-end smartphone </a:t>
            </a:r>
            <a:r>
              <a:rPr lang="en-US" altLang="en-US" sz="2600" dirty="0"/>
              <a:t>system-on-chip</a:t>
            </a:r>
            <a:r>
              <a:rPr lang="en-US" altLang="en-US" sz="2600" dirty="0" smtClean="0"/>
              <a:t>.</a:t>
            </a:r>
          </a:p>
          <a:p>
            <a:pPr lvl="1"/>
            <a:r>
              <a:rPr lang="en-US" altLang="en-US" sz="2200" dirty="0" smtClean="0"/>
              <a:t>Krait 400 ARM-based CPU.</a:t>
            </a:r>
          </a:p>
          <a:p>
            <a:pPr lvl="1"/>
            <a:r>
              <a:rPr lang="en-US" altLang="en-US" sz="2200" dirty="0" smtClean="0"/>
              <a:t>Graphics processor.</a:t>
            </a:r>
          </a:p>
          <a:p>
            <a:pPr lvl="1"/>
            <a:r>
              <a:rPr lang="en-US" altLang="en-US" sz="2200" dirty="0" smtClean="0"/>
              <a:t>DSP.</a:t>
            </a:r>
          </a:p>
          <a:p>
            <a:pPr lvl="1"/>
            <a:r>
              <a:rPr lang="en-US" altLang="en-US" sz="2200" dirty="0" smtClean="0"/>
              <a:t>Connectivity unit for 4GLTE, </a:t>
            </a:r>
            <a:r>
              <a:rPr lang="en-US" altLang="en-US" sz="2200" dirty="0" err="1" smtClean="0"/>
              <a:t>WiFi</a:t>
            </a:r>
            <a:r>
              <a:rPr lang="en-US" altLang="en-US" sz="2200" dirty="0" smtClean="0"/>
              <a:t>, USB, etc.</a:t>
            </a:r>
          </a:p>
          <a:p>
            <a:pPr lvl="1"/>
            <a:r>
              <a:rPr lang="en-US" altLang="en-US" sz="2200" dirty="0" smtClean="0"/>
              <a:t>Multimedia unit.</a:t>
            </a:r>
          </a:p>
          <a:p>
            <a:pPr lvl="1"/>
            <a:r>
              <a:rPr lang="en-US" altLang="en-US" sz="2200" dirty="0" smtClean="0"/>
              <a:t>Camera unit.</a:t>
            </a:r>
          </a:p>
          <a:p>
            <a:pPr lvl="1"/>
            <a:r>
              <a:rPr lang="en-US" altLang="en-US" sz="2200" dirty="0" smtClean="0"/>
              <a:t>Navigation unit for GPS.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Philips Viper Nexperia</a:t>
            </a:r>
          </a:p>
        </p:txBody>
      </p:sp>
      <p:pic>
        <p:nvPicPr>
          <p:cNvPr id="154628" name="Picture 4" descr="Fig_Ex05-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0138" y="1600200"/>
            <a:ext cx="69421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Viper Nexperia characteristics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Designed to decode 1920 x 1080 HDTV.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Trimedia runs video processing functions.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MIPS runs operating system.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Synchronous DRAM interface for bulk storage.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Variety of I/O devices.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Accelerators: image composition, scaler, MPEG-2 decoder, video input processors, etc.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OMAP</a:t>
            </a:r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Designed for mobile multimedia.</a:t>
            </a:r>
          </a:p>
          <a:p>
            <a:r>
              <a:rPr lang="en-US" altLang="en-US" sz="2600"/>
              <a:t>C55x DSP performs signal processing as slave.</a:t>
            </a:r>
          </a:p>
          <a:p>
            <a:r>
              <a:rPr lang="en-US" altLang="en-US" sz="2600"/>
              <a:t>ARM runs operating system, dispatches tasks to DSP.</a:t>
            </a:r>
          </a:p>
        </p:txBody>
      </p:sp>
      <p:pic>
        <p:nvPicPr>
          <p:cNvPr id="173062" name="Picture 6" descr="Fig_Ex05-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33600"/>
            <a:ext cx="4038600" cy="2457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Motivation.</a:t>
            </a:r>
          </a:p>
          <a:p>
            <a:r>
              <a:rPr lang="en-US" altLang="en-US"/>
              <a:t>Architectures for embedded multiprocessing.</a:t>
            </a:r>
          </a:p>
          <a:p>
            <a:r>
              <a:rPr lang="en-US" altLang="en-US"/>
              <a:t>Interconnection networks.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 OMAP 5912</a:t>
            </a:r>
          </a:p>
        </p:txBody>
      </p:sp>
      <p:pic>
        <p:nvPicPr>
          <p:cNvPr id="177156" name="Picture 4" descr="Fig_Ex05-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1363" y="1600200"/>
            <a:ext cx="76612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Freescale</a:t>
            </a:r>
            <a:r>
              <a:rPr lang="en-US" dirty="0" smtClean="0"/>
              <a:t> </a:t>
            </a:r>
            <a:r>
              <a:rPr lang="en-US" dirty="0" err="1" smtClean="0"/>
              <a:t>Qorivva</a:t>
            </a:r>
            <a:r>
              <a:rPr lang="en-US" dirty="0" smtClean="0"/>
              <a:t> MPC5676R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Designed for engine control units:</a:t>
            </a:r>
          </a:p>
          <a:p>
            <a:pPr lvl="1"/>
            <a:r>
              <a:rPr lang="en-US" dirty="0" smtClean="0"/>
              <a:t>Two Power Architecture CPUs.</a:t>
            </a:r>
          </a:p>
          <a:p>
            <a:pPr lvl="1"/>
            <a:r>
              <a:rPr lang="en-US" dirty="0" smtClean="0"/>
              <a:t>Two 36-channel time processing units for high-frequency events (spark plugs, etc.)</a:t>
            </a:r>
          </a:p>
          <a:p>
            <a:pPr lvl="1"/>
            <a:r>
              <a:rPr lang="en-US" dirty="0" err="1" smtClean="0"/>
              <a:t>FlexRay</a:t>
            </a:r>
            <a:r>
              <a:rPr lang="en-US" dirty="0" smtClean="0"/>
              <a:t> controller.</a:t>
            </a:r>
          </a:p>
          <a:p>
            <a:pPr lvl="1"/>
            <a:r>
              <a:rPr lang="en-US" dirty="0" smtClean="0"/>
              <a:t>Crossbar </a:t>
            </a:r>
            <a:r>
              <a:rPr lang="en-US" dirty="0" err="1" smtClean="0"/>
              <a:t>itnerconnect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1676400"/>
            <a:ext cx="42926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34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Processing elements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How many do we need?</a:t>
            </a:r>
          </a:p>
          <a:p>
            <a:r>
              <a:rPr lang="en-US" altLang="en-US"/>
              <a:t>What types of processing elemetns do we need?</a:t>
            </a:r>
          </a:p>
          <a:p>
            <a:r>
              <a:rPr lang="en-US" altLang="en-US"/>
              <a:t>Analyze performance/power requirements of each process in the application.</a:t>
            </a:r>
          </a:p>
          <a:p>
            <a:r>
              <a:rPr lang="en-US" altLang="en-US"/>
              <a:t>Choose a processor type for each process.</a:t>
            </a:r>
          </a:p>
          <a:p>
            <a:r>
              <a:rPr lang="en-US" altLang="en-US"/>
              <a:t>Determine what processes should share processing elementng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Interconnection networks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Client: sender or receiver on network.</a:t>
            </a:r>
          </a:p>
          <a:p>
            <a:r>
              <a:rPr lang="en-US" altLang="en-US" sz="2600"/>
              <a:t>Port: connection to a network.</a:t>
            </a:r>
          </a:p>
          <a:p>
            <a:r>
              <a:rPr lang="en-US" altLang="en-US" sz="2600"/>
              <a:t>Link: half-duplex or full-duplex.</a:t>
            </a:r>
          </a:p>
          <a:p>
            <a:r>
              <a:rPr lang="en-US" altLang="en-US" sz="2600"/>
              <a:t>Network metrics:</a:t>
            </a:r>
          </a:p>
          <a:p>
            <a:pPr lvl="1"/>
            <a:r>
              <a:rPr lang="en-US" altLang="en-US" sz="2200"/>
              <a:t>Throughput.</a:t>
            </a:r>
          </a:p>
          <a:p>
            <a:pPr lvl="1"/>
            <a:r>
              <a:rPr lang="en-US" altLang="en-US" sz="2200"/>
              <a:t>Latency.</a:t>
            </a:r>
          </a:p>
          <a:p>
            <a:pPr lvl="1"/>
            <a:r>
              <a:rPr lang="en-US" altLang="en-US" sz="2200"/>
              <a:t>Energy consumption.</a:t>
            </a:r>
          </a:p>
          <a:p>
            <a:pPr lvl="1"/>
            <a:r>
              <a:rPr lang="en-US" altLang="en-US" sz="2200"/>
              <a:t>Area (silicon or metal).</a:t>
            </a:r>
          </a:p>
          <a:p>
            <a:r>
              <a:rPr lang="en-US" altLang="en-US" sz="2600"/>
              <a:t>Quality-of-service (QoS) is important for multimedia applications.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Interconnection network models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Source &lt;- line -&gt; termination.</a:t>
            </a:r>
          </a:p>
          <a:p>
            <a:r>
              <a:rPr lang="en-US" altLang="en-US"/>
              <a:t>Throughput T, latency D.</a:t>
            </a:r>
          </a:p>
          <a:p>
            <a:r>
              <a:rPr lang="en-US" altLang="en-US"/>
              <a:t>Link transmission energy E</a:t>
            </a:r>
            <a:r>
              <a:rPr lang="en-US" altLang="en-US" baseline="-25000"/>
              <a:t>b</a:t>
            </a:r>
            <a:r>
              <a:rPr lang="en-US" altLang="en-US"/>
              <a:t>.</a:t>
            </a:r>
          </a:p>
          <a:p>
            <a:r>
              <a:rPr lang="en-US" altLang="en-US"/>
              <a:t>Physical length L.</a:t>
            </a:r>
          </a:p>
          <a:p>
            <a:r>
              <a:rPr lang="en-US" altLang="en-US"/>
              <a:t>Traffic models:</a:t>
            </a:r>
          </a:p>
          <a:p>
            <a:pPr lvl="1"/>
            <a:r>
              <a:rPr lang="en-US" altLang="en-US"/>
              <a:t>Poisson E(x) =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, Var(x) =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. </a:t>
            </a:r>
          </a:p>
        </p:txBody>
      </p:sp>
      <p:pic>
        <p:nvPicPr>
          <p:cNvPr id="6" name="Picture 2" descr="f05-04-9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181600"/>
            <a:ext cx="39624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Network topologies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47675" indent="-447675"/>
            <a:r>
              <a:rPr lang="en-US" altLang="en-US"/>
              <a:t>Major choices.</a:t>
            </a:r>
          </a:p>
          <a:p>
            <a:pPr marL="990600" lvl="1" indent="-363538"/>
            <a:r>
              <a:rPr lang="en-US" altLang="en-US"/>
              <a:t>Bus.</a:t>
            </a:r>
          </a:p>
          <a:p>
            <a:pPr marL="990600" lvl="1" indent="-363538"/>
            <a:r>
              <a:rPr lang="en-US" altLang="en-US"/>
              <a:t>Crossbar.</a:t>
            </a:r>
          </a:p>
          <a:p>
            <a:pPr marL="990600" lvl="1" indent="-363538"/>
            <a:r>
              <a:rPr lang="en-US" altLang="en-US"/>
              <a:t>Buffered crossbar.</a:t>
            </a:r>
          </a:p>
          <a:p>
            <a:pPr marL="990600" lvl="1" indent="-363538"/>
            <a:r>
              <a:rPr lang="en-US" altLang="en-US"/>
              <a:t>Mesh.</a:t>
            </a:r>
          </a:p>
          <a:p>
            <a:pPr marL="990600" lvl="1" indent="-363538"/>
            <a:r>
              <a:rPr lang="en-US" altLang="en-US"/>
              <a:t>Application-specific.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Bus network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294188" cy="4530725"/>
          </a:xfrm>
        </p:spPr>
        <p:txBody>
          <a:bodyPr/>
          <a:lstStyle/>
          <a:p>
            <a:pPr marL="447675" indent="-447675">
              <a:lnSpc>
                <a:spcPct val="90000"/>
              </a:lnSpc>
            </a:pPr>
            <a:r>
              <a:rPr lang="en-US" altLang="en-US"/>
              <a:t>Throughput: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T = P/(1+C).</a:t>
            </a:r>
          </a:p>
          <a:p>
            <a:pPr marL="447675" indent="-447675">
              <a:lnSpc>
                <a:spcPct val="90000"/>
              </a:lnSpc>
            </a:pPr>
            <a:r>
              <a:rPr lang="en-US" altLang="en-US"/>
              <a:t>Advantages: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Well-understood.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Easy to program.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Many standards.</a:t>
            </a:r>
          </a:p>
          <a:p>
            <a:pPr marL="447675" indent="-447675">
              <a:lnSpc>
                <a:spcPct val="90000"/>
              </a:lnSpc>
            </a:pPr>
            <a:r>
              <a:rPr lang="en-US" altLang="en-US"/>
              <a:t>Disadvantages: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Contention.</a:t>
            </a:r>
          </a:p>
          <a:p>
            <a:pPr marL="990600" lvl="1" indent="-363538">
              <a:lnSpc>
                <a:spcPct val="90000"/>
              </a:lnSpc>
            </a:pPr>
            <a:r>
              <a:rPr lang="en-US" altLang="en-US"/>
              <a:t>Significant capacitive load.</a:t>
            </a: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5105400" y="28194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6172200" y="28194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7162800" y="28194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4800600" y="3886200"/>
            <a:ext cx="3352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5562600" y="4191000"/>
            <a:ext cx="685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6781800" y="4191000"/>
            <a:ext cx="685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" name="Straight Connector 2"/>
          <p:cNvCxnSpPr>
            <a:stCxn id="124932" idx="2"/>
          </p:cNvCxnSpPr>
          <p:nvPr/>
        </p:nvCxnSpPr>
        <p:spPr>
          <a:xfrm>
            <a:off x="5486400" y="358140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73625" y="358140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43800" y="358140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905500" y="388620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124700" y="388620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Crossbar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40200" cy="4530725"/>
          </a:xfrm>
        </p:spPr>
        <p:txBody>
          <a:bodyPr/>
          <a:lstStyle/>
          <a:p>
            <a:pPr marL="447675" indent="-447675"/>
            <a:r>
              <a:rPr lang="en-US" altLang="en-US"/>
              <a:t>Advantages:</a:t>
            </a:r>
          </a:p>
          <a:p>
            <a:pPr marL="990600" lvl="1" indent="-363538"/>
            <a:r>
              <a:rPr lang="en-US" altLang="en-US"/>
              <a:t>No contention.</a:t>
            </a:r>
          </a:p>
          <a:p>
            <a:pPr marL="990600" lvl="1" indent="-363538"/>
            <a:r>
              <a:rPr lang="en-US" altLang="en-US"/>
              <a:t>Simple design.</a:t>
            </a:r>
          </a:p>
          <a:p>
            <a:pPr marL="447675" indent="-447675"/>
            <a:r>
              <a:rPr lang="en-US" altLang="en-US"/>
              <a:t>Disadvantages:</a:t>
            </a:r>
          </a:p>
          <a:p>
            <a:pPr marL="990600" lvl="1" indent="-363538"/>
            <a:r>
              <a:rPr lang="en-US" altLang="en-US"/>
              <a:t>Not feasible for large numbers of ports.</a:t>
            </a:r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>
            <a:off x="5791200" y="2286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1" name="Line 5"/>
          <p:cNvSpPr>
            <a:spLocks noChangeShapeType="1"/>
          </p:cNvSpPr>
          <p:nvPr/>
        </p:nvSpPr>
        <p:spPr bwMode="auto">
          <a:xfrm>
            <a:off x="6400800" y="2286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2" name="Line 6"/>
          <p:cNvSpPr>
            <a:spLocks noChangeShapeType="1"/>
          </p:cNvSpPr>
          <p:nvPr/>
        </p:nvSpPr>
        <p:spPr bwMode="auto">
          <a:xfrm>
            <a:off x="7086600" y="2286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3" name="Line 7"/>
          <p:cNvSpPr>
            <a:spLocks noChangeShapeType="1"/>
          </p:cNvSpPr>
          <p:nvPr/>
        </p:nvSpPr>
        <p:spPr bwMode="auto">
          <a:xfrm>
            <a:off x="7772400" y="22860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4" name="Line 8"/>
          <p:cNvSpPr>
            <a:spLocks noChangeShapeType="1"/>
          </p:cNvSpPr>
          <p:nvPr/>
        </p:nvSpPr>
        <p:spPr bwMode="auto">
          <a:xfrm>
            <a:off x="5334000" y="28194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5" name="Line 9"/>
          <p:cNvSpPr>
            <a:spLocks noChangeShapeType="1"/>
          </p:cNvSpPr>
          <p:nvPr/>
        </p:nvSpPr>
        <p:spPr bwMode="auto">
          <a:xfrm>
            <a:off x="5410200" y="34290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6" name="Line 10"/>
          <p:cNvSpPr>
            <a:spLocks noChangeShapeType="1"/>
          </p:cNvSpPr>
          <p:nvPr/>
        </p:nvSpPr>
        <p:spPr bwMode="auto">
          <a:xfrm>
            <a:off x="54102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7" name="Line 11"/>
          <p:cNvSpPr>
            <a:spLocks noChangeShapeType="1"/>
          </p:cNvSpPr>
          <p:nvPr/>
        </p:nvSpPr>
        <p:spPr bwMode="auto">
          <a:xfrm>
            <a:off x="5410200" y="45720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8" name="Rectangle 12"/>
          <p:cNvSpPr>
            <a:spLocks noChangeArrowheads="1"/>
          </p:cNvSpPr>
          <p:nvPr/>
        </p:nvSpPr>
        <p:spPr bwMode="auto">
          <a:xfrm>
            <a:off x="5715000" y="4419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9" name="Rectangle 13"/>
          <p:cNvSpPr>
            <a:spLocks noChangeArrowheads="1"/>
          </p:cNvSpPr>
          <p:nvPr/>
        </p:nvSpPr>
        <p:spPr bwMode="auto">
          <a:xfrm>
            <a:off x="6324600" y="4419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0" name="Rectangle 14"/>
          <p:cNvSpPr>
            <a:spLocks noChangeArrowheads="1"/>
          </p:cNvSpPr>
          <p:nvPr/>
        </p:nvSpPr>
        <p:spPr bwMode="auto">
          <a:xfrm>
            <a:off x="7010400" y="4419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1" name="Rectangle 15"/>
          <p:cNvSpPr>
            <a:spLocks noChangeArrowheads="1"/>
          </p:cNvSpPr>
          <p:nvPr/>
        </p:nvSpPr>
        <p:spPr bwMode="auto">
          <a:xfrm>
            <a:off x="7696200" y="4419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2" name="Rectangle 16"/>
          <p:cNvSpPr>
            <a:spLocks noChangeArrowheads="1"/>
          </p:cNvSpPr>
          <p:nvPr/>
        </p:nvSpPr>
        <p:spPr bwMode="auto">
          <a:xfrm>
            <a:off x="5715000" y="38862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3" name="Rectangle 17"/>
          <p:cNvSpPr>
            <a:spLocks noChangeArrowheads="1"/>
          </p:cNvSpPr>
          <p:nvPr/>
        </p:nvSpPr>
        <p:spPr bwMode="auto">
          <a:xfrm>
            <a:off x="6324600" y="38862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4" name="Rectangle 18"/>
          <p:cNvSpPr>
            <a:spLocks noChangeArrowheads="1"/>
          </p:cNvSpPr>
          <p:nvPr/>
        </p:nvSpPr>
        <p:spPr bwMode="auto">
          <a:xfrm>
            <a:off x="7010400" y="38862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5" name="Rectangle 19"/>
          <p:cNvSpPr>
            <a:spLocks noChangeArrowheads="1"/>
          </p:cNvSpPr>
          <p:nvPr/>
        </p:nvSpPr>
        <p:spPr bwMode="auto">
          <a:xfrm>
            <a:off x="7696200" y="38862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6" name="Rectangle 20"/>
          <p:cNvSpPr>
            <a:spLocks noChangeArrowheads="1"/>
          </p:cNvSpPr>
          <p:nvPr/>
        </p:nvSpPr>
        <p:spPr bwMode="auto">
          <a:xfrm>
            <a:off x="5715000" y="3276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7" name="Rectangle 21"/>
          <p:cNvSpPr>
            <a:spLocks noChangeArrowheads="1"/>
          </p:cNvSpPr>
          <p:nvPr/>
        </p:nvSpPr>
        <p:spPr bwMode="auto">
          <a:xfrm>
            <a:off x="6324600" y="3276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8" name="Rectangle 22"/>
          <p:cNvSpPr>
            <a:spLocks noChangeArrowheads="1"/>
          </p:cNvSpPr>
          <p:nvPr/>
        </p:nvSpPr>
        <p:spPr bwMode="auto">
          <a:xfrm>
            <a:off x="7010400" y="3276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99" name="Rectangle 23"/>
          <p:cNvSpPr>
            <a:spLocks noChangeArrowheads="1"/>
          </p:cNvSpPr>
          <p:nvPr/>
        </p:nvSpPr>
        <p:spPr bwMode="auto">
          <a:xfrm>
            <a:off x="7696200" y="32766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000" name="Rectangle 24"/>
          <p:cNvSpPr>
            <a:spLocks noChangeArrowheads="1"/>
          </p:cNvSpPr>
          <p:nvPr/>
        </p:nvSpPr>
        <p:spPr bwMode="auto">
          <a:xfrm>
            <a:off x="5715000" y="26670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001" name="Rectangle 25"/>
          <p:cNvSpPr>
            <a:spLocks noChangeArrowheads="1"/>
          </p:cNvSpPr>
          <p:nvPr/>
        </p:nvSpPr>
        <p:spPr bwMode="auto">
          <a:xfrm>
            <a:off x="6324600" y="26670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002" name="Rectangle 26"/>
          <p:cNvSpPr>
            <a:spLocks noChangeArrowheads="1"/>
          </p:cNvSpPr>
          <p:nvPr/>
        </p:nvSpPr>
        <p:spPr bwMode="auto">
          <a:xfrm>
            <a:off x="7010400" y="26670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003" name="Rectangle 27"/>
          <p:cNvSpPr>
            <a:spLocks noChangeArrowheads="1"/>
          </p:cNvSpPr>
          <p:nvPr/>
        </p:nvSpPr>
        <p:spPr bwMode="auto">
          <a:xfrm>
            <a:off x="7696200" y="2667000"/>
            <a:ext cx="2286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High Performance Embedded Computing 2nd </a:t>
            </a:r>
            <a:r>
              <a:rPr lang="en-US" altLang="en-US" dirty="0" err="1" smtClean="0"/>
              <a:t>ed</a:t>
            </a:r>
            <a:r>
              <a:rPr lang="en-US" altLang="en-US" dirty="0" smtClean="0"/>
              <a:t> © 2014 Elsevier</a:t>
            </a:r>
            <a:endParaRPr lang="en-US" altLang="en-US" dirty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Buffered crossbar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46588" cy="4530725"/>
          </a:xfrm>
        </p:spPr>
        <p:txBody>
          <a:bodyPr/>
          <a:lstStyle/>
          <a:p>
            <a:pPr marL="447675" indent="-447675"/>
            <a:r>
              <a:rPr lang="en-US" altLang="en-US"/>
              <a:t>Advantages:</a:t>
            </a:r>
          </a:p>
          <a:p>
            <a:pPr marL="990600" lvl="1" indent="-363538"/>
            <a:r>
              <a:rPr lang="en-US" altLang="en-US"/>
              <a:t>Smaller than crossbar.</a:t>
            </a:r>
          </a:p>
          <a:p>
            <a:pPr marL="990600" lvl="1" indent="-363538"/>
            <a:r>
              <a:rPr lang="en-US" altLang="en-US"/>
              <a:t>Can achieve high utilization.</a:t>
            </a:r>
          </a:p>
          <a:p>
            <a:pPr marL="447675" indent="-447675"/>
            <a:r>
              <a:rPr lang="en-US" altLang="en-US"/>
              <a:t>Disadvantages:</a:t>
            </a:r>
          </a:p>
          <a:p>
            <a:pPr marL="990600" lvl="1" indent="-363538"/>
            <a:r>
              <a:rPr lang="en-US" altLang="en-US"/>
              <a:t>Requires scheduling.</a:t>
            </a:r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6222084" y="1791878"/>
            <a:ext cx="1447800" cy="1447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Xbar</a:t>
            </a:r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6298284" y="87747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0" name="Line 6"/>
          <p:cNvSpPr>
            <a:spLocks noChangeShapeType="1"/>
          </p:cNvSpPr>
          <p:nvPr/>
        </p:nvSpPr>
        <p:spPr bwMode="auto">
          <a:xfrm>
            <a:off x="6298284" y="12584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1" name="Line 7"/>
          <p:cNvSpPr>
            <a:spLocks noChangeShapeType="1"/>
          </p:cNvSpPr>
          <p:nvPr/>
        </p:nvSpPr>
        <p:spPr bwMode="auto">
          <a:xfrm flipV="1">
            <a:off x="6679284" y="87747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>
            <a:off x="6298284" y="11822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3" name="Line 9"/>
          <p:cNvSpPr>
            <a:spLocks noChangeShapeType="1"/>
          </p:cNvSpPr>
          <p:nvPr/>
        </p:nvSpPr>
        <p:spPr bwMode="auto">
          <a:xfrm>
            <a:off x="6298284" y="11060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4" name="Oval 10"/>
          <p:cNvSpPr>
            <a:spLocks noChangeArrowheads="1"/>
          </p:cNvSpPr>
          <p:nvPr/>
        </p:nvSpPr>
        <p:spPr bwMode="auto">
          <a:xfrm>
            <a:off x="6374484" y="125847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5" name="Line 11"/>
          <p:cNvSpPr>
            <a:spLocks noChangeShapeType="1"/>
          </p:cNvSpPr>
          <p:nvPr/>
        </p:nvSpPr>
        <p:spPr bwMode="auto">
          <a:xfrm>
            <a:off x="6450684" y="57267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6" name="Line 12"/>
          <p:cNvSpPr>
            <a:spLocks noChangeShapeType="1"/>
          </p:cNvSpPr>
          <p:nvPr/>
        </p:nvSpPr>
        <p:spPr bwMode="auto">
          <a:xfrm>
            <a:off x="7060284" y="80127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7" name="Line 13"/>
          <p:cNvSpPr>
            <a:spLocks noChangeShapeType="1"/>
          </p:cNvSpPr>
          <p:nvPr/>
        </p:nvSpPr>
        <p:spPr bwMode="auto">
          <a:xfrm>
            <a:off x="7060284" y="11822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8" name="Line 14"/>
          <p:cNvSpPr>
            <a:spLocks noChangeShapeType="1"/>
          </p:cNvSpPr>
          <p:nvPr/>
        </p:nvSpPr>
        <p:spPr bwMode="auto">
          <a:xfrm flipV="1">
            <a:off x="7441284" y="80127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9" name="Line 15"/>
          <p:cNvSpPr>
            <a:spLocks noChangeShapeType="1"/>
          </p:cNvSpPr>
          <p:nvPr/>
        </p:nvSpPr>
        <p:spPr bwMode="auto">
          <a:xfrm>
            <a:off x="7060284" y="11060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0" name="Line 16"/>
          <p:cNvSpPr>
            <a:spLocks noChangeShapeType="1"/>
          </p:cNvSpPr>
          <p:nvPr/>
        </p:nvSpPr>
        <p:spPr bwMode="auto">
          <a:xfrm>
            <a:off x="7060284" y="10298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1" name="Oval 17"/>
          <p:cNvSpPr>
            <a:spLocks noChangeArrowheads="1"/>
          </p:cNvSpPr>
          <p:nvPr/>
        </p:nvSpPr>
        <p:spPr bwMode="auto">
          <a:xfrm>
            <a:off x="7136484" y="1182278"/>
            <a:ext cx="2286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42" name="Line 18"/>
          <p:cNvSpPr>
            <a:spLocks noChangeShapeType="1"/>
          </p:cNvSpPr>
          <p:nvPr/>
        </p:nvSpPr>
        <p:spPr bwMode="auto">
          <a:xfrm>
            <a:off x="7212684" y="496478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3" name="Line 19"/>
          <p:cNvSpPr>
            <a:spLocks noChangeShapeType="1"/>
          </p:cNvSpPr>
          <p:nvPr/>
        </p:nvSpPr>
        <p:spPr bwMode="auto">
          <a:xfrm>
            <a:off x="6526884" y="148707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4" name="Line 20"/>
          <p:cNvSpPr>
            <a:spLocks noChangeShapeType="1"/>
          </p:cNvSpPr>
          <p:nvPr/>
        </p:nvSpPr>
        <p:spPr bwMode="auto">
          <a:xfrm>
            <a:off x="7212684" y="141087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5" name="Line 21"/>
          <p:cNvSpPr>
            <a:spLocks noChangeShapeType="1"/>
          </p:cNvSpPr>
          <p:nvPr/>
        </p:nvSpPr>
        <p:spPr bwMode="auto">
          <a:xfrm>
            <a:off x="7669884" y="21728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6" name="Line 22"/>
          <p:cNvSpPr>
            <a:spLocks noChangeShapeType="1"/>
          </p:cNvSpPr>
          <p:nvPr/>
        </p:nvSpPr>
        <p:spPr bwMode="auto">
          <a:xfrm>
            <a:off x="7669884" y="29348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7" name="Line 23"/>
          <p:cNvSpPr>
            <a:spLocks noChangeShapeType="1"/>
          </p:cNvSpPr>
          <p:nvPr/>
        </p:nvSpPr>
        <p:spPr bwMode="auto">
          <a:xfrm>
            <a:off x="7669884" y="24776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8" name="Line 24"/>
          <p:cNvSpPr>
            <a:spLocks noChangeShapeType="1"/>
          </p:cNvSpPr>
          <p:nvPr/>
        </p:nvSpPr>
        <p:spPr bwMode="auto">
          <a:xfrm>
            <a:off x="7669884" y="270627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137589" y="3262518"/>
            <a:ext cx="161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Input-buffered</a:t>
            </a:r>
            <a:endParaRPr lang="en-US" dirty="0"/>
          </a:p>
        </p:txBody>
      </p:sp>
      <p:pic>
        <p:nvPicPr>
          <p:cNvPr id="27" name="Picture 2" descr="f05-07-9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72" y="3814043"/>
            <a:ext cx="2286000" cy="205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966705" y="5864213"/>
            <a:ext cx="201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Internally buffered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Mesh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294188" cy="4530725"/>
          </a:xfrm>
        </p:spPr>
        <p:txBody>
          <a:bodyPr/>
          <a:lstStyle/>
          <a:p>
            <a:pPr marL="447675" indent="-447675"/>
            <a:r>
              <a:rPr lang="en-US" altLang="en-US"/>
              <a:t>Advantages:</a:t>
            </a:r>
          </a:p>
          <a:p>
            <a:pPr marL="990600" lvl="1" indent="-363538"/>
            <a:r>
              <a:rPr lang="en-US" altLang="en-US"/>
              <a:t>Well-understood.</a:t>
            </a:r>
          </a:p>
          <a:p>
            <a:pPr marL="990600" lvl="1" indent="-363538"/>
            <a:r>
              <a:rPr lang="en-US" altLang="en-US"/>
              <a:t>Regular architecture.</a:t>
            </a:r>
          </a:p>
          <a:p>
            <a:pPr marL="447675" indent="-447675"/>
            <a:r>
              <a:rPr lang="en-US" altLang="en-US"/>
              <a:t>Disadvantages:</a:t>
            </a:r>
          </a:p>
          <a:p>
            <a:pPr marL="990600" lvl="1" indent="-363538"/>
            <a:r>
              <a:rPr lang="en-US" altLang="en-US"/>
              <a:t>Poor utilization.</a:t>
            </a:r>
          </a:p>
        </p:txBody>
      </p:sp>
      <p:pic>
        <p:nvPicPr>
          <p:cNvPr id="14" name="Picture 2" descr="f05-08-9_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76600"/>
            <a:ext cx="4191000" cy="208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Generic multiprocessor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Shared memory: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600"/>
              <a:t>Message passing:</a:t>
            </a: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762000" y="28194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762000" y="48006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>
            <a:off x="1143000" y="3505200"/>
            <a:ext cx="0" cy="129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1752600" y="28194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1752600" y="48006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>
            <a:off x="2133600" y="3505200"/>
            <a:ext cx="0" cy="129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3124200" y="28194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60" name="Rectangle 12"/>
          <p:cNvSpPr>
            <a:spLocks noChangeArrowheads="1"/>
          </p:cNvSpPr>
          <p:nvPr/>
        </p:nvSpPr>
        <p:spPr bwMode="auto">
          <a:xfrm>
            <a:off x="3124200" y="48006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3505200" y="3505200"/>
            <a:ext cx="0" cy="129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2498725" y="30130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…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2498725" y="49942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…</a:t>
            </a: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533400" y="3886200"/>
            <a:ext cx="3429000" cy="609600"/>
          </a:xfrm>
          <a:prstGeom prst="rect">
            <a:avLst/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Interconnect network</a:t>
            </a:r>
          </a:p>
        </p:txBody>
      </p:sp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5105400" y="35052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66" name="Rectangle 18"/>
          <p:cNvSpPr>
            <a:spLocks noChangeArrowheads="1"/>
          </p:cNvSpPr>
          <p:nvPr/>
        </p:nvSpPr>
        <p:spPr bwMode="auto">
          <a:xfrm>
            <a:off x="5105400" y="28194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5486400" y="4191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68" name="Rectangle 20"/>
          <p:cNvSpPr>
            <a:spLocks noChangeArrowheads="1"/>
          </p:cNvSpPr>
          <p:nvPr/>
        </p:nvSpPr>
        <p:spPr bwMode="auto">
          <a:xfrm>
            <a:off x="6172200" y="35052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69" name="Rectangle 21"/>
          <p:cNvSpPr>
            <a:spLocks noChangeArrowheads="1"/>
          </p:cNvSpPr>
          <p:nvPr/>
        </p:nvSpPr>
        <p:spPr bwMode="auto">
          <a:xfrm>
            <a:off x="6172200" y="28194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70" name="Line 22"/>
          <p:cNvSpPr>
            <a:spLocks noChangeShapeType="1"/>
          </p:cNvSpPr>
          <p:nvPr/>
        </p:nvSpPr>
        <p:spPr bwMode="auto">
          <a:xfrm>
            <a:off x="6553200" y="4191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1" name="Rectangle 23"/>
          <p:cNvSpPr>
            <a:spLocks noChangeArrowheads="1"/>
          </p:cNvSpPr>
          <p:nvPr/>
        </p:nvSpPr>
        <p:spPr bwMode="auto">
          <a:xfrm>
            <a:off x="7696200" y="3505200"/>
            <a:ext cx="685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PE</a:t>
            </a:r>
          </a:p>
        </p:txBody>
      </p:sp>
      <p:sp>
        <p:nvSpPr>
          <p:cNvPr id="104472" name="Rectangle 24"/>
          <p:cNvSpPr>
            <a:spLocks noChangeArrowheads="1"/>
          </p:cNvSpPr>
          <p:nvPr/>
        </p:nvSpPr>
        <p:spPr bwMode="auto">
          <a:xfrm>
            <a:off x="7696200" y="2819400"/>
            <a:ext cx="685800" cy="685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mem</a:t>
            </a:r>
          </a:p>
        </p:txBody>
      </p:sp>
      <p:sp>
        <p:nvSpPr>
          <p:cNvPr id="104473" name="Line 25"/>
          <p:cNvSpPr>
            <a:spLocks noChangeShapeType="1"/>
          </p:cNvSpPr>
          <p:nvPr/>
        </p:nvSpPr>
        <p:spPr bwMode="auto">
          <a:xfrm>
            <a:off x="8077200" y="4191000"/>
            <a:ext cx="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74" name="Text Box 26"/>
          <p:cNvSpPr txBox="1">
            <a:spLocks noChangeArrowheads="1"/>
          </p:cNvSpPr>
          <p:nvPr/>
        </p:nvSpPr>
        <p:spPr bwMode="auto">
          <a:xfrm>
            <a:off x="6994525" y="32416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…</a:t>
            </a:r>
          </a:p>
        </p:txBody>
      </p:sp>
      <p:sp>
        <p:nvSpPr>
          <p:cNvPr id="104475" name="Rectangle 27"/>
          <p:cNvSpPr>
            <a:spLocks noChangeArrowheads="1"/>
          </p:cNvSpPr>
          <p:nvPr/>
        </p:nvSpPr>
        <p:spPr bwMode="auto">
          <a:xfrm>
            <a:off x="5029200" y="4724400"/>
            <a:ext cx="3429000" cy="609600"/>
          </a:xfrm>
          <a:prstGeom prst="rect">
            <a:avLst/>
          </a:prstGeom>
          <a:solidFill>
            <a:srgbClr val="66FF33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400">
                <a:latin typeface="Times New Roman" pitchFamily="18" charset="0"/>
              </a:rPr>
              <a:t>Interconnect network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Application-specific.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76775" cy="4530725"/>
          </a:xfrm>
        </p:spPr>
        <p:txBody>
          <a:bodyPr/>
          <a:lstStyle/>
          <a:p>
            <a:pPr marL="447675" indent="-447675"/>
            <a:r>
              <a:rPr lang="en-US" altLang="en-US"/>
              <a:t>Advantages:</a:t>
            </a:r>
          </a:p>
          <a:p>
            <a:pPr marL="990600" lvl="1" indent="-363538"/>
            <a:r>
              <a:rPr lang="en-US" altLang="en-US"/>
              <a:t>Higher utilization.</a:t>
            </a:r>
          </a:p>
          <a:p>
            <a:pPr marL="990600" lvl="1" indent="-363538"/>
            <a:r>
              <a:rPr lang="en-US" altLang="en-US"/>
              <a:t>Lower power.</a:t>
            </a:r>
          </a:p>
          <a:p>
            <a:pPr marL="447675" indent="-447675"/>
            <a:r>
              <a:rPr lang="en-US" altLang="en-US"/>
              <a:t>Disadvantages:</a:t>
            </a:r>
          </a:p>
          <a:p>
            <a:pPr marL="990600" lvl="1" indent="-363538"/>
            <a:r>
              <a:rPr lang="en-US" altLang="en-US"/>
              <a:t>Must be designed.</a:t>
            </a:r>
          </a:p>
          <a:p>
            <a:pPr marL="990600" lvl="1" indent="-363538"/>
            <a:r>
              <a:rPr lang="en-US" altLang="en-US"/>
              <a:t>Must carefully allocate data.</a:t>
            </a:r>
          </a:p>
        </p:txBody>
      </p:sp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5867400" y="26670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7543800" y="29718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477000" y="47244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Line 7"/>
          <p:cNvSpPr>
            <a:spLocks noChangeShapeType="1"/>
          </p:cNvSpPr>
          <p:nvPr/>
        </p:nvSpPr>
        <p:spPr bwMode="auto">
          <a:xfrm flipV="1">
            <a:off x="6934200" y="3733800"/>
            <a:ext cx="838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28" name="Line 8"/>
          <p:cNvSpPr>
            <a:spLocks noChangeShapeType="1"/>
          </p:cNvSpPr>
          <p:nvPr/>
        </p:nvSpPr>
        <p:spPr bwMode="auto">
          <a:xfrm flipH="1" flipV="1">
            <a:off x="6629400" y="2971800"/>
            <a:ext cx="914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Routing and flow control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Routing determines paths followed by packets.</a:t>
            </a:r>
          </a:p>
          <a:p>
            <a:pPr lvl="1"/>
            <a:r>
              <a:rPr lang="en-US" altLang="en-US" sz="2200"/>
              <a:t>Connection-oriented or connectionless.</a:t>
            </a:r>
          </a:p>
          <a:p>
            <a:pPr lvl="1"/>
            <a:r>
              <a:rPr lang="en-US" altLang="en-US" sz="2200"/>
              <a:t>Wormhole routing divides packets into flits.</a:t>
            </a:r>
          </a:p>
          <a:p>
            <a:pPr lvl="1"/>
            <a:r>
              <a:rPr lang="en-US" altLang="en-US" sz="2200"/>
              <a:t>Virtual cut-through ensures entire path is available before starting transmission.</a:t>
            </a:r>
          </a:p>
          <a:p>
            <a:pPr lvl="1"/>
            <a:r>
              <a:rPr lang="en-US" altLang="en-US" sz="2200"/>
              <a:t>Store-and-forward routing stores inside network.</a:t>
            </a:r>
          </a:p>
          <a:p>
            <a:r>
              <a:rPr lang="en-US" altLang="en-US" sz="2600"/>
              <a:t>Flow control allocates links and buffers as packets move through the network.</a:t>
            </a:r>
          </a:p>
          <a:p>
            <a:pPr lvl="1"/>
            <a:r>
              <a:rPr lang="en-US" altLang="en-US" sz="2200"/>
              <a:t>Virtual channel flow control treats flits in different virtual channels differently.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Networks-on-chips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Help determine characteristics of MPSoC:</a:t>
            </a:r>
          </a:p>
          <a:p>
            <a:pPr lvl="1"/>
            <a:r>
              <a:rPr lang="en-US" altLang="en-US"/>
              <a:t>Energy per operation.</a:t>
            </a:r>
          </a:p>
          <a:p>
            <a:pPr lvl="1"/>
            <a:r>
              <a:rPr lang="en-US" altLang="en-US"/>
              <a:t>Performance.</a:t>
            </a:r>
          </a:p>
          <a:p>
            <a:pPr lvl="1"/>
            <a:r>
              <a:rPr lang="en-US" altLang="en-US"/>
              <a:t>Cost.</a:t>
            </a:r>
          </a:p>
          <a:p>
            <a:r>
              <a:rPr lang="en-US" altLang="en-US"/>
              <a:t>NoCs do not have to interoperate with other networks.</a:t>
            </a:r>
          </a:p>
          <a:p>
            <a:pPr lvl="1"/>
            <a:r>
              <a:rPr lang="en-US" altLang="en-US"/>
              <a:t>NoCs have to connect to existing IP, which may influence interoperability.</a:t>
            </a:r>
          </a:p>
          <a:p>
            <a:r>
              <a:rPr lang="en-US" altLang="en-US"/>
              <a:t>QoS is an important design goal.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Nostrum</a:t>
            </a:r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Mesh network---switch connects to four nearest neighbors and local processor/memory.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Each switch has queue at each input.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Selection logic determines order in which packets are sent to output links.</a:t>
            </a:r>
          </a:p>
        </p:txBody>
      </p:sp>
      <p:pic>
        <p:nvPicPr>
          <p:cNvPr id="192518" name="Picture 6" descr="Fig_05-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38788" y="1600200"/>
            <a:ext cx="225742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2520" name="Text Box 8"/>
          <p:cNvSpPr txBox="1">
            <a:spLocks noChangeArrowheads="1"/>
          </p:cNvSpPr>
          <p:nvPr/>
        </p:nvSpPr>
        <p:spPr bwMode="auto">
          <a:xfrm>
            <a:off x="4841875" y="6324600"/>
            <a:ext cx="4302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[Kum02] © 2002 IEEE Computer Society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SPIN</a:t>
            </a:r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Scalable network based on fat-tree.</a:t>
            </a:r>
          </a:p>
          <a:p>
            <a:pPr lvl="1"/>
            <a:r>
              <a:rPr lang="en-US" altLang="en-US" sz="2200"/>
              <a:t>Bandwidth of links is larger toward root of tree.</a:t>
            </a:r>
          </a:p>
          <a:p>
            <a:r>
              <a:rPr lang="en-US" altLang="en-US" sz="2600"/>
              <a:t>All routing nodes use the same routing function.</a:t>
            </a:r>
          </a:p>
        </p:txBody>
      </p:sp>
      <p:pic>
        <p:nvPicPr>
          <p:cNvPr id="196614" name="Picture 6" descr="Fig_05-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438400"/>
            <a:ext cx="4038600" cy="2016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queues and partial crossbars in SPIN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8" name="Picture 2" descr="f05-11-9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062413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05600" y="2286000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From Guerrier and Greiner</a:t>
            </a:r>
          </a:p>
          <a:p>
            <a:r>
              <a:rPr lang="en-US" altLang="en-US" dirty="0"/>
              <a:t>[Gre00] ©2000 ACM Press. Reprinted by permission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1190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Slim-spider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Hierarchical star topology.</a:t>
            </a:r>
          </a:p>
          <a:p>
            <a:r>
              <a:rPr lang="en-US" altLang="en-US"/>
              <a:t>Global network is star.</a:t>
            </a:r>
          </a:p>
          <a:p>
            <a:r>
              <a:rPr lang="en-US" altLang="en-US"/>
              <a:t>Each subnetwork is a star.</a:t>
            </a:r>
          </a:p>
          <a:p>
            <a:r>
              <a:rPr lang="en-US" altLang="en-US"/>
              <a:t>Stars occupy less area than mesh networks.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Yet et al. energy model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Energy per packet is independent of data or packet address.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Histogram captures distribution of path lengths.</a:t>
            </a:r>
          </a:p>
          <a:p>
            <a:pPr>
              <a:lnSpc>
                <a:spcPct val="80000"/>
              </a:lnSpc>
            </a:pPr>
            <a:r>
              <a:rPr lang="en-US" altLang="en-US" sz="2200"/>
              <a:t>Energy consumption of a class of packet: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M = maximum number of hops.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h = number of hops.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N(h) = value of h</a:t>
            </a:r>
            <a:r>
              <a:rPr lang="en-US" altLang="en-US" sz="2000" baseline="30000"/>
              <a:t>th</a:t>
            </a:r>
            <a:r>
              <a:rPr lang="en-US" altLang="en-US" sz="2000"/>
              <a:t> histogram bucket.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L = number of flits per packet.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E</a:t>
            </a:r>
            <a:r>
              <a:rPr lang="en-US" altLang="en-US" sz="2000" baseline="-25000"/>
              <a:t>flit</a:t>
            </a:r>
            <a:r>
              <a:rPr lang="en-US" altLang="en-US" sz="2000"/>
              <a:t> = energy per flit.</a:t>
            </a:r>
          </a:p>
        </p:txBody>
      </p:sp>
      <p:pic>
        <p:nvPicPr>
          <p:cNvPr id="201732" name="Picture 4" descr="eq5-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395663"/>
            <a:ext cx="4038600" cy="939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Goossens et al. NoC methodology</a:t>
            </a:r>
          </a:p>
        </p:txBody>
      </p:sp>
      <p:pic>
        <p:nvPicPr>
          <p:cNvPr id="206852" name="Picture 4" descr="Fig_05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3475" y="1600200"/>
            <a:ext cx="43354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Coppola et al. OCCN methodology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Three layers:</a:t>
            </a:r>
          </a:p>
          <a:p>
            <a:pPr lvl="1"/>
            <a:r>
              <a:rPr lang="en-US" altLang="en-US"/>
              <a:t>NoC communication layer implements lower layers of OSI stack.</a:t>
            </a:r>
          </a:p>
          <a:p>
            <a:pPr lvl="1"/>
            <a:r>
              <a:rPr lang="en-US" altLang="en-US"/>
              <a:t>Adaptation layer uses hardware and software to implement OSI middle layers.</a:t>
            </a:r>
          </a:p>
          <a:p>
            <a:pPr lvl="1"/>
            <a:r>
              <a:rPr lang="en-US" altLang="en-US"/>
              <a:t>Application layer built on top of communication API.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Design choices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Processing elements:</a:t>
            </a:r>
          </a:p>
          <a:p>
            <a:pPr lvl="1"/>
            <a:r>
              <a:rPr lang="en-US" altLang="en-US" sz="2200"/>
              <a:t>Number.</a:t>
            </a:r>
          </a:p>
          <a:p>
            <a:pPr lvl="1"/>
            <a:r>
              <a:rPr lang="en-US" altLang="en-US" sz="2200"/>
              <a:t>Type.</a:t>
            </a:r>
          </a:p>
          <a:p>
            <a:pPr lvl="1"/>
            <a:r>
              <a:rPr lang="en-US" altLang="en-US" sz="2200"/>
              <a:t>Homogeneous or heterogeneous.</a:t>
            </a:r>
          </a:p>
          <a:p>
            <a:r>
              <a:rPr lang="en-US" altLang="en-US" sz="2600"/>
              <a:t>Memory:</a:t>
            </a:r>
          </a:p>
          <a:p>
            <a:pPr lvl="1"/>
            <a:r>
              <a:rPr lang="en-US" altLang="en-US" sz="2200"/>
              <a:t>Size.</a:t>
            </a:r>
          </a:p>
          <a:p>
            <a:pPr lvl="1"/>
            <a:r>
              <a:rPr lang="en-US" altLang="en-US" sz="2200"/>
              <a:t>Private memories.</a:t>
            </a:r>
          </a:p>
          <a:p>
            <a:r>
              <a:rPr lang="en-US" altLang="en-US" sz="2600"/>
              <a:t>Interconnection networks:</a:t>
            </a:r>
          </a:p>
          <a:p>
            <a:pPr lvl="1"/>
            <a:r>
              <a:rPr lang="en-US" altLang="en-US" sz="2200"/>
              <a:t>Topology.</a:t>
            </a:r>
          </a:p>
          <a:p>
            <a:pPr lvl="1"/>
            <a:r>
              <a:rPr lang="en-US" altLang="en-US" sz="2200"/>
              <a:t>Protocol.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QNoC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Designed to support QoS.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Two-dimensional mesh, wormhole routing.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Fixed x-y routing algorithm.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Four different types of service.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Each service level has its own buffers.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Next-buffer-state table records number of sloots for each output in each class.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Transmissions based on next stage, service levels, and round-robin ordering.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Can be customized to application-specific.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Xpipes and NetChip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IP-generation tools for NoCs.</a:t>
            </a:r>
          </a:p>
          <a:p>
            <a:r>
              <a:rPr lang="en-US" altLang="en-US"/>
              <a:t>xpipes is library of soft IP macros for network switches and links.</a:t>
            </a:r>
          </a:p>
          <a:p>
            <a:r>
              <a:rPr lang="en-US" altLang="en-US"/>
              <a:t>NetChip generates custom NoC designs using xpipes components.</a:t>
            </a:r>
          </a:p>
          <a:p>
            <a:r>
              <a:rPr lang="en-US" altLang="en-US"/>
              <a:t>Links are pipelined.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Xu et al. H.264 network design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Designed NoC for H.264 decoder.</a:t>
            </a:r>
          </a:p>
          <a:p>
            <a:r>
              <a:rPr lang="en-US" altLang="en-US" sz="2600"/>
              <a:t>Process -&gt; PE mapping was given.</a:t>
            </a:r>
          </a:p>
          <a:p>
            <a:r>
              <a:rPr lang="en-US" altLang="en-US" sz="2600"/>
              <a:t>Compared RAW mesh, application-specific networks.</a:t>
            </a:r>
          </a:p>
        </p:txBody>
      </p:sp>
      <p:pic>
        <p:nvPicPr>
          <p:cNvPr id="217092" name="Picture 4" descr="Fig_05-1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286000"/>
            <a:ext cx="4267200" cy="27670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5410200" y="5410200"/>
            <a:ext cx="2867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[Xu06] © 2006 ACM Press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Application-specific network for H.264</a:t>
            </a:r>
          </a:p>
        </p:txBody>
      </p:sp>
      <p:pic>
        <p:nvPicPr>
          <p:cNvPr id="221188" name="Picture 4" descr="Fig_05-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6613" y="1600200"/>
            <a:ext cx="74691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1190" name="Text Box 6"/>
          <p:cNvSpPr txBox="1">
            <a:spLocks noChangeArrowheads="1"/>
          </p:cNvSpPr>
          <p:nvPr/>
        </p:nvSpPr>
        <p:spPr bwMode="auto">
          <a:xfrm>
            <a:off x="5486400" y="6324600"/>
            <a:ext cx="2867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[Xu06] © 2006 ACM Press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RAW/application-specific network comparison</a:t>
            </a:r>
          </a:p>
        </p:txBody>
      </p:sp>
      <p:pic>
        <p:nvPicPr>
          <p:cNvPr id="224260" name="Picture 4" descr="Fig_05-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8925" y="1600200"/>
            <a:ext cx="60245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5562600" y="6324600"/>
            <a:ext cx="2867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[Xu06] © 2006 ACM Press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Sopnics</a:t>
            </a:r>
            <a:r>
              <a:rPr lang="en-US" dirty="0" smtClean="0"/>
              <a:t> </a:t>
            </a:r>
            <a:r>
              <a:rPr lang="en-US" dirty="0" err="1" smtClean="0"/>
              <a:t>SiliconBackplane</a:t>
            </a:r>
            <a:r>
              <a:rPr lang="en-US" dirty="0" smtClean="0"/>
              <a:t>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for </a:t>
            </a:r>
            <a:r>
              <a:rPr lang="en-US" dirty="0" err="1" smtClean="0"/>
              <a:t>nonblocking</a:t>
            </a:r>
            <a:r>
              <a:rPr lang="en-US" dirty="0" smtClean="0"/>
              <a:t>, streaming communication.</a:t>
            </a:r>
          </a:p>
          <a:p>
            <a:r>
              <a:rPr lang="en-US" dirty="0" smtClean="0"/>
              <a:t>Raw data bandwidth of 4.8 </a:t>
            </a:r>
            <a:r>
              <a:rPr lang="en-US" dirty="0" err="1" smtClean="0"/>
              <a:t>GBps</a:t>
            </a:r>
            <a:r>
              <a:rPr lang="en-US" dirty="0" smtClean="0"/>
              <a:t> at 300 </a:t>
            </a:r>
            <a:r>
              <a:rPr lang="en-US" dirty="0" err="1" smtClean="0"/>
              <a:t>MHz.</a:t>
            </a:r>
            <a:endParaRPr lang="en-US" dirty="0"/>
          </a:p>
          <a:p>
            <a:r>
              <a:rPr lang="en-US" dirty="0" smtClean="0"/>
              <a:t>Provides bursting</a:t>
            </a:r>
            <a:r>
              <a:rPr lang="en-US" smtClean="0"/>
              <a:t>, multicast.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20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Why embedded multiprocessors?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Real-time performance---segregate tasks to improve predictability and performance.</a:t>
            </a:r>
          </a:p>
          <a:p>
            <a:r>
              <a:rPr lang="en-US" altLang="en-US"/>
              <a:t>Low power/energy---segregate tasks to allow idling, segregate memory traffic.</a:t>
            </a:r>
          </a:p>
          <a:p>
            <a:r>
              <a:rPr lang="en-US" altLang="en-US"/>
              <a:t>Cost---several small processors are more efficient than one large processor.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cell phones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Variety of tasks:</a:t>
            </a:r>
          </a:p>
          <a:p>
            <a:pPr lvl="1"/>
            <a:r>
              <a:rPr lang="en-US" altLang="en-US"/>
              <a:t>Error detection and correction.</a:t>
            </a:r>
          </a:p>
          <a:p>
            <a:pPr lvl="1"/>
            <a:r>
              <a:rPr lang="en-US" altLang="en-US"/>
              <a:t>Voice compression/decompression.</a:t>
            </a:r>
          </a:p>
          <a:p>
            <a:pPr lvl="1"/>
            <a:r>
              <a:rPr lang="en-US" altLang="en-US"/>
              <a:t>Protocol processing.</a:t>
            </a:r>
          </a:p>
          <a:p>
            <a:pPr lvl="1"/>
            <a:r>
              <a:rPr lang="en-US" altLang="en-US"/>
              <a:t>Position sensing.</a:t>
            </a:r>
          </a:p>
          <a:p>
            <a:pPr lvl="1"/>
            <a:r>
              <a:rPr lang="en-US" altLang="en-US"/>
              <a:t>Music.</a:t>
            </a:r>
          </a:p>
          <a:p>
            <a:pPr lvl="1"/>
            <a:r>
              <a:rPr lang="en-US" altLang="en-US"/>
              <a:t>Cameras.</a:t>
            </a:r>
          </a:p>
          <a:p>
            <a:pPr lvl="1"/>
            <a:r>
              <a:rPr lang="en-US" altLang="en-US"/>
              <a:t>Web browsing.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video compression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QCIF (177 x 144) used in cell phones and portable devices:</a:t>
            </a:r>
          </a:p>
          <a:p>
            <a:pPr lvl="1"/>
            <a:r>
              <a:rPr lang="en-US" altLang="en-US"/>
              <a:t>11 x 9 macroblocks of 16 x 16.</a:t>
            </a:r>
          </a:p>
          <a:p>
            <a:pPr lvl="1"/>
            <a:r>
              <a:rPr lang="en-US" altLang="en-US"/>
              <a:t>Frame rate of 15 or 30 frames/sec.</a:t>
            </a:r>
          </a:p>
          <a:p>
            <a:pPr lvl="1"/>
            <a:r>
              <a:rPr lang="en-US" altLang="en-US"/>
              <a:t>Seven correlations per macroblock = 25,344 comparisons per frame.</a:t>
            </a:r>
          </a:p>
          <a:p>
            <a:pPr lvl="1"/>
            <a:r>
              <a:rPr lang="en-US" altLang="en-US"/>
              <a:t>Feig/Winograd DCT algorithm uses 94 multiplications and 454 additions per 8 x 8 2D DCT.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Austin et al.: portable supercomputer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Next-generation workload on portable device:</a:t>
            </a:r>
          </a:p>
          <a:p>
            <a:pPr lvl="1"/>
            <a:r>
              <a:rPr lang="en-US" altLang="en-US"/>
              <a:t>Speech compression.</a:t>
            </a:r>
          </a:p>
          <a:p>
            <a:pPr lvl="1"/>
            <a:r>
              <a:rPr lang="en-US" altLang="en-US"/>
              <a:t>Video compression and anaysis.</a:t>
            </a:r>
          </a:p>
          <a:p>
            <a:pPr lvl="1"/>
            <a:r>
              <a:rPr lang="en-US" altLang="en-US"/>
              <a:t>High-resolution graphics.</a:t>
            </a:r>
          </a:p>
          <a:p>
            <a:pPr lvl="1"/>
            <a:r>
              <a:rPr lang="en-US" altLang="en-US"/>
              <a:t>High-bandwidth wireless communications.</a:t>
            </a:r>
          </a:p>
          <a:p>
            <a:r>
              <a:rPr lang="en-US" altLang="en-US"/>
              <a:t>Workload is 10,000 SPECint = 16 x 2GHz Pentium 4.</a:t>
            </a:r>
          </a:p>
          <a:p>
            <a:r>
              <a:rPr lang="en-US" altLang="en-US"/>
              <a:t>Battery provides 75 mW.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trends on desktop</a:t>
            </a:r>
          </a:p>
        </p:txBody>
      </p:sp>
      <p:pic>
        <p:nvPicPr>
          <p:cNvPr id="116740" name="Picture 4" descr="Fig_05-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7750" y="1600200"/>
            <a:ext cx="70469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4937125" y="6284913"/>
            <a:ext cx="4225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[Aus04] © 2004 IEEE Computer Society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4208</TotalTime>
  <Words>1839</Words>
  <Application>Microsoft Office PowerPoint</Application>
  <PresentationFormat>On-screen Show (4:3)</PresentationFormat>
  <Paragraphs>355</Paragraphs>
  <Slides>45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Edge</vt:lpstr>
      <vt:lpstr>Chapter 5, part 1: Multiprocessor Architectures</vt:lpstr>
      <vt:lpstr>Topics</vt:lpstr>
      <vt:lpstr>Generic multiprocessor</vt:lpstr>
      <vt:lpstr>Design choices</vt:lpstr>
      <vt:lpstr>Why embedded multiprocessors?</vt:lpstr>
      <vt:lpstr>Example: cell phones</vt:lpstr>
      <vt:lpstr>Example: video compression</vt:lpstr>
      <vt:lpstr>Austin et al.: portable supercomputer</vt:lpstr>
      <vt:lpstr>Performance trends on desktop</vt:lpstr>
      <vt:lpstr>Energy trends on desktop</vt:lpstr>
      <vt:lpstr>Specialization and multiprocessing</vt:lpstr>
      <vt:lpstr>Multiprocessor design methodologies</vt:lpstr>
      <vt:lpstr>Cai and Gajski modeling levels</vt:lpstr>
      <vt:lpstr>Cai and Gajski modeling methods</vt:lpstr>
      <vt:lpstr>Multiprocessor systems-on-chips</vt:lpstr>
      <vt:lpstr>Qualcomm Snapdragon 800</vt:lpstr>
      <vt:lpstr>Philips Viper Nexperia</vt:lpstr>
      <vt:lpstr>Viper Nexperia characteristics</vt:lpstr>
      <vt:lpstr>TI OMAP</vt:lpstr>
      <vt:lpstr>TI OMAP 5912</vt:lpstr>
      <vt:lpstr>Freescale Qorivva MPC5676R</vt:lpstr>
      <vt:lpstr>Processing elements</vt:lpstr>
      <vt:lpstr>Interconnection networks</vt:lpstr>
      <vt:lpstr>Interconnection network models</vt:lpstr>
      <vt:lpstr>Network topologies</vt:lpstr>
      <vt:lpstr>Bus network</vt:lpstr>
      <vt:lpstr>Crossbar</vt:lpstr>
      <vt:lpstr>Buffered crossbar</vt:lpstr>
      <vt:lpstr>Mesh</vt:lpstr>
      <vt:lpstr>Application-specific.</vt:lpstr>
      <vt:lpstr>Routing and flow control</vt:lpstr>
      <vt:lpstr>Networks-on-chips</vt:lpstr>
      <vt:lpstr>Nostrum</vt:lpstr>
      <vt:lpstr>SPIN</vt:lpstr>
      <vt:lpstr>Input queues and partial crossbars in SPIN</vt:lpstr>
      <vt:lpstr>Slim-spider</vt:lpstr>
      <vt:lpstr>Yet et al. energy model</vt:lpstr>
      <vt:lpstr>Goossens et al. NoC methodology</vt:lpstr>
      <vt:lpstr>Coppola et al. OCCN methodology</vt:lpstr>
      <vt:lpstr>QNoC</vt:lpstr>
      <vt:lpstr>Xpipes and NetChip</vt:lpstr>
      <vt:lpstr>Xu et al. H.264 network design</vt:lpstr>
      <vt:lpstr>Application-specific network for H.264</vt:lpstr>
      <vt:lpstr>RAW/application-specific network comparison</vt:lpstr>
      <vt:lpstr>Sopnics SiliconBackplane III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96</cp:revision>
  <dcterms:created xsi:type="dcterms:W3CDTF">2006-09-21T02:21:51Z</dcterms:created>
  <dcterms:modified xsi:type="dcterms:W3CDTF">2014-04-07T23:00:57Z</dcterms:modified>
</cp:coreProperties>
</file>