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46"/>
  </p:notesMasterIdLst>
  <p:sldIdLst>
    <p:sldId id="256" r:id="rId2"/>
    <p:sldId id="262" r:id="rId3"/>
    <p:sldId id="263" r:id="rId4"/>
    <p:sldId id="301" r:id="rId5"/>
    <p:sldId id="302" r:id="rId6"/>
    <p:sldId id="264" r:id="rId7"/>
    <p:sldId id="265" r:id="rId8"/>
    <p:sldId id="266" r:id="rId9"/>
    <p:sldId id="267" r:id="rId10"/>
    <p:sldId id="304" r:id="rId11"/>
    <p:sldId id="268" r:id="rId12"/>
    <p:sldId id="269" r:id="rId13"/>
    <p:sldId id="270" r:id="rId14"/>
    <p:sldId id="303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92" r:id="rId34"/>
    <p:sldId id="289" r:id="rId35"/>
    <p:sldId id="290" r:id="rId36"/>
    <p:sldId id="291" r:id="rId37"/>
    <p:sldId id="293" r:id="rId38"/>
    <p:sldId id="295" r:id="rId39"/>
    <p:sldId id="294" r:id="rId40"/>
    <p:sldId id="296" r:id="rId41"/>
    <p:sldId id="297" r:id="rId42"/>
    <p:sldId id="299" r:id="rId43"/>
    <p:sldId id="300" r:id="rId44"/>
    <p:sldId id="298" r:id="rId4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754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468C88F-17DD-4F4A-9D5E-3B2543A1A17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06261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AE0C2F-8138-4DD4-9694-EEC2FCB23072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6BDFEF-6683-4583-BDF0-2159C8DEC46F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121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880E8C-8382-4D24-B063-114CB3B97773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123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025502-616A-4DD2-9514-F7A96F73892C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12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B1958C-8680-44C8-B8E0-C0ECE73EB473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130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696696-39B5-4857-905F-EB47D04C7997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137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46AD1F-F111-45EA-9E5E-FC2B88E992C1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13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37FC18-A6F7-458F-BD72-D7CADBFE0B47}" type="slidenum">
              <a:rPr lang="en-US" altLang="en-US"/>
              <a:pPr/>
              <a:t>18</a:t>
            </a:fld>
            <a:endParaRPr lang="en-US" altLang="en-US"/>
          </a:p>
        </p:txBody>
      </p:sp>
      <p:sp>
        <p:nvSpPr>
          <p:cNvPr id="141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673D24-C7DC-4E66-9A75-13B6E7A519D4}" type="slidenum">
              <a:rPr lang="en-US" altLang="en-US"/>
              <a:pPr/>
              <a:t>19</a:t>
            </a:fld>
            <a:endParaRPr lang="en-US" altLang="en-US"/>
          </a:p>
        </p:txBody>
      </p:sp>
      <p:sp>
        <p:nvSpPr>
          <p:cNvPr id="143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4D670E-C7E3-43CC-B28A-BB40371989CA}" type="slidenum">
              <a:rPr lang="en-US" altLang="en-US"/>
              <a:pPr/>
              <a:t>20</a:t>
            </a:fld>
            <a:endParaRPr lang="en-US" altLang="en-US"/>
          </a:p>
        </p:txBody>
      </p:sp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67B557-9B6D-4355-9BDA-988DC52DB20B}" type="slidenum">
              <a:rPr lang="en-US" altLang="en-US"/>
              <a:pPr/>
              <a:t>21</a:t>
            </a:fld>
            <a:endParaRPr lang="en-US" altLang="en-US"/>
          </a:p>
        </p:txBody>
      </p:sp>
      <p:sp>
        <p:nvSpPr>
          <p:cNvPr id="151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D7678E-BDE9-442D-BB16-C40BFC70B4AF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79C7A1-4476-44E2-9343-6A997F2BAD80}" type="slidenum">
              <a:rPr lang="en-US" altLang="en-US"/>
              <a:pPr/>
              <a:t>22</a:t>
            </a:fld>
            <a:endParaRPr lang="en-US" altLang="en-US"/>
          </a:p>
        </p:txBody>
      </p:sp>
      <p:sp>
        <p:nvSpPr>
          <p:cNvPr id="153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93B790-B438-4C38-9329-43FFBD533932}" type="slidenum">
              <a:rPr lang="en-US" altLang="en-US"/>
              <a:pPr/>
              <a:t>23</a:t>
            </a:fld>
            <a:endParaRPr lang="en-US" altLang="en-US"/>
          </a:p>
        </p:txBody>
      </p:sp>
      <p:sp>
        <p:nvSpPr>
          <p:cNvPr id="157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B2078B-E626-4ADF-B7B6-874530BBD37E}" type="slidenum">
              <a:rPr lang="en-US" altLang="en-US"/>
              <a:pPr/>
              <a:t>24</a:t>
            </a:fld>
            <a:endParaRPr lang="en-US" altLang="en-US"/>
          </a:p>
        </p:txBody>
      </p:sp>
      <p:sp>
        <p:nvSpPr>
          <p:cNvPr id="161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406A01-2E4E-48EC-BD5D-D523B68623A1}" type="slidenum">
              <a:rPr lang="en-US" altLang="en-US"/>
              <a:pPr/>
              <a:t>25</a:t>
            </a:fld>
            <a:endParaRPr lang="en-US" altLang="en-US"/>
          </a:p>
        </p:txBody>
      </p:sp>
      <p:sp>
        <p:nvSpPr>
          <p:cNvPr id="164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AED562-FF1A-4B05-AEFD-76E7E37ACD1A}" type="slidenum">
              <a:rPr lang="en-US" altLang="en-US"/>
              <a:pPr/>
              <a:t>26</a:t>
            </a:fld>
            <a:endParaRPr lang="en-US" altLang="en-US"/>
          </a:p>
        </p:txBody>
      </p:sp>
      <p:sp>
        <p:nvSpPr>
          <p:cNvPr id="169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3F457E-D9C0-4A2D-82F4-F56F966B15EF}" type="slidenum">
              <a:rPr lang="en-US" altLang="en-US"/>
              <a:pPr/>
              <a:t>27</a:t>
            </a:fld>
            <a:endParaRPr lang="en-US" altLang="en-US"/>
          </a:p>
        </p:txBody>
      </p:sp>
      <p:sp>
        <p:nvSpPr>
          <p:cNvPr id="171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A507BF-59D0-4D32-AE9B-C3EE99052FE3}" type="slidenum">
              <a:rPr lang="en-US" altLang="en-US"/>
              <a:pPr/>
              <a:t>28</a:t>
            </a:fld>
            <a:endParaRPr lang="en-US" altLang="en-US"/>
          </a:p>
        </p:txBody>
      </p:sp>
      <p:sp>
        <p:nvSpPr>
          <p:cNvPr id="178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74617A-E0F9-4F13-939F-32B9D1F10D9C}" type="slidenum">
              <a:rPr lang="en-US" altLang="en-US"/>
              <a:pPr/>
              <a:t>29</a:t>
            </a:fld>
            <a:endParaRPr lang="en-US" altLang="en-US"/>
          </a:p>
        </p:txBody>
      </p:sp>
      <p:sp>
        <p:nvSpPr>
          <p:cNvPr id="179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5F8C3D-821E-4035-84E0-06DC18C9E045}" type="slidenum">
              <a:rPr lang="en-US" altLang="en-US"/>
              <a:pPr/>
              <a:t>30</a:t>
            </a:fld>
            <a:endParaRPr lang="en-US" altLang="en-US"/>
          </a:p>
        </p:txBody>
      </p:sp>
      <p:sp>
        <p:nvSpPr>
          <p:cNvPr id="182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0BA9BD-5841-4DDF-94F9-56A75E8F1362}" type="slidenum">
              <a:rPr lang="en-US" altLang="en-US"/>
              <a:pPr/>
              <a:t>31</a:t>
            </a:fld>
            <a:endParaRPr lang="en-US" altLang="en-US"/>
          </a:p>
        </p:txBody>
      </p:sp>
      <p:sp>
        <p:nvSpPr>
          <p:cNvPr id="183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5D5E82-3E2D-49F0-A870-2AFFFEB8ECD7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DFD496-BDC2-41B5-9310-56D5A44DB76C}" type="slidenum">
              <a:rPr lang="en-US" altLang="en-US"/>
              <a:pPr/>
              <a:t>32</a:t>
            </a:fld>
            <a:endParaRPr lang="en-US" altLang="en-US"/>
          </a:p>
        </p:txBody>
      </p:sp>
      <p:sp>
        <p:nvSpPr>
          <p:cNvPr id="185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A8B873-C7EC-4949-846A-D6672B1021D9}" type="slidenum">
              <a:rPr lang="en-US" altLang="en-US"/>
              <a:pPr/>
              <a:t>33</a:t>
            </a:fld>
            <a:endParaRPr lang="en-US" altLang="en-US"/>
          </a:p>
        </p:txBody>
      </p:sp>
      <p:sp>
        <p:nvSpPr>
          <p:cNvPr id="197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CD3987-22BA-4F81-8BDD-350F9778817C}" type="slidenum">
              <a:rPr lang="en-US" altLang="en-US"/>
              <a:pPr/>
              <a:t>34</a:t>
            </a:fld>
            <a:endParaRPr lang="en-US" altLang="en-US"/>
          </a:p>
        </p:txBody>
      </p:sp>
      <p:sp>
        <p:nvSpPr>
          <p:cNvPr id="188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64D8D4-2D7B-43F2-975D-935E6BCD4F85}" type="slidenum">
              <a:rPr lang="en-US" altLang="en-US"/>
              <a:pPr/>
              <a:t>35</a:t>
            </a:fld>
            <a:endParaRPr lang="en-US" altLang="en-US"/>
          </a:p>
        </p:txBody>
      </p:sp>
      <p:sp>
        <p:nvSpPr>
          <p:cNvPr id="194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72A7C6-224F-4648-8514-765A4EA07BD5}" type="slidenum">
              <a:rPr lang="en-US" altLang="en-US"/>
              <a:pPr/>
              <a:t>36</a:t>
            </a:fld>
            <a:endParaRPr lang="en-US" altLang="en-US"/>
          </a:p>
        </p:txBody>
      </p:sp>
      <p:sp>
        <p:nvSpPr>
          <p:cNvPr id="19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2DD17E-72DC-4C26-BDB2-6AFBE2C19FFE}" type="slidenum">
              <a:rPr lang="en-US" altLang="en-US"/>
              <a:pPr/>
              <a:t>37</a:t>
            </a:fld>
            <a:endParaRPr lang="en-US" altLang="en-US"/>
          </a:p>
        </p:txBody>
      </p:sp>
      <p:sp>
        <p:nvSpPr>
          <p:cNvPr id="199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9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1BA524-5389-493F-BD2C-0FDCFF8FF799}" type="slidenum">
              <a:rPr lang="en-US" altLang="en-US"/>
              <a:pPr/>
              <a:t>38</a:t>
            </a:fld>
            <a:endParaRPr lang="en-US" altLang="en-US"/>
          </a:p>
        </p:txBody>
      </p:sp>
      <p:sp>
        <p:nvSpPr>
          <p:cNvPr id="203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3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124EAE-3A20-401B-9383-2AE49BF3AD51}" type="slidenum">
              <a:rPr lang="en-US" altLang="en-US"/>
              <a:pPr/>
              <a:t>39</a:t>
            </a:fld>
            <a:endParaRPr lang="en-US" altLang="en-US"/>
          </a:p>
        </p:txBody>
      </p:sp>
      <p:sp>
        <p:nvSpPr>
          <p:cNvPr id="201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4283EB-6D59-4D69-99D2-29BEBB8ACB87}" type="slidenum">
              <a:rPr lang="en-US" altLang="en-US"/>
              <a:pPr/>
              <a:t>40</a:t>
            </a:fld>
            <a:endParaRPr lang="en-US" altLang="en-US"/>
          </a:p>
        </p:txBody>
      </p:sp>
      <p:sp>
        <p:nvSpPr>
          <p:cNvPr id="205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5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D22975-3CCD-430A-A42D-288A7DFD80F6}" type="slidenum">
              <a:rPr lang="en-US" altLang="en-US"/>
              <a:pPr/>
              <a:t>41</a:t>
            </a:fld>
            <a:endParaRPr lang="en-US" altLang="en-US"/>
          </a:p>
        </p:txBody>
      </p:sp>
      <p:sp>
        <p:nvSpPr>
          <p:cNvPr id="207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7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FA9796-9F58-4FF0-B2C6-580C91C05132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220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220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EEAA19-1C19-4F4B-9F72-2648F8FC7F23}" type="slidenum">
              <a:rPr lang="en-US" altLang="en-US"/>
              <a:pPr/>
              <a:t>42</a:t>
            </a:fld>
            <a:endParaRPr lang="en-US" altLang="en-US"/>
          </a:p>
        </p:txBody>
      </p:sp>
      <p:sp>
        <p:nvSpPr>
          <p:cNvPr id="214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4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5403EE-9E1C-4829-A050-BFCF152D2C4C}" type="slidenum">
              <a:rPr lang="en-US" altLang="en-US"/>
              <a:pPr/>
              <a:t>43</a:t>
            </a:fld>
            <a:endParaRPr lang="en-US" altLang="en-US"/>
          </a:p>
        </p:txBody>
      </p:sp>
      <p:sp>
        <p:nvSpPr>
          <p:cNvPr id="218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8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936C5A-1A5E-4C49-97DA-15C7118DF67C}" type="slidenum">
              <a:rPr lang="en-US" altLang="en-US"/>
              <a:pPr/>
              <a:t>44</a:t>
            </a:fld>
            <a:endParaRPr lang="en-US" altLang="en-US"/>
          </a:p>
        </p:txBody>
      </p:sp>
      <p:sp>
        <p:nvSpPr>
          <p:cNvPr id="209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044F4C4-0F21-4214-BA55-6994D6E449D1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222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222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6754B2-9597-4951-9CF4-D7E0186D9EA6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11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FB3FD7-4B10-41B1-B07C-79480136BDAC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DEFF3D-8406-4428-839A-01C5480415FB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118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4CD3FD-5881-4012-BA81-B7D39063F7AD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4E9CB13-84D9-43D3-B568-BC4190553F1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175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0B8F09-C026-4636-B3BF-FD8F70192D0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4767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798AAB-1482-4E04-B3C6-CCFAC29D24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22074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8129B4C1-3BF5-426E-825B-9EA38A09CC5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942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BB5C75-E507-4757-8134-F4529DA9B02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5824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9A2E79-5DD1-47A3-B605-D528FE8B07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7594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0242EA-1099-4E2C-ABF3-9760BE948F0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28570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3A58F3-26AC-49D8-8D4E-2177174ECD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3084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AB7FFC-66CD-4E80-B7A6-254FD4C9BA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3408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23421A-A613-4CD3-8488-EA5B451F2F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67175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8A976F-C9C0-4A45-A6BB-75CFED48B6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7096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522534-C1AB-4B7A-88C7-9C24E11080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3471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endParaRPr lang="en-US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</a:defRPr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fld id="{7D9070CC-B1E6-41BA-8592-9F13A24905CD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15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/>
              <a:t>Chapter 5, part 2: Multiprocessor Architectures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i="1" dirty="0"/>
              <a:t>High Performance Embedded Computing</a:t>
            </a:r>
          </a:p>
          <a:p>
            <a:r>
              <a:rPr lang="en-US" altLang="en-US" sz="2400" smtClean="0"/>
              <a:t>Marilyn Wolf</a:t>
            </a:r>
            <a:endParaRPr lang="en-US" altLang="en-US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Cache consistency in multiprocessors</a:t>
            </a:r>
            <a:endParaRPr lang="en-US" dirty="0"/>
          </a:p>
        </p:txBody>
      </p:sp>
      <p:pic>
        <p:nvPicPr>
          <p:cNvPr id="5" name="Picture 2" descr="f05-18-9_0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3001838"/>
            <a:ext cx="4038600" cy="1727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altLang="en-US" dirty="0"/>
              <a:t>Critical sections guard shared variables using spin locks.</a:t>
            </a:r>
          </a:p>
          <a:p>
            <a:r>
              <a:rPr lang="en-US" altLang="en-US" dirty="0"/>
              <a:t>Caches need to be consistent.</a:t>
            </a:r>
          </a:p>
          <a:p>
            <a:pPr lvl="1"/>
            <a:r>
              <a:rPr lang="en-US" altLang="en-US" dirty="0"/>
              <a:t>Use snooping caches in scientific processors</a:t>
            </a:r>
            <a:r>
              <a:rPr lang="en-US" altLang="en-US" dirty="0" smtClean="0"/>
              <a:t>.</a:t>
            </a:r>
            <a:endParaRPr lang="en-U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53829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Consistent parallel memory systems</a:t>
            </a:r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 err="1" smtClean="0"/>
              <a:t>Agkul</a:t>
            </a:r>
            <a:r>
              <a:rPr lang="en-US" altLang="en-US" dirty="0" smtClean="0"/>
              <a:t> </a:t>
            </a:r>
            <a:r>
              <a:rPr lang="en-US" altLang="en-US" dirty="0"/>
              <a:t>and Mooney: </a:t>
            </a:r>
            <a:r>
              <a:rPr lang="en-US" altLang="en-US" dirty="0" err="1"/>
              <a:t>SoC</a:t>
            </a:r>
            <a:r>
              <a:rPr lang="en-US" altLang="en-US" dirty="0"/>
              <a:t> lock cache.</a:t>
            </a:r>
          </a:p>
          <a:p>
            <a:pPr lvl="1"/>
            <a:r>
              <a:rPr lang="en-US" altLang="en-US" dirty="0"/>
              <a:t>Combined hardware/software implementation.</a:t>
            </a:r>
          </a:p>
          <a:p>
            <a:r>
              <a:rPr lang="en-US" altLang="en-US" dirty="0" err="1" smtClean="0"/>
              <a:t>Moshovos</a:t>
            </a:r>
            <a:r>
              <a:rPr lang="en-US" altLang="en-US" dirty="0" smtClean="0"/>
              <a:t> </a:t>
            </a:r>
            <a:r>
              <a:rPr lang="en-US" altLang="en-US" dirty="0"/>
              <a:t>et al.: JETTY monitors level 2 cache state, saves cache references for some locations that are not in the cache.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ARM MPCore</a:t>
            </a:r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Embedded multiprocessor with four identical PEs.</a:t>
            </a:r>
          </a:p>
          <a:p>
            <a:r>
              <a:rPr lang="en-US" altLang="en-US" sz="2600"/>
              <a:t>Memory system configuration is programmable.</a:t>
            </a:r>
          </a:p>
          <a:p>
            <a:pPr lvl="1"/>
            <a:r>
              <a:rPr lang="en-US" altLang="en-US" sz="2200"/>
              <a:t>Asymmetric or symmetric operation.</a:t>
            </a:r>
          </a:p>
          <a:p>
            <a:pPr lvl="1"/>
            <a:r>
              <a:rPr lang="en-US" altLang="en-US" sz="2200"/>
              <a:t>Protected memory, etc.</a:t>
            </a:r>
          </a:p>
        </p:txBody>
      </p:sp>
      <p:pic>
        <p:nvPicPr>
          <p:cNvPr id="122886" name="Picture 6" descr="Fig_Ex05-10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1733550"/>
            <a:ext cx="4038600" cy="42624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Networks and physically-distributed embedded systems</a:t>
            </a:r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Examples: automobiles, airplanes.</a:t>
            </a:r>
          </a:p>
          <a:p>
            <a:pPr>
              <a:lnSpc>
                <a:spcPct val="90000"/>
              </a:lnSpc>
            </a:pPr>
            <a:r>
              <a:rPr lang="en-US" altLang="en-US"/>
              <a:t>Nodes connected by a network.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Network delay is noticeable.</a:t>
            </a:r>
          </a:p>
          <a:p>
            <a:pPr>
              <a:lnSpc>
                <a:spcPct val="90000"/>
              </a:lnSpc>
            </a:pPr>
            <a:r>
              <a:rPr lang="en-US" altLang="en-US"/>
              <a:t>Reasons for physically distributed nodes: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Must keep some computation close to mechanics to reduce latency.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May reduce network bandwidth by processing data locally.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Modular design may be assembled from components by different vendors.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 bus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Widely used in cars, entered production in 1991.</a:t>
            </a:r>
          </a:p>
          <a:p>
            <a:pPr lvl="1"/>
            <a:r>
              <a:rPr lang="en-US" sz="2400" dirty="0" smtClean="0"/>
              <a:t>Twisted pair or optical physical layer.</a:t>
            </a:r>
          </a:p>
          <a:p>
            <a:r>
              <a:rPr lang="en-US" sz="2800" dirty="0" smtClean="0"/>
              <a:t>Synchronous protocol, CSMA/AMP.</a:t>
            </a:r>
          </a:p>
          <a:p>
            <a:pPr lvl="1"/>
            <a:r>
              <a:rPr lang="en-US" sz="2400" dirty="0" smtClean="0"/>
              <a:t>Device priority determined by address.</a:t>
            </a:r>
          </a:p>
          <a:p>
            <a:pPr lvl="1"/>
            <a:r>
              <a:rPr lang="en-US" sz="2400" dirty="0" smtClean="0"/>
              <a:t>Devices check for conflicts during addressing phase.</a:t>
            </a:r>
          </a:p>
          <a:p>
            <a:r>
              <a:rPr lang="en-US" sz="2800" dirty="0" smtClean="0"/>
              <a:t>Any device can generate an error frame.</a:t>
            </a:r>
          </a:p>
          <a:p>
            <a:r>
              <a:rPr lang="en-US" sz="2800" dirty="0" err="1" smtClean="0"/>
              <a:t>Checkoway</a:t>
            </a:r>
            <a:r>
              <a:rPr lang="en-US" sz="2800" dirty="0" smtClean="0"/>
              <a:t> et al. analyzed security vulnerability of cars with CAN bus.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76174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Time-Triggered Architecture</a:t>
            </a:r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TTH has a notion of real time.</a:t>
            </a:r>
          </a:p>
          <a:p>
            <a:pPr lvl="1"/>
            <a:r>
              <a:rPr lang="en-US" altLang="en-US"/>
              <a:t>Correct partial order is not sufficient.</a:t>
            </a:r>
          </a:p>
          <a:p>
            <a:r>
              <a:rPr lang="en-US" altLang="en-US"/>
              <a:t>TTH timestamp is based on GPS clock.</a:t>
            </a:r>
          </a:p>
          <a:p>
            <a:pPr lvl="1"/>
            <a:r>
              <a:rPr lang="en-US" altLang="en-US"/>
              <a:t>64-bit value.</a:t>
            </a:r>
          </a:p>
          <a:p>
            <a:pPr lvl="1"/>
            <a:r>
              <a:rPr lang="en-US" altLang="en-US"/>
              <a:t>Fractions of second in three lower bytes, seconds in five upper bytes.</a:t>
            </a:r>
          </a:p>
          <a:p>
            <a:pPr lvl="1"/>
            <a:r>
              <a:rPr lang="en-US" altLang="en-US"/>
              <a:t>GPS epoch starts at 0:00:00 UCT Jan 6, 1980.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Sparse model of time</a:t>
            </a:r>
          </a:p>
        </p:txBody>
      </p:sp>
      <p:sp>
        <p:nvSpPr>
          <p:cNvPr id="131079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200"/>
              <a:t>Allows predictable interaction between physical time and discrete time.</a:t>
            </a:r>
          </a:p>
          <a:p>
            <a:r>
              <a:rPr lang="en-US" altLang="en-US" sz="2200"/>
              <a:t>Active periods denoted by </a:t>
            </a:r>
            <a:r>
              <a:rPr lang="en-US" altLang="en-US" sz="2200">
                <a:latin typeface="Symbol" pitchFamily="18" charset="2"/>
              </a:rPr>
              <a:t>e</a:t>
            </a:r>
            <a:r>
              <a:rPr lang="en-US" altLang="en-US" sz="2200"/>
              <a:t>.</a:t>
            </a:r>
          </a:p>
          <a:p>
            <a:r>
              <a:rPr lang="en-US" altLang="en-US" sz="2200"/>
              <a:t>Idle periods denoted by </a:t>
            </a:r>
            <a:r>
              <a:rPr lang="en-US" altLang="en-US" sz="2200">
                <a:latin typeface="Symbol" pitchFamily="18" charset="2"/>
              </a:rPr>
              <a:t>d</a:t>
            </a:r>
            <a:r>
              <a:rPr lang="en-US" altLang="en-US" sz="2200"/>
              <a:t>.</a:t>
            </a:r>
          </a:p>
          <a:p>
            <a:r>
              <a:rPr lang="en-US" altLang="en-US" sz="2200"/>
              <a:t>Events occur during </a:t>
            </a:r>
            <a:r>
              <a:rPr lang="en-US" altLang="en-US" sz="2200">
                <a:latin typeface="Symbol" pitchFamily="18" charset="2"/>
              </a:rPr>
              <a:t>e</a:t>
            </a:r>
            <a:r>
              <a:rPr lang="en-US" altLang="en-US" sz="2200"/>
              <a:t>, never during </a:t>
            </a:r>
            <a:r>
              <a:rPr lang="en-US" altLang="en-US" sz="2200">
                <a:latin typeface="Symbol" pitchFamily="18" charset="2"/>
              </a:rPr>
              <a:t>d</a:t>
            </a:r>
            <a:r>
              <a:rPr lang="en-US" altLang="en-US" sz="2200"/>
              <a:t>.</a:t>
            </a:r>
          </a:p>
          <a:p>
            <a:r>
              <a:rPr lang="en-US" altLang="en-US" sz="2200"/>
              <a:t>Duration of </a:t>
            </a:r>
            <a:r>
              <a:rPr lang="en-US" altLang="en-US" sz="2200">
                <a:latin typeface="Symbol" pitchFamily="18" charset="2"/>
              </a:rPr>
              <a:t>e</a:t>
            </a:r>
            <a:r>
              <a:rPr lang="en-US" altLang="en-US" sz="2200"/>
              <a:t>, </a:t>
            </a:r>
            <a:r>
              <a:rPr lang="en-US" altLang="en-US" sz="2200">
                <a:latin typeface="Symbol" pitchFamily="18" charset="2"/>
              </a:rPr>
              <a:t>d</a:t>
            </a:r>
            <a:r>
              <a:rPr lang="en-US" altLang="en-US" sz="2200"/>
              <a:t> is larger than precision of the clock.</a:t>
            </a:r>
          </a:p>
        </p:txBody>
      </p:sp>
      <p:pic>
        <p:nvPicPr>
          <p:cNvPr id="131078" name="Picture 6" descr="Fig_05-2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3433763"/>
            <a:ext cx="4038600" cy="8620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Communications network itnerface</a:t>
            </a:r>
          </a:p>
        </p:txBody>
      </p:sp>
      <p:sp>
        <p:nvSpPr>
          <p:cNvPr id="134151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Helps maintain consistent view of time.</a:t>
            </a:r>
          </a:p>
          <a:p>
            <a:pPr lvl="1"/>
            <a:r>
              <a:rPr lang="en-US" altLang="en-US" sz="2200"/>
              <a:t>Between host controller and communications controller.</a:t>
            </a:r>
          </a:p>
          <a:p>
            <a:r>
              <a:rPr lang="en-US" altLang="en-US" sz="2600"/>
              <a:t>Enforces unidirectional flow of data.</a:t>
            </a:r>
          </a:p>
          <a:p>
            <a:pPr lvl="1"/>
            <a:r>
              <a:rPr lang="en-US" altLang="en-US" sz="2200"/>
              <a:t>One inbound, one outbound channel.</a:t>
            </a:r>
          </a:p>
        </p:txBody>
      </p:sp>
      <p:pic>
        <p:nvPicPr>
          <p:cNvPr id="134150" name="Picture 6" descr="Fig_05-2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1963738"/>
            <a:ext cx="4038600" cy="38020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TTA topologies</a:t>
            </a:r>
          </a:p>
        </p:txBody>
      </p:sp>
      <p:pic>
        <p:nvPicPr>
          <p:cNvPr id="139268" name="Picture 4" descr="Fig_05-2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78075" y="1600200"/>
            <a:ext cx="4387850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Cliques</a:t>
            </a:r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In a fault-tolerant system, failures cause internal inconsistencies.</a:t>
            </a:r>
          </a:p>
          <a:p>
            <a:pPr lvl="1"/>
            <a:r>
              <a:rPr lang="en-US" altLang="en-US"/>
              <a:t>Different nodes have different views of the system state.</a:t>
            </a:r>
          </a:p>
          <a:p>
            <a:r>
              <a:rPr lang="en-US" altLang="en-US"/>
              <a:t>Clique avoidance algorithm identifies faulty nodes.</a:t>
            </a:r>
          </a:p>
          <a:p>
            <a:pPr lvl="1"/>
            <a:r>
              <a:rPr lang="en-US" altLang="en-US"/>
              <a:t>Protocols can identify state inconsistency.</a:t>
            </a:r>
          </a:p>
          <a:p>
            <a:pPr lvl="1"/>
            <a:r>
              <a:rPr lang="en-US" altLang="en-US"/>
              <a:t>Action on faulty nodes is determined by the application.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Topics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Memory systems.</a:t>
            </a:r>
          </a:p>
          <a:p>
            <a:r>
              <a:rPr lang="en-US" altLang="en-US"/>
              <a:t>Physically distributed multiprocessors.</a:t>
            </a:r>
          </a:p>
          <a:p>
            <a:r>
              <a:rPr lang="en-US" altLang="en-US"/>
              <a:t>Design methodologies.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FlexRay</a:t>
            </a:r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Second-generation automotive network.</a:t>
            </a:r>
          </a:p>
          <a:p>
            <a:r>
              <a:rPr lang="en-US" altLang="en-US" sz="2600"/>
              <a:t>Host runs application.</a:t>
            </a:r>
          </a:p>
          <a:p>
            <a:r>
              <a:rPr lang="en-US" altLang="en-US" sz="2600"/>
              <a:t>Communication controller provides high-level functions.</a:t>
            </a:r>
          </a:p>
          <a:p>
            <a:r>
              <a:rPr lang="en-US" altLang="en-US" sz="2600"/>
              <a:t>Bus drivers provide physical itnerface.</a:t>
            </a:r>
          </a:p>
          <a:p>
            <a:r>
              <a:rPr lang="en-US" altLang="en-US" sz="2600"/>
              <a:t>Bus guardians watch system for errors.</a:t>
            </a:r>
          </a:p>
        </p:txBody>
      </p:sp>
      <p:pic>
        <p:nvPicPr>
          <p:cNvPr id="144389" name="Picture 5" descr="Fig_05-2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603500"/>
            <a:ext cx="4038600" cy="25225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FlexRay real-time performance</a:t>
            </a:r>
          </a:p>
        </p:txBody>
      </p:sp>
      <p:sp>
        <p:nvSpPr>
          <p:cNvPr id="148487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200"/>
              <a:t>Static phase is scheduled statically for real-time behavior.</a:t>
            </a:r>
          </a:p>
          <a:p>
            <a:r>
              <a:rPr lang="en-US" altLang="en-US" sz="2200"/>
              <a:t>Dynamic phase provides non-time-critical time slots.</a:t>
            </a:r>
          </a:p>
          <a:p>
            <a:r>
              <a:rPr lang="en-US" altLang="en-US" sz="2200"/>
              <a:t>Microtick comes from application internal clock.</a:t>
            </a:r>
          </a:p>
          <a:p>
            <a:r>
              <a:rPr lang="en-US" altLang="en-US" sz="2200"/>
              <a:t>Macrotick comes from clusterwide synchronized clock.</a:t>
            </a:r>
          </a:p>
        </p:txBody>
      </p:sp>
      <p:pic>
        <p:nvPicPr>
          <p:cNvPr id="148486" name="Picture 6" descr="Fig_05-2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943225"/>
            <a:ext cx="4038600" cy="18430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FlexRay timing</a:t>
            </a:r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Action points are boundaries between macroticks.</a:t>
            </a:r>
          </a:p>
          <a:p>
            <a:r>
              <a:rPr lang="en-US" altLang="en-US"/>
              <a:t>Arbitration grid determines boundaries between messages.</a:t>
            </a:r>
          </a:p>
          <a:p>
            <a:r>
              <a:rPr lang="en-US" altLang="en-US"/>
              <a:t>Communication cycle:</a:t>
            </a:r>
          </a:p>
          <a:p>
            <a:pPr lvl="1"/>
            <a:r>
              <a:rPr lang="en-US" altLang="en-US"/>
              <a:t>Static segment.</a:t>
            </a:r>
          </a:p>
          <a:p>
            <a:pPr lvl="1"/>
            <a:r>
              <a:rPr lang="en-US" altLang="en-US"/>
              <a:t>Dynamic segment.</a:t>
            </a:r>
          </a:p>
          <a:p>
            <a:pPr lvl="1"/>
            <a:r>
              <a:rPr lang="en-US" altLang="en-US"/>
              <a:t>Symbol window.</a:t>
            </a:r>
          </a:p>
          <a:p>
            <a:pPr lvl="1"/>
            <a:r>
              <a:rPr lang="en-US" altLang="en-US"/>
              <a:t>Network idle time.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5462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FlexRay network stack</a:t>
            </a:r>
          </a:p>
        </p:txBody>
      </p:sp>
      <p:sp>
        <p:nvSpPr>
          <p:cNvPr id="154632" name="Rectangle 8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200"/>
              <a:t>Physical defines structure of connections.</a:t>
            </a:r>
          </a:p>
          <a:p>
            <a:r>
              <a:rPr lang="en-US" altLang="en-US" sz="2200"/>
              <a:t>Interface defines physical connections.</a:t>
            </a:r>
          </a:p>
          <a:p>
            <a:r>
              <a:rPr lang="en-US" altLang="en-US" sz="2200"/>
              <a:t>Protocol engine defines frame formats and communication nodes.</a:t>
            </a:r>
          </a:p>
          <a:p>
            <a:r>
              <a:rPr lang="en-US" altLang="en-US" sz="2200"/>
              <a:t>Controller host interface provides status, etc.</a:t>
            </a:r>
          </a:p>
          <a:p>
            <a:r>
              <a:rPr lang="en-US" altLang="en-US" sz="2200"/>
              <a:t>Host layer provides applications.</a:t>
            </a:r>
          </a:p>
        </p:txBody>
      </p:sp>
      <p:pic>
        <p:nvPicPr>
          <p:cNvPr id="154631" name="Picture 7" descr="Fig_05-2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179638"/>
            <a:ext cx="4038600" cy="33718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FlexRay active star topology</a:t>
            </a:r>
          </a:p>
        </p:txBody>
      </p:sp>
      <p:pic>
        <p:nvPicPr>
          <p:cNvPr id="158724" name="Picture 4" descr="Fig_05-27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970213"/>
            <a:ext cx="4038600" cy="17891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58726" name="Picture 6" descr="Fig_05-28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859088"/>
            <a:ext cx="4038600" cy="20129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8728" name="Text Box 8"/>
          <p:cNvSpPr txBox="1">
            <a:spLocks noChangeArrowheads="1"/>
          </p:cNvSpPr>
          <p:nvPr/>
        </p:nvSpPr>
        <p:spPr bwMode="auto">
          <a:xfrm>
            <a:off x="1981200" y="5181600"/>
            <a:ext cx="717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basic</a:t>
            </a:r>
          </a:p>
        </p:txBody>
      </p:sp>
      <p:sp>
        <p:nvSpPr>
          <p:cNvPr id="158729" name="Text Box 9"/>
          <p:cNvSpPr txBox="1">
            <a:spLocks noChangeArrowheads="1"/>
          </p:cNvSpPr>
          <p:nvPr/>
        </p:nvSpPr>
        <p:spPr bwMode="auto">
          <a:xfrm>
            <a:off x="6172200" y="5105400"/>
            <a:ext cx="1212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redundant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62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FlexRay frame format</a:t>
            </a:r>
          </a:p>
        </p:txBody>
      </p:sp>
      <p:pic>
        <p:nvPicPr>
          <p:cNvPr id="162820" name="Picture 4" descr="Fig_05-3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998663"/>
            <a:ext cx="8229600" cy="37322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FlexRay static segment</a:t>
            </a:r>
          </a:p>
        </p:txBody>
      </p:sp>
      <p:pic>
        <p:nvPicPr>
          <p:cNvPr id="165892" name="Picture 4" descr="Fig_05-3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71538" y="1600200"/>
            <a:ext cx="7399337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FlexRay dynamic segment</a:t>
            </a:r>
          </a:p>
        </p:txBody>
      </p:sp>
      <p:pic>
        <p:nvPicPr>
          <p:cNvPr id="167940" name="Picture 4" descr="Fig_05-3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165350"/>
            <a:ext cx="8229600" cy="33988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FlexRay dynamic segment timing</a:t>
            </a:r>
          </a:p>
        </p:txBody>
      </p:sp>
      <p:sp>
        <p:nvSpPr>
          <p:cNvPr id="172039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Slots are arbitrated using a deterministic algorithm.</a:t>
            </a:r>
          </a:p>
          <a:p>
            <a:r>
              <a:rPr lang="en-US" altLang="en-US" sz="2600"/>
              <a:t>Messages sent at minislot boundaries.</a:t>
            </a:r>
          </a:p>
          <a:p>
            <a:r>
              <a:rPr lang="en-US" altLang="en-US" sz="2600"/>
              <a:t>Message lasts longer than a minislot if sent.</a:t>
            </a:r>
          </a:p>
        </p:txBody>
      </p:sp>
      <p:pic>
        <p:nvPicPr>
          <p:cNvPr id="172038" name="Picture 6" descr="Fig_05-3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522538"/>
            <a:ext cx="4038600" cy="26844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FlexRay timekeeping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Global time is synthesized by clock synchronized process (CSP.</a:t>
            </a:r>
          </a:p>
          <a:p>
            <a:r>
              <a:rPr lang="en-US" altLang="en-US" sz="2600"/>
              <a:t>Macroticks are managed by macrotick generation process.</a:t>
            </a:r>
          </a:p>
        </p:txBody>
      </p:sp>
      <p:pic>
        <p:nvPicPr>
          <p:cNvPr id="175109" name="Picture 5" descr="Fig_05-3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500313"/>
            <a:ext cx="4038600" cy="27289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Parallel memory systems</a:t>
            </a:r>
          </a:p>
        </p:txBody>
      </p:sp>
      <p:sp>
        <p:nvSpPr>
          <p:cNvPr id="104452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n memory banks can be accessed independently.</a:t>
            </a:r>
          </a:p>
          <a:p>
            <a:r>
              <a:rPr lang="en-US" altLang="en-US" sz="2600"/>
              <a:t>Peak access rate given by n parallel accesses.</a:t>
            </a:r>
          </a:p>
          <a:p>
            <a:r>
              <a:rPr lang="en-US" altLang="en-US" sz="2600"/>
              <a:t>Performance can be estimated statistically.</a:t>
            </a:r>
          </a:p>
          <a:p>
            <a:endParaRPr lang="en-US" altLang="en-US" sz="2600"/>
          </a:p>
        </p:txBody>
      </p:sp>
      <p:sp>
        <p:nvSpPr>
          <p:cNvPr id="104454" name="Rectangle 6"/>
          <p:cNvSpPr>
            <a:spLocks noChangeArrowheads="1"/>
          </p:cNvSpPr>
          <p:nvPr/>
        </p:nvSpPr>
        <p:spPr bwMode="auto">
          <a:xfrm>
            <a:off x="4953000" y="2209800"/>
            <a:ext cx="838200" cy="1066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/>
              <a:t>Bank 0</a:t>
            </a:r>
          </a:p>
        </p:txBody>
      </p:sp>
      <p:sp>
        <p:nvSpPr>
          <p:cNvPr id="104455" name="Rectangle 7"/>
          <p:cNvSpPr>
            <a:spLocks noChangeArrowheads="1"/>
          </p:cNvSpPr>
          <p:nvPr/>
        </p:nvSpPr>
        <p:spPr bwMode="auto">
          <a:xfrm>
            <a:off x="6019800" y="2209800"/>
            <a:ext cx="838200" cy="1066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/>
              <a:t>Bank 1</a:t>
            </a:r>
          </a:p>
        </p:txBody>
      </p:sp>
      <p:sp>
        <p:nvSpPr>
          <p:cNvPr id="104456" name="Rectangle 8"/>
          <p:cNvSpPr>
            <a:spLocks noChangeArrowheads="1"/>
          </p:cNvSpPr>
          <p:nvPr/>
        </p:nvSpPr>
        <p:spPr bwMode="auto">
          <a:xfrm>
            <a:off x="7086600" y="2209800"/>
            <a:ext cx="838200" cy="1066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/>
              <a:t>Bank 2</a:t>
            </a:r>
          </a:p>
        </p:txBody>
      </p:sp>
      <p:sp>
        <p:nvSpPr>
          <p:cNvPr id="104457" name="Rectangle 9"/>
          <p:cNvSpPr>
            <a:spLocks noChangeArrowheads="1"/>
          </p:cNvSpPr>
          <p:nvPr/>
        </p:nvSpPr>
        <p:spPr bwMode="auto">
          <a:xfrm>
            <a:off x="8153400" y="2209800"/>
            <a:ext cx="838200" cy="1066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/>
              <a:t>Bank 3</a:t>
            </a:r>
          </a:p>
        </p:txBody>
      </p:sp>
      <p:sp>
        <p:nvSpPr>
          <p:cNvPr id="104458" name="Line 10"/>
          <p:cNvSpPr>
            <a:spLocks noChangeShapeType="1"/>
          </p:cNvSpPr>
          <p:nvPr/>
        </p:nvSpPr>
        <p:spPr bwMode="auto">
          <a:xfrm>
            <a:off x="4724400" y="3657600"/>
            <a:ext cx="403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459" name="Line 11"/>
          <p:cNvSpPr>
            <a:spLocks noChangeShapeType="1"/>
          </p:cNvSpPr>
          <p:nvPr/>
        </p:nvSpPr>
        <p:spPr bwMode="auto">
          <a:xfrm flipV="1">
            <a:off x="8763000" y="3276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460" name="Text Box 12"/>
          <p:cNvSpPr txBox="1">
            <a:spLocks noChangeArrowheads="1"/>
          </p:cNvSpPr>
          <p:nvPr/>
        </p:nvSpPr>
        <p:spPr bwMode="auto">
          <a:xfrm>
            <a:off x="5318125" y="3694113"/>
            <a:ext cx="996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address</a:t>
            </a:r>
          </a:p>
        </p:txBody>
      </p:sp>
      <p:sp>
        <p:nvSpPr>
          <p:cNvPr id="104461" name="Line 13"/>
          <p:cNvSpPr>
            <a:spLocks noChangeShapeType="1"/>
          </p:cNvSpPr>
          <p:nvPr/>
        </p:nvSpPr>
        <p:spPr bwMode="auto">
          <a:xfrm>
            <a:off x="7696200" y="3276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462" name="Line 14"/>
          <p:cNvSpPr>
            <a:spLocks noChangeShapeType="1"/>
          </p:cNvSpPr>
          <p:nvPr/>
        </p:nvSpPr>
        <p:spPr bwMode="auto">
          <a:xfrm>
            <a:off x="6629400" y="3276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463" name="Line 15"/>
          <p:cNvSpPr>
            <a:spLocks noChangeShapeType="1"/>
          </p:cNvSpPr>
          <p:nvPr/>
        </p:nvSpPr>
        <p:spPr bwMode="auto">
          <a:xfrm>
            <a:off x="5562600" y="3276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464" name="Line 16"/>
          <p:cNvSpPr>
            <a:spLocks noChangeShapeType="1"/>
          </p:cNvSpPr>
          <p:nvPr/>
        </p:nvSpPr>
        <p:spPr bwMode="auto">
          <a:xfrm>
            <a:off x="4724400" y="4343400"/>
            <a:ext cx="3733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466" name="Text Box 18"/>
          <p:cNvSpPr txBox="1">
            <a:spLocks noChangeArrowheads="1"/>
          </p:cNvSpPr>
          <p:nvPr/>
        </p:nvSpPr>
        <p:spPr bwMode="auto">
          <a:xfrm>
            <a:off x="5013325" y="4379913"/>
            <a:ext cx="628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data</a:t>
            </a:r>
          </a:p>
        </p:txBody>
      </p:sp>
      <p:sp>
        <p:nvSpPr>
          <p:cNvPr id="104469" name="Line 21"/>
          <p:cNvSpPr>
            <a:spLocks noChangeShapeType="1"/>
          </p:cNvSpPr>
          <p:nvPr/>
        </p:nvSpPr>
        <p:spPr bwMode="auto">
          <a:xfrm>
            <a:off x="5257800" y="32766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470" name="Line 22"/>
          <p:cNvSpPr>
            <a:spLocks noChangeShapeType="1"/>
          </p:cNvSpPr>
          <p:nvPr/>
        </p:nvSpPr>
        <p:spPr bwMode="auto">
          <a:xfrm>
            <a:off x="6248400" y="32766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472" name="Line 24"/>
          <p:cNvSpPr>
            <a:spLocks noChangeShapeType="1"/>
          </p:cNvSpPr>
          <p:nvPr/>
        </p:nvSpPr>
        <p:spPr bwMode="auto">
          <a:xfrm>
            <a:off x="7315200" y="32766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473" name="Line 25"/>
          <p:cNvSpPr>
            <a:spLocks noChangeShapeType="1"/>
          </p:cNvSpPr>
          <p:nvPr/>
        </p:nvSpPr>
        <p:spPr bwMode="auto">
          <a:xfrm>
            <a:off x="8458200" y="32766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04474" name="Picture 26" descr="eq5-7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66800" y="4572000"/>
            <a:ext cx="2819400" cy="15271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Aircraft networks</a:t>
            </a:r>
          </a:p>
        </p:txBody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600"/>
              <a:t>Avionics categories:</a:t>
            </a:r>
          </a:p>
          <a:p>
            <a:pPr lvl="1"/>
            <a:r>
              <a:rPr lang="en-US" altLang="en-US" sz="2200"/>
              <a:t>Instrumentation.</a:t>
            </a:r>
          </a:p>
          <a:p>
            <a:pPr lvl="1"/>
            <a:r>
              <a:rPr lang="en-US" altLang="en-US" sz="2200"/>
              <a:t>Navigation/communication.</a:t>
            </a:r>
          </a:p>
          <a:p>
            <a:pPr lvl="1"/>
            <a:r>
              <a:rPr lang="en-US" altLang="en-US" sz="2200"/>
              <a:t>Control.</a:t>
            </a:r>
          </a:p>
          <a:p>
            <a:r>
              <a:rPr lang="en-US" altLang="en-US" sz="2600"/>
              <a:t>Control networks must perform hard real-time, safety-critical tasks.</a:t>
            </a:r>
          </a:p>
          <a:p>
            <a:r>
              <a:rPr lang="en-US" altLang="en-US" sz="2600"/>
              <a:t>Management networks control noncritical devices.</a:t>
            </a:r>
          </a:p>
          <a:p>
            <a:r>
              <a:rPr lang="en-US" altLang="en-US" sz="2600"/>
              <a:t>Passenger networks manage entertainment, internet access, etc.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ARINC 644 standard</a:t>
            </a:r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71500" indent="-571500">
              <a:lnSpc>
                <a:spcPct val="90000"/>
              </a:lnSpc>
            </a:pPr>
            <a:r>
              <a:rPr lang="en-US" altLang="en-US"/>
              <a:t>Aircraft network is divided into four domains with firewalls between them: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/>
              <a:t>Flight deck network is deterministic.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/>
              <a:t>Separate network for OEM equipment with temporal determinism.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/>
              <a:t>Airline systems network supports entertainment, etc.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/>
              <a:t>Passenger subnetwork provides Internet access.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84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Multiprocessor design methodologies</a:t>
            </a:r>
          </a:p>
        </p:txBody>
      </p:sp>
      <p:sp>
        <p:nvSpPr>
          <p:cNvPr id="184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 err="1"/>
              <a:t>MPSoC</a:t>
            </a:r>
            <a:r>
              <a:rPr lang="en-US" altLang="en-US" dirty="0"/>
              <a:t> built from many hardware and software modules.</a:t>
            </a:r>
          </a:p>
          <a:p>
            <a:pPr lvl="1"/>
            <a:r>
              <a:rPr lang="en-US" altLang="en-US" dirty="0"/>
              <a:t>Many modules are existing IP.</a:t>
            </a:r>
          </a:p>
          <a:p>
            <a:pPr lvl="1"/>
            <a:r>
              <a:rPr lang="en-US" altLang="en-US" dirty="0"/>
              <a:t>Some IP may be unmodifiable, other IP may be modified.</a:t>
            </a:r>
          </a:p>
          <a:p>
            <a:pPr lvl="1"/>
            <a:r>
              <a:rPr lang="en-US" altLang="en-US" dirty="0"/>
              <a:t>Some modules are created for the project.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Characteristics of modern SoC designs</a:t>
            </a:r>
          </a:p>
        </p:txBody>
      </p:sp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600"/>
              <a:t>Too big to be designed at register-transfer level.</a:t>
            </a:r>
          </a:p>
          <a:p>
            <a:pPr marL="742950" lvl="1" indent="-285750"/>
            <a:r>
              <a:rPr lang="en-US" altLang="en-US" sz="2200"/>
              <a:t>CPUs running software.</a:t>
            </a:r>
          </a:p>
          <a:p>
            <a:pPr marL="742950" lvl="1" indent="-285750"/>
            <a:r>
              <a:rPr lang="en-US" altLang="en-US" sz="2200"/>
              <a:t>Memory.</a:t>
            </a:r>
          </a:p>
          <a:p>
            <a:pPr marL="742950" lvl="1" indent="-285750"/>
            <a:r>
              <a:rPr lang="en-US" altLang="en-US" sz="2200"/>
              <a:t>Devices.</a:t>
            </a:r>
          </a:p>
          <a:p>
            <a:r>
              <a:rPr lang="en-US" altLang="en-US" sz="2600"/>
              <a:t>Too big to design all the IP blocks yourself.</a:t>
            </a:r>
          </a:p>
          <a:p>
            <a:r>
              <a:rPr lang="en-US" altLang="en-US" sz="2600"/>
              <a:t>Too big to be verified solely by cycle-level simulation.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IBM CoreConnect</a:t>
            </a:r>
          </a:p>
        </p:txBody>
      </p:sp>
      <p:pic>
        <p:nvPicPr>
          <p:cNvPr id="186372" name="Picture 4" descr="Fig_05-36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66800" y="1447800"/>
            <a:ext cx="7315200" cy="39101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86374" name="Text Box 6"/>
          <p:cNvSpPr txBox="1">
            <a:spLocks noChangeArrowheads="1"/>
          </p:cNvSpPr>
          <p:nvPr/>
        </p:nvSpPr>
        <p:spPr bwMode="auto">
          <a:xfrm>
            <a:off x="4724400" y="5638800"/>
            <a:ext cx="41878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[Ber01] © 2001 IEEE Computer Society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Coral design methodology</a:t>
            </a:r>
          </a:p>
        </p:txBody>
      </p:sp>
      <p:sp>
        <p:nvSpPr>
          <p:cNvPr id="18944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Virtual components describe a class of real components.</a:t>
            </a:r>
          </a:p>
          <a:p>
            <a:r>
              <a:rPr lang="en-US" altLang="en-US" sz="2600"/>
              <a:t>Coral synthesizes glue logic between components.</a:t>
            </a:r>
          </a:p>
          <a:p>
            <a:r>
              <a:rPr lang="en-US" altLang="en-US" sz="2600"/>
              <a:t>Interconnection engine generates netlist, checks designs.</a:t>
            </a:r>
          </a:p>
        </p:txBody>
      </p:sp>
      <p:pic>
        <p:nvPicPr>
          <p:cNvPr id="189445" name="Picture 5" descr="Fig_05-37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95800" y="2209800"/>
            <a:ext cx="4343400" cy="25066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89447" name="Text Box 7"/>
          <p:cNvSpPr txBox="1">
            <a:spLocks noChangeArrowheads="1"/>
          </p:cNvSpPr>
          <p:nvPr/>
        </p:nvSpPr>
        <p:spPr bwMode="auto">
          <a:xfrm>
            <a:off x="4572000" y="5334000"/>
            <a:ext cx="41878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[Ber01] © 2001 IEEE Computer Society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Coral virtual-to-real synthesis</a:t>
            </a:r>
          </a:p>
        </p:txBody>
      </p:sp>
      <p:pic>
        <p:nvPicPr>
          <p:cNvPr id="192516" name="Picture 4" descr="Fig_05-38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62200" y="1066800"/>
            <a:ext cx="4184650" cy="5064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92518" name="Text Box 6"/>
          <p:cNvSpPr txBox="1">
            <a:spLocks noChangeArrowheads="1"/>
          </p:cNvSpPr>
          <p:nvPr/>
        </p:nvSpPr>
        <p:spPr bwMode="auto">
          <a:xfrm>
            <a:off x="6172200" y="2895600"/>
            <a:ext cx="258445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[Ber01]</a:t>
            </a:r>
          </a:p>
          <a:p>
            <a:r>
              <a:rPr lang="en-US" altLang="en-US"/>
              <a:t>© 2001</a:t>
            </a:r>
          </a:p>
          <a:p>
            <a:r>
              <a:rPr lang="en-US" altLang="en-US"/>
              <a:t>IEEE Computer Society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98658" name="Rectangle 2"/>
          <p:cNvSpPr>
            <a:spLocks noChangeArrowheads="1"/>
          </p:cNvSpPr>
          <p:nvPr/>
        </p:nvSpPr>
        <p:spPr bwMode="auto">
          <a:xfrm>
            <a:off x="5634038" y="2286000"/>
            <a:ext cx="2366962" cy="2438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865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Component-based design</a:t>
            </a:r>
          </a:p>
        </p:txBody>
      </p:sp>
      <p:sp>
        <p:nvSpPr>
          <p:cNvPr id="19866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191000" cy="4530725"/>
          </a:xfrm>
        </p:spPr>
        <p:txBody>
          <a:bodyPr/>
          <a:lstStyle/>
          <a:p>
            <a:r>
              <a:rPr lang="en-US" altLang="en-US"/>
              <a:t>Cesario/Jerraya: build MPSoCs from components to allow design reuse.</a:t>
            </a:r>
          </a:p>
          <a:p>
            <a:r>
              <a:rPr lang="en-US" altLang="en-US"/>
              <a:t>Components + wrappers can be connected to channels.</a:t>
            </a:r>
          </a:p>
        </p:txBody>
      </p:sp>
      <p:sp>
        <p:nvSpPr>
          <p:cNvPr id="198661" name="Rectangle 5"/>
          <p:cNvSpPr>
            <a:spLocks noChangeArrowheads="1"/>
          </p:cNvSpPr>
          <p:nvPr/>
        </p:nvSpPr>
        <p:spPr bwMode="auto">
          <a:xfrm>
            <a:off x="6096000" y="2743200"/>
            <a:ext cx="13716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P1</a:t>
            </a:r>
          </a:p>
        </p:txBody>
      </p:sp>
      <p:sp>
        <p:nvSpPr>
          <p:cNvPr id="198662" name="Text Box 6"/>
          <p:cNvSpPr txBox="1">
            <a:spLocks noChangeArrowheads="1"/>
          </p:cNvSpPr>
          <p:nvPr/>
        </p:nvSpPr>
        <p:spPr bwMode="auto">
          <a:xfrm>
            <a:off x="5638800" y="4267200"/>
            <a:ext cx="11826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400">
                <a:latin typeface="Times New Roman" pitchFamily="18" charset="0"/>
              </a:rPr>
              <a:t>wrapper</a:t>
            </a:r>
          </a:p>
        </p:txBody>
      </p:sp>
      <p:sp>
        <p:nvSpPr>
          <p:cNvPr id="198663" name="Line 7"/>
          <p:cNvSpPr>
            <a:spLocks noChangeShapeType="1"/>
          </p:cNvSpPr>
          <p:nvPr/>
        </p:nvSpPr>
        <p:spPr bwMode="auto">
          <a:xfrm>
            <a:off x="5181600" y="5334000"/>
            <a:ext cx="3352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8664" name="Line 8"/>
          <p:cNvSpPr>
            <a:spLocks noChangeShapeType="1"/>
          </p:cNvSpPr>
          <p:nvPr/>
        </p:nvSpPr>
        <p:spPr bwMode="auto">
          <a:xfrm>
            <a:off x="6858000" y="47244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8665" name="Text Box 9"/>
          <p:cNvSpPr txBox="1">
            <a:spLocks noChangeArrowheads="1"/>
          </p:cNvSpPr>
          <p:nvPr/>
        </p:nvSpPr>
        <p:spPr bwMode="auto">
          <a:xfrm>
            <a:off x="6537325" y="5603875"/>
            <a:ext cx="11303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400">
                <a:latin typeface="Times New Roman" pitchFamily="18" charset="0"/>
              </a:rPr>
              <a:t>channel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Challenges in heterogeneous multiprocessors</a:t>
            </a:r>
          </a:p>
        </p:txBody>
      </p:sp>
      <p:sp>
        <p:nvSpPr>
          <p:cNvPr id="202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600"/>
              <a:t>Multiple bus/network masters makes it harder to synchronize communications.</a:t>
            </a:r>
          </a:p>
          <a:p>
            <a:r>
              <a:rPr lang="en-US" altLang="en-US" sz="2600"/>
              <a:t>Multiple busses/networks rather than single bus.</a:t>
            </a:r>
          </a:p>
          <a:p>
            <a:r>
              <a:rPr lang="en-US" altLang="en-US" sz="2600"/>
              <a:t>Need specialized hardware for interprocess communication to offload the CPU.</a:t>
            </a:r>
          </a:p>
          <a:p>
            <a:r>
              <a:rPr lang="en-US" altLang="en-US" sz="2600"/>
              <a:t>Need high-level communication operations that can be off-loaded from CPU. Shared memory I/O is too low-level.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Challenges for EDA industry</a:t>
            </a:r>
          </a:p>
        </p:txBody>
      </p:sp>
      <p:sp>
        <p:nvSpPr>
          <p:cNvPr id="200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Must verify protocols, etc. without resorting to cycle-level simulation for everything.</a:t>
            </a:r>
          </a:p>
          <a:p>
            <a:r>
              <a:rPr lang="en-US" altLang="en-US"/>
              <a:t>Chips will include several types of processors, making software development harder.</a:t>
            </a:r>
          </a:p>
          <a:p>
            <a:r>
              <a:rPr lang="en-US" altLang="en-US"/>
              <a:t>Must adapt CPU, hardware IP blocks to the underlying communication fabric.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19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Memory bank usage</a:t>
            </a:r>
          </a:p>
        </p:txBody>
      </p:sp>
      <p:sp>
        <p:nvSpPr>
          <p:cNvPr id="21913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en-US" sz="2600"/>
              <a:t>for (i=0; i&lt;N; i++)</a:t>
            </a:r>
          </a:p>
          <a:p>
            <a:pPr>
              <a:buFont typeface="Wingdings" pitchFamily="2" charset="2"/>
              <a:buNone/>
            </a:pPr>
            <a:r>
              <a:rPr lang="en-US" altLang="en-US" sz="2600"/>
              <a:t>	a[i] = b[i] + c[i];</a:t>
            </a:r>
          </a:p>
        </p:txBody>
      </p:sp>
      <p:grpSp>
        <p:nvGrpSpPr>
          <p:cNvPr id="219140" name="Group 4"/>
          <p:cNvGrpSpPr>
            <a:grpSpLocks/>
          </p:cNvGrpSpPr>
          <p:nvPr/>
        </p:nvGrpSpPr>
        <p:grpSpPr bwMode="auto">
          <a:xfrm>
            <a:off x="4572000" y="2895600"/>
            <a:ext cx="4191000" cy="1752600"/>
            <a:chOff x="2880" y="1824"/>
            <a:chExt cx="2640" cy="1104"/>
          </a:xfrm>
        </p:grpSpPr>
        <p:sp>
          <p:nvSpPr>
            <p:cNvPr id="219141" name="Rectangle 5"/>
            <p:cNvSpPr>
              <a:spLocks noChangeArrowheads="1"/>
            </p:cNvSpPr>
            <p:nvPr/>
          </p:nvSpPr>
          <p:spPr bwMode="auto">
            <a:xfrm>
              <a:off x="2880" y="1824"/>
              <a:ext cx="624" cy="1104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en-US" altLang="en-US" sz="2400">
                  <a:latin typeface="Times New Roman" pitchFamily="18" charset="0"/>
                </a:rPr>
                <a:t>a[0]</a:t>
              </a:r>
            </a:p>
            <a:p>
              <a:pPr algn="ctr" eaLnBrk="0" hangingPunct="0"/>
              <a:r>
                <a:rPr lang="en-US" altLang="en-US" sz="2400">
                  <a:latin typeface="Times New Roman" pitchFamily="18" charset="0"/>
                </a:rPr>
                <a:t>b[0]</a:t>
              </a:r>
            </a:p>
            <a:p>
              <a:pPr algn="ctr" eaLnBrk="0" hangingPunct="0"/>
              <a:r>
                <a:rPr lang="en-US" altLang="en-US" sz="2400">
                  <a:latin typeface="Times New Roman" pitchFamily="18" charset="0"/>
                </a:rPr>
                <a:t>c[0]</a:t>
              </a:r>
            </a:p>
          </p:txBody>
        </p:sp>
        <p:sp>
          <p:nvSpPr>
            <p:cNvPr id="219142" name="Rectangle 6"/>
            <p:cNvSpPr>
              <a:spLocks noChangeArrowheads="1"/>
            </p:cNvSpPr>
            <p:nvPr/>
          </p:nvSpPr>
          <p:spPr bwMode="auto">
            <a:xfrm>
              <a:off x="3552" y="1824"/>
              <a:ext cx="624" cy="1104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en-US" altLang="en-US" sz="2400">
                  <a:latin typeface="Times New Roman" pitchFamily="18" charset="0"/>
                </a:rPr>
                <a:t>a[1]</a:t>
              </a:r>
            </a:p>
            <a:p>
              <a:pPr algn="ctr" eaLnBrk="0" hangingPunct="0"/>
              <a:r>
                <a:rPr lang="en-US" altLang="en-US" sz="2400">
                  <a:latin typeface="Times New Roman" pitchFamily="18" charset="0"/>
                </a:rPr>
                <a:t>b[1]</a:t>
              </a:r>
            </a:p>
            <a:p>
              <a:pPr algn="ctr" eaLnBrk="0" hangingPunct="0"/>
              <a:r>
                <a:rPr lang="en-US" altLang="en-US" sz="2400">
                  <a:latin typeface="Times New Roman" pitchFamily="18" charset="0"/>
                </a:rPr>
                <a:t>c[1]</a:t>
              </a:r>
            </a:p>
          </p:txBody>
        </p:sp>
        <p:sp>
          <p:nvSpPr>
            <p:cNvPr id="219143" name="Rectangle 7"/>
            <p:cNvSpPr>
              <a:spLocks noChangeArrowheads="1"/>
            </p:cNvSpPr>
            <p:nvPr/>
          </p:nvSpPr>
          <p:spPr bwMode="auto">
            <a:xfrm>
              <a:off x="4224" y="1824"/>
              <a:ext cx="624" cy="1104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en-US" altLang="en-US" sz="2400">
                  <a:latin typeface="Times New Roman" pitchFamily="18" charset="0"/>
                </a:rPr>
                <a:t>a[2]</a:t>
              </a:r>
            </a:p>
            <a:p>
              <a:pPr algn="ctr" eaLnBrk="0" hangingPunct="0"/>
              <a:r>
                <a:rPr lang="en-US" altLang="en-US" sz="2400">
                  <a:latin typeface="Times New Roman" pitchFamily="18" charset="0"/>
                </a:rPr>
                <a:t>b[2]</a:t>
              </a:r>
            </a:p>
            <a:p>
              <a:pPr algn="ctr" eaLnBrk="0" hangingPunct="0"/>
              <a:r>
                <a:rPr lang="en-US" altLang="en-US" sz="2400">
                  <a:latin typeface="Times New Roman" pitchFamily="18" charset="0"/>
                </a:rPr>
                <a:t>c[2]</a:t>
              </a:r>
            </a:p>
          </p:txBody>
        </p:sp>
        <p:sp>
          <p:nvSpPr>
            <p:cNvPr id="219144" name="Rectangle 8"/>
            <p:cNvSpPr>
              <a:spLocks noChangeArrowheads="1"/>
            </p:cNvSpPr>
            <p:nvPr/>
          </p:nvSpPr>
          <p:spPr bwMode="auto">
            <a:xfrm>
              <a:off x="4896" y="1824"/>
              <a:ext cx="624" cy="1104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en-US" altLang="en-US" sz="2400">
                  <a:latin typeface="Times New Roman" pitchFamily="18" charset="0"/>
                </a:rPr>
                <a:t>a[3]</a:t>
              </a:r>
            </a:p>
            <a:p>
              <a:pPr algn="ctr" eaLnBrk="0" hangingPunct="0"/>
              <a:r>
                <a:rPr lang="en-US" altLang="en-US" sz="2400">
                  <a:latin typeface="Times New Roman" pitchFamily="18" charset="0"/>
                </a:rPr>
                <a:t>b[3]</a:t>
              </a:r>
            </a:p>
            <a:p>
              <a:pPr algn="ctr" eaLnBrk="0" hangingPunct="0"/>
              <a:r>
                <a:rPr lang="en-US" altLang="en-US" sz="2400">
                  <a:latin typeface="Times New Roman" pitchFamily="18" charset="0"/>
                </a:rPr>
                <a:t>c[3]</a:t>
              </a:r>
            </a:p>
          </p:txBody>
        </p:sp>
      </p:grpSp>
      <p:sp>
        <p:nvSpPr>
          <p:cNvPr id="219145" name="Text Box 9"/>
          <p:cNvSpPr txBox="1">
            <a:spLocks noChangeArrowheads="1"/>
          </p:cNvSpPr>
          <p:nvPr/>
        </p:nvSpPr>
        <p:spPr bwMode="auto">
          <a:xfrm>
            <a:off x="4572000" y="1828800"/>
            <a:ext cx="6746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400">
                <a:latin typeface="Times New Roman" pitchFamily="18" charset="0"/>
              </a:rPr>
              <a:t>a[0]</a:t>
            </a:r>
          </a:p>
        </p:txBody>
      </p:sp>
      <p:sp>
        <p:nvSpPr>
          <p:cNvPr id="219146" name="Text Box 10"/>
          <p:cNvSpPr txBox="1">
            <a:spLocks noChangeArrowheads="1"/>
          </p:cNvSpPr>
          <p:nvPr/>
        </p:nvSpPr>
        <p:spPr bwMode="auto">
          <a:xfrm>
            <a:off x="5181600" y="1828800"/>
            <a:ext cx="692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400">
                <a:latin typeface="Times New Roman" pitchFamily="18" charset="0"/>
              </a:rPr>
              <a:t>b[0]</a:t>
            </a:r>
          </a:p>
        </p:txBody>
      </p:sp>
      <p:sp>
        <p:nvSpPr>
          <p:cNvPr id="219147" name="Text Box 11"/>
          <p:cNvSpPr txBox="1">
            <a:spLocks noChangeArrowheads="1"/>
          </p:cNvSpPr>
          <p:nvPr/>
        </p:nvSpPr>
        <p:spPr bwMode="auto">
          <a:xfrm>
            <a:off x="5791200" y="1828800"/>
            <a:ext cx="6746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400">
                <a:latin typeface="Times New Roman" pitchFamily="18" charset="0"/>
              </a:rPr>
              <a:t>c[0]</a:t>
            </a:r>
          </a:p>
        </p:txBody>
      </p:sp>
      <p:grpSp>
        <p:nvGrpSpPr>
          <p:cNvPr id="219148" name="Group 12"/>
          <p:cNvGrpSpPr>
            <a:grpSpLocks/>
          </p:cNvGrpSpPr>
          <p:nvPr/>
        </p:nvGrpSpPr>
        <p:grpSpPr bwMode="auto">
          <a:xfrm>
            <a:off x="4572000" y="2895600"/>
            <a:ext cx="4191000" cy="1752600"/>
            <a:chOff x="2880" y="1824"/>
            <a:chExt cx="2640" cy="1104"/>
          </a:xfrm>
        </p:grpSpPr>
        <p:sp>
          <p:nvSpPr>
            <p:cNvPr id="219149" name="Rectangle 13"/>
            <p:cNvSpPr>
              <a:spLocks noChangeArrowheads="1"/>
            </p:cNvSpPr>
            <p:nvPr/>
          </p:nvSpPr>
          <p:spPr bwMode="auto">
            <a:xfrm>
              <a:off x="2880" y="1824"/>
              <a:ext cx="624" cy="1104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en-US" altLang="en-US" sz="2400">
                  <a:latin typeface="Times New Roman" pitchFamily="18" charset="0"/>
                </a:rPr>
                <a:t>a[0]</a:t>
              </a:r>
            </a:p>
            <a:p>
              <a:pPr algn="ctr" eaLnBrk="0" hangingPunct="0"/>
              <a:r>
                <a:rPr lang="en-US" altLang="en-US" sz="2400">
                  <a:latin typeface="Times New Roman" pitchFamily="18" charset="0"/>
                </a:rPr>
                <a:t>a[1]</a:t>
              </a:r>
            </a:p>
            <a:p>
              <a:pPr algn="ctr" eaLnBrk="0" hangingPunct="0"/>
              <a:r>
                <a:rPr lang="en-US" altLang="en-US" sz="2400">
                  <a:latin typeface="Times New Roman" pitchFamily="18" charset="0"/>
                </a:rPr>
                <a:t>a[2]</a:t>
              </a:r>
            </a:p>
          </p:txBody>
        </p:sp>
        <p:sp>
          <p:nvSpPr>
            <p:cNvPr id="219150" name="Rectangle 14"/>
            <p:cNvSpPr>
              <a:spLocks noChangeArrowheads="1"/>
            </p:cNvSpPr>
            <p:nvPr/>
          </p:nvSpPr>
          <p:spPr bwMode="auto">
            <a:xfrm>
              <a:off x="3552" y="1824"/>
              <a:ext cx="624" cy="1104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en-US" altLang="en-US" sz="2400">
                  <a:latin typeface="Times New Roman" pitchFamily="18" charset="0"/>
                </a:rPr>
                <a:t>b[0]</a:t>
              </a:r>
            </a:p>
            <a:p>
              <a:pPr algn="ctr" eaLnBrk="0" hangingPunct="0"/>
              <a:r>
                <a:rPr lang="en-US" altLang="en-US" sz="2400">
                  <a:latin typeface="Times New Roman" pitchFamily="18" charset="0"/>
                </a:rPr>
                <a:t>b[1]</a:t>
              </a:r>
            </a:p>
            <a:p>
              <a:pPr algn="ctr" eaLnBrk="0" hangingPunct="0"/>
              <a:r>
                <a:rPr lang="en-US" altLang="en-US" sz="2400">
                  <a:latin typeface="Times New Roman" pitchFamily="18" charset="0"/>
                </a:rPr>
                <a:t>b[2]</a:t>
              </a:r>
            </a:p>
          </p:txBody>
        </p:sp>
        <p:sp>
          <p:nvSpPr>
            <p:cNvPr id="219151" name="Rectangle 15"/>
            <p:cNvSpPr>
              <a:spLocks noChangeArrowheads="1"/>
            </p:cNvSpPr>
            <p:nvPr/>
          </p:nvSpPr>
          <p:spPr bwMode="auto">
            <a:xfrm>
              <a:off x="4224" y="1824"/>
              <a:ext cx="624" cy="1104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en-US" altLang="en-US" sz="2400">
                  <a:latin typeface="Times New Roman" pitchFamily="18" charset="0"/>
                </a:rPr>
                <a:t>c[0]</a:t>
              </a:r>
            </a:p>
            <a:p>
              <a:pPr algn="ctr" eaLnBrk="0" hangingPunct="0"/>
              <a:r>
                <a:rPr lang="en-US" altLang="en-US" sz="2400">
                  <a:latin typeface="Times New Roman" pitchFamily="18" charset="0"/>
                </a:rPr>
                <a:t>c[1]</a:t>
              </a:r>
            </a:p>
            <a:p>
              <a:pPr algn="ctr" eaLnBrk="0" hangingPunct="0"/>
              <a:r>
                <a:rPr lang="en-US" altLang="en-US" sz="2400">
                  <a:latin typeface="Times New Roman" pitchFamily="18" charset="0"/>
                </a:rPr>
                <a:t>c[2]</a:t>
              </a:r>
            </a:p>
          </p:txBody>
        </p:sp>
        <p:sp>
          <p:nvSpPr>
            <p:cNvPr id="219152" name="Rectangle 16"/>
            <p:cNvSpPr>
              <a:spLocks noChangeArrowheads="1"/>
            </p:cNvSpPr>
            <p:nvPr/>
          </p:nvSpPr>
          <p:spPr bwMode="auto">
            <a:xfrm>
              <a:off x="4896" y="1824"/>
              <a:ext cx="624" cy="1104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en-US" altLang="en-US" sz="2400">
                <a:latin typeface="Times New Roman" pitchFamily="18" charset="0"/>
              </a:endParaRPr>
            </a:p>
          </p:txBody>
        </p:sp>
      </p:grpSp>
      <p:sp>
        <p:nvSpPr>
          <p:cNvPr id="219153" name="Text Box 17"/>
          <p:cNvSpPr txBox="1">
            <a:spLocks noChangeArrowheads="1"/>
          </p:cNvSpPr>
          <p:nvPr/>
        </p:nvSpPr>
        <p:spPr bwMode="auto">
          <a:xfrm>
            <a:off x="4572000" y="1828800"/>
            <a:ext cx="6746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400">
                <a:latin typeface="Times New Roman" pitchFamily="18" charset="0"/>
              </a:rPr>
              <a:t>a[0]</a:t>
            </a:r>
          </a:p>
        </p:txBody>
      </p:sp>
      <p:sp>
        <p:nvSpPr>
          <p:cNvPr id="219154" name="Text Box 18"/>
          <p:cNvSpPr txBox="1">
            <a:spLocks noChangeArrowheads="1"/>
          </p:cNvSpPr>
          <p:nvPr/>
        </p:nvSpPr>
        <p:spPr bwMode="auto">
          <a:xfrm>
            <a:off x="5181600" y="1828800"/>
            <a:ext cx="692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400">
                <a:latin typeface="Times New Roman" pitchFamily="18" charset="0"/>
              </a:rPr>
              <a:t>b[0]</a:t>
            </a:r>
          </a:p>
        </p:txBody>
      </p:sp>
      <p:sp>
        <p:nvSpPr>
          <p:cNvPr id="219155" name="Text Box 19"/>
          <p:cNvSpPr txBox="1">
            <a:spLocks noChangeArrowheads="1"/>
          </p:cNvSpPr>
          <p:nvPr/>
        </p:nvSpPr>
        <p:spPr bwMode="auto">
          <a:xfrm>
            <a:off x="5791200" y="1828800"/>
            <a:ext cx="6746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400">
                <a:latin typeface="Times New Roman" pitchFamily="18" charset="0"/>
              </a:rPr>
              <a:t>c[0]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3.17919E-6 L -0.02951 0.2552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19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76" y="127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3.17919E-6 L -0.11181 0.3107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19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90" y="155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17919E-6 L 0.00486 0.1886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191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" y="94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19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3.17919E-6 L 0.07049 0.19977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2191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24" y="99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3.17919E-6 L 0.12153 0.21087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2191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76" y="105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17919E-6 L 0.00486 0.18867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219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" y="94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145" grpId="0"/>
      <p:bldP spid="219146" grpId="0"/>
      <p:bldP spid="219147" grpId="0"/>
      <p:bldP spid="219153" grpId="0"/>
      <p:bldP spid="219154" grpId="0"/>
      <p:bldP spid="219155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04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Application vs. task-specific software stacks</a:t>
            </a:r>
          </a:p>
        </p:txBody>
      </p:sp>
      <p:sp>
        <p:nvSpPr>
          <p:cNvPr id="204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1243013"/>
          </a:xfrm>
        </p:spPr>
        <p:txBody>
          <a:bodyPr/>
          <a:lstStyle/>
          <a:p>
            <a:r>
              <a:rPr lang="en-US" altLang="en-US"/>
              <a:t>Host CPU and task-specific CPUs tend to run different stacks:</a:t>
            </a:r>
          </a:p>
        </p:txBody>
      </p:sp>
      <p:sp>
        <p:nvSpPr>
          <p:cNvPr id="204804" name="Rectangle 4"/>
          <p:cNvSpPr>
            <a:spLocks noChangeArrowheads="1"/>
          </p:cNvSpPr>
          <p:nvPr/>
        </p:nvSpPr>
        <p:spPr bwMode="auto">
          <a:xfrm>
            <a:off x="1235075" y="5145088"/>
            <a:ext cx="2590800" cy="4572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/>
              <a:t>Hardware</a:t>
            </a:r>
          </a:p>
        </p:txBody>
      </p:sp>
      <p:sp>
        <p:nvSpPr>
          <p:cNvPr id="204805" name="Text Box 5"/>
          <p:cNvSpPr txBox="1">
            <a:spLocks noChangeArrowheads="1"/>
          </p:cNvSpPr>
          <p:nvPr/>
        </p:nvSpPr>
        <p:spPr bwMode="auto">
          <a:xfrm>
            <a:off x="1905000" y="5715000"/>
            <a:ext cx="1200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/>
              <a:t>Host CPU</a:t>
            </a:r>
          </a:p>
        </p:txBody>
      </p:sp>
      <p:sp>
        <p:nvSpPr>
          <p:cNvPr id="204806" name="Rectangle 6"/>
          <p:cNvSpPr>
            <a:spLocks noChangeArrowheads="1"/>
          </p:cNvSpPr>
          <p:nvPr/>
        </p:nvSpPr>
        <p:spPr bwMode="auto">
          <a:xfrm>
            <a:off x="1235075" y="4687888"/>
            <a:ext cx="2590800" cy="457200"/>
          </a:xfrm>
          <a:prstGeom prst="rect">
            <a:avLst/>
          </a:prstGeom>
          <a:solidFill>
            <a:schemeClr val="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/>
              <a:t>Drivers</a:t>
            </a:r>
          </a:p>
        </p:txBody>
      </p:sp>
      <p:sp>
        <p:nvSpPr>
          <p:cNvPr id="204807" name="Rectangle 7"/>
          <p:cNvSpPr>
            <a:spLocks noChangeArrowheads="1"/>
          </p:cNvSpPr>
          <p:nvPr/>
        </p:nvSpPr>
        <p:spPr bwMode="auto">
          <a:xfrm>
            <a:off x="1235075" y="4230688"/>
            <a:ext cx="2590800" cy="457200"/>
          </a:xfrm>
          <a:prstGeom prst="rect">
            <a:avLst/>
          </a:prstGeom>
          <a:solidFill>
            <a:srgbClr val="618FF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/>
              <a:t>Host OS</a:t>
            </a:r>
          </a:p>
        </p:txBody>
      </p:sp>
      <p:sp>
        <p:nvSpPr>
          <p:cNvPr id="204808" name="Rectangle 8"/>
          <p:cNvSpPr>
            <a:spLocks noChangeArrowheads="1"/>
          </p:cNvSpPr>
          <p:nvPr/>
        </p:nvSpPr>
        <p:spPr bwMode="auto">
          <a:xfrm>
            <a:off x="1235075" y="3773488"/>
            <a:ext cx="2590800" cy="4572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/>
              <a:t>Programming API</a:t>
            </a:r>
          </a:p>
        </p:txBody>
      </p:sp>
      <p:sp>
        <p:nvSpPr>
          <p:cNvPr id="204809" name="Rectangle 9"/>
          <p:cNvSpPr>
            <a:spLocks noChangeArrowheads="1"/>
          </p:cNvSpPr>
          <p:nvPr/>
        </p:nvSpPr>
        <p:spPr bwMode="auto">
          <a:xfrm>
            <a:off x="1235075" y="3316288"/>
            <a:ext cx="2590800" cy="457200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>
                <a:solidFill>
                  <a:schemeClr val="bg1"/>
                </a:solidFill>
              </a:rPr>
              <a:t>Application</a:t>
            </a:r>
          </a:p>
        </p:txBody>
      </p:sp>
      <p:sp>
        <p:nvSpPr>
          <p:cNvPr id="204810" name="Rectangle 10"/>
          <p:cNvSpPr>
            <a:spLocks noChangeArrowheads="1"/>
          </p:cNvSpPr>
          <p:nvPr/>
        </p:nvSpPr>
        <p:spPr bwMode="auto">
          <a:xfrm>
            <a:off x="5181600" y="5105400"/>
            <a:ext cx="2590800" cy="4572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/>
              <a:t>Hardware</a:t>
            </a:r>
          </a:p>
        </p:txBody>
      </p:sp>
      <p:sp>
        <p:nvSpPr>
          <p:cNvPr id="204811" name="Text Box 11"/>
          <p:cNvSpPr txBox="1">
            <a:spLocks noChangeArrowheads="1"/>
          </p:cNvSpPr>
          <p:nvPr/>
        </p:nvSpPr>
        <p:spPr bwMode="auto">
          <a:xfrm>
            <a:off x="5486400" y="5638800"/>
            <a:ext cx="2063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/>
              <a:t>Task-specific CPU</a:t>
            </a:r>
          </a:p>
        </p:txBody>
      </p:sp>
      <p:sp>
        <p:nvSpPr>
          <p:cNvPr id="204812" name="Rectangle 12"/>
          <p:cNvSpPr>
            <a:spLocks noChangeArrowheads="1"/>
          </p:cNvSpPr>
          <p:nvPr/>
        </p:nvSpPr>
        <p:spPr bwMode="auto">
          <a:xfrm>
            <a:off x="5181600" y="4648200"/>
            <a:ext cx="2590800" cy="457200"/>
          </a:xfrm>
          <a:prstGeom prst="rect">
            <a:avLst/>
          </a:prstGeom>
          <a:solidFill>
            <a:schemeClr val="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/>
              <a:t>Drivers</a:t>
            </a:r>
          </a:p>
        </p:txBody>
      </p:sp>
      <p:sp>
        <p:nvSpPr>
          <p:cNvPr id="204813" name="Rectangle 13"/>
          <p:cNvSpPr>
            <a:spLocks noChangeArrowheads="1"/>
          </p:cNvSpPr>
          <p:nvPr/>
        </p:nvSpPr>
        <p:spPr bwMode="auto">
          <a:xfrm>
            <a:off x="5181600" y="4191000"/>
            <a:ext cx="2590800" cy="457200"/>
          </a:xfrm>
          <a:prstGeom prst="rect">
            <a:avLst/>
          </a:prstGeom>
          <a:solidFill>
            <a:srgbClr val="618FFD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/>
              <a:t>Custom OS</a:t>
            </a:r>
          </a:p>
        </p:txBody>
      </p:sp>
      <p:sp>
        <p:nvSpPr>
          <p:cNvPr id="204814" name="Rectangle 14"/>
          <p:cNvSpPr>
            <a:spLocks noChangeArrowheads="1"/>
          </p:cNvSpPr>
          <p:nvPr/>
        </p:nvSpPr>
        <p:spPr bwMode="auto">
          <a:xfrm>
            <a:off x="5181600" y="3733800"/>
            <a:ext cx="2590800" cy="4572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/>
              <a:t>Task-specific API</a:t>
            </a:r>
          </a:p>
        </p:txBody>
      </p:sp>
      <p:sp>
        <p:nvSpPr>
          <p:cNvPr id="204815" name="Rectangle 15"/>
          <p:cNvSpPr>
            <a:spLocks noChangeArrowheads="1"/>
          </p:cNvSpPr>
          <p:nvPr/>
        </p:nvSpPr>
        <p:spPr bwMode="auto">
          <a:xfrm>
            <a:off x="5181600" y="3276600"/>
            <a:ext cx="2590800" cy="457200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>
                <a:solidFill>
                  <a:schemeClr val="bg1"/>
                </a:solidFill>
              </a:rPr>
              <a:t>Specialized tasks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06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Software adaptations for a dedicated CPU</a:t>
            </a:r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Adapt to hardware platform’s communication primitives.</a:t>
            </a:r>
          </a:p>
          <a:p>
            <a:r>
              <a:rPr lang="en-US" altLang="en-US"/>
              <a:t>Provide optimized versions of host OS communication functions.</a:t>
            </a:r>
          </a:p>
          <a:p>
            <a:r>
              <a:rPr lang="en-US" altLang="en-US"/>
              <a:t>Provide synchronization functions.</a:t>
            </a:r>
          </a:p>
          <a:p>
            <a:endParaRPr lang="en-US" alt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10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Abstract architecture template</a:t>
            </a:r>
          </a:p>
        </p:txBody>
      </p:sp>
      <p:sp>
        <p:nvSpPr>
          <p:cNvPr id="210951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200"/>
              <a:t>Application libraries provide application-specific functions.</a:t>
            </a:r>
          </a:p>
          <a:p>
            <a:r>
              <a:rPr lang="en-US" altLang="en-US" sz="2200"/>
              <a:t>OS and communication system provide scheduling and resource management.</a:t>
            </a:r>
          </a:p>
          <a:p>
            <a:r>
              <a:rPr lang="en-US" altLang="en-US" sz="2200"/>
              <a:t>Hardware abstraction layer provides clock, interrupts, etc.</a:t>
            </a:r>
          </a:p>
          <a:p>
            <a:r>
              <a:rPr lang="en-US" altLang="en-US" sz="2200"/>
              <a:t>CPU wrapper translates signals between CPU and network.</a:t>
            </a:r>
          </a:p>
        </p:txBody>
      </p:sp>
      <p:pic>
        <p:nvPicPr>
          <p:cNvPr id="210950" name="Picture 6" descr="Fig_05-4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3094038"/>
            <a:ext cx="4038600" cy="15414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15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Hardware and software abstraction layers</a:t>
            </a:r>
          </a:p>
        </p:txBody>
      </p:sp>
      <p:pic>
        <p:nvPicPr>
          <p:cNvPr id="215046" name="Picture 6" descr="Fig_05-4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19400" y="1447800"/>
            <a:ext cx="2925763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15049" name="Text Box 9"/>
          <p:cNvSpPr txBox="1">
            <a:spLocks noChangeArrowheads="1"/>
          </p:cNvSpPr>
          <p:nvPr/>
        </p:nvSpPr>
        <p:spPr bwMode="auto">
          <a:xfrm>
            <a:off x="6477000" y="3886200"/>
            <a:ext cx="193675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[Ces04]</a:t>
            </a:r>
          </a:p>
          <a:p>
            <a:r>
              <a:rPr lang="en-US" altLang="en-US"/>
              <a:t>© 2004</a:t>
            </a:r>
          </a:p>
          <a:p>
            <a:r>
              <a:rPr lang="en-US" altLang="en-US"/>
              <a:t>Morgan Kaufman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System-level design flow (Jerraya et al.)</a:t>
            </a:r>
          </a:p>
        </p:txBody>
      </p:sp>
      <p:sp>
        <p:nvSpPr>
          <p:cNvPr id="208899" name="Oval 3"/>
          <p:cNvSpPr>
            <a:spLocks noChangeArrowheads="1"/>
          </p:cNvSpPr>
          <p:nvPr/>
        </p:nvSpPr>
        <p:spPr bwMode="auto">
          <a:xfrm>
            <a:off x="3505200" y="1752600"/>
            <a:ext cx="2514600" cy="3810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/>
              <a:t>requirements</a:t>
            </a:r>
          </a:p>
        </p:txBody>
      </p:sp>
      <p:sp>
        <p:nvSpPr>
          <p:cNvPr id="208900" name="Oval 4"/>
          <p:cNvSpPr>
            <a:spLocks noChangeArrowheads="1"/>
          </p:cNvSpPr>
          <p:nvPr/>
        </p:nvSpPr>
        <p:spPr bwMode="auto">
          <a:xfrm>
            <a:off x="1066800" y="2438400"/>
            <a:ext cx="1371600" cy="5334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/>
              <a:t>SW model</a:t>
            </a:r>
          </a:p>
        </p:txBody>
      </p:sp>
      <p:sp>
        <p:nvSpPr>
          <p:cNvPr id="208901" name="Oval 5"/>
          <p:cNvSpPr>
            <a:spLocks noChangeArrowheads="1"/>
          </p:cNvSpPr>
          <p:nvPr/>
        </p:nvSpPr>
        <p:spPr bwMode="auto">
          <a:xfrm>
            <a:off x="7086600" y="2438400"/>
            <a:ext cx="1371600" cy="5334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/>
              <a:t>HW model</a:t>
            </a:r>
          </a:p>
        </p:txBody>
      </p:sp>
      <p:sp>
        <p:nvSpPr>
          <p:cNvPr id="208902" name="Oval 6"/>
          <p:cNvSpPr>
            <a:spLocks noChangeArrowheads="1"/>
          </p:cNvSpPr>
          <p:nvPr/>
        </p:nvSpPr>
        <p:spPr bwMode="auto">
          <a:xfrm>
            <a:off x="3505200" y="2514600"/>
            <a:ext cx="2514600" cy="3810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/>
              <a:t>Abstract platform</a:t>
            </a:r>
          </a:p>
        </p:txBody>
      </p:sp>
      <p:sp>
        <p:nvSpPr>
          <p:cNvPr id="208903" name="Rectangle 7"/>
          <p:cNvSpPr>
            <a:spLocks noChangeArrowheads="1"/>
          </p:cNvSpPr>
          <p:nvPr/>
        </p:nvSpPr>
        <p:spPr bwMode="auto">
          <a:xfrm>
            <a:off x="3657600" y="3429000"/>
            <a:ext cx="2133600" cy="10668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/>
              <a:t>Performance/power</a:t>
            </a:r>
          </a:p>
          <a:p>
            <a:pPr algn="ctr" eaLnBrk="0" hangingPunct="0"/>
            <a:r>
              <a:rPr lang="en-US" altLang="en-US"/>
              <a:t>Analysis</a:t>
            </a:r>
          </a:p>
          <a:p>
            <a:pPr algn="ctr" eaLnBrk="0" hangingPunct="0"/>
            <a:r>
              <a:rPr lang="en-US" altLang="en-US"/>
              <a:t>HW/SW partitioning</a:t>
            </a:r>
          </a:p>
        </p:txBody>
      </p:sp>
      <p:sp>
        <p:nvSpPr>
          <p:cNvPr id="208904" name="Oval 8"/>
          <p:cNvSpPr>
            <a:spLocks noChangeArrowheads="1"/>
          </p:cNvSpPr>
          <p:nvPr/>
        </p:nvSpPr>
        <p:spPr bwMode="auto">
          <a:xfrm>
            <a:off x="3505200" y="4953000"/>
            <a:ext cx="2514600" cy="6858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/>
              <a:t>Golden abstract</a:t>
            </a:r>
          </a:p>
          <a:p>
            <a:pPr algn="ctr" eaLnBrk="0" hangingPunct="0"/>
            <a:r>
              <a:rPr lang="en-US" altLang="en-US"/>
              <a:t>architecture</a:t>
            </a:r>
          </a:p>
        </p:txBody>
      </p:sp>
      <p:sp>
        <p:nvSpPr>
          <p:cNvPr id="208905" name="Line 9"/>
          <p:cNvSpPr>
            <a:spLocks noChangeShapeType="1"/>
          </p:cNvSpPr>
          <p:nvPr/>
        </p:nvSpPr>
        <p:spPr bwMode="auto">
          <a:xfrm flipH="1">
            <a:off x="2209800" y="1981200"/>
            <a:ext cx="129540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906" name="Line 10"/>
          <p:cNvSpPr>
            <a:spLocks noChangeShapeType="1"/>
          </p:cNvSpPr>
          <p:nvPr/>
        </p:nvSpPr>
        <p:spPr bwMode="auto">
          <a:xfrm>
            <a:off x="6019800" y="1981200"/>
            <a:ext cx="129540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907" name="Line 11"/>
          <p:cNvSpPr>
            <a:spLocks noChangeShapeType="1"/>
          </p:cNvSpPr>
          <p:nvPr/>
        </p:nvSpPr>
        <p:spPr bwMode="auto">
          <a:xfrm>
            <a:off x="2438400" y="2667000"/>
            <a:ext cx="1066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908" name="Line 12"/>
          <p:cNvSpPr>
            <a:spLocks noChangeShapeType="1"/>
          </p:cNvSpPr>
          <p:nvPr/>
        </p:nvSpPr>
        <p:spPr bwMode="auto">
          <a:xfrm flipH="1">
            <a:off x="6019800" y="2743200"/>
            <a:ext cx="1066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909" name="Line 13"/>
          <p:cNvSpPr>
            <a:spLocks noChangeShapeType="1"/>
          </p:cNvSpPr>
          <p:nvPr/>
        </p:nvSpPr>
        <p:spPr bwMode="auto">
          <a:xfrm>
            <a:off x="4724400" y="213360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910" name="Line 14"/>
          <p:cNvSpPr>
            <a:spLocks noChangeShapeType="1"/>
          </p:cNvSpPr>
          <p:nvPr/>
        </p:nvSpPr>
        <p:spPr bwMode="auto">
          <a:xfrm>
            <a:off x="4724400" y="28956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911" name="Line 15"/>
          <p:cNvSpPr>
            <a:spLocks noChangeShapeType="1"/>
          </p:cNvSpPr>
          <p:nvPr/>
        </p:nvSpPr>
        <p:spPr bwMode="auto">
          <a:xfrm>
            <a:off x="4724400" y="4495800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21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Memory system performance</a:t>
            </a:r>
          </a:p>
        </p:txBody>
      </p:sp>
      <p:sp>
        <p:nvSpPr>
          <p:cNvPr id="22118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3000"/>
              <a:t>Peak:</a:t>
            </a:r>
          </a:p>
          <a:p>
            <a:pPr marL="742950" lvl="1" indent="-285750">
              <a:lnSpc>
                <a:spcPct val="80000"/>
              </a:lnSpc>
            </a:pPr>
            <a:r>
              <a:rPr lang="en-US" altLang="en-US" sz="2600"/>
              <a:t>(# banks) * (access time per bank).</a:t>
            </a:r>
          </a:p>
        </p:txBody>
      </p:sp>
      <p:sp>
        <p:nvSpPr>
          <p:cNvPr id="221188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1500"/>
              <a:t>Average (with contention):</a:t>
            </a:r>
          </a:p>
          <a:p>
            <a:pPr>
              <a:lnSpc>
                <a:spcPct val="101000"/>
              </a:lnSpc>
              <a:spcBef>
                <a:spcPct val="51000"/>
              </a:spcBef>
              <a:buFont typeface="Wingdings" pitchFamily="2" charset="2"/>
              <a:buNone/>
            </a:pPr>
            <a:r>
              <a:rPr lang="en-US" altLang="en-US" sz="1500"/>
              <a:t>About 20% of instructions are branches.</a:t>
            </a:r>
          </a:p>
          <a:p>
            <a:pPr>
              <a:lnSpc>
                <a:spcPct val="101000"/>
              </a:lnSpc>
              <a:spcBef>
                <a:spcPct val="51000"/>
              </a:spcBef>
              <a:buFont typeface="Wingdings" pitchFamily="2" charset="2"/>
              <a:buNone/>
            </a:pPr>
            <a:r>
              <a:rPr lang="en-US" altLang="en-US" sz="1500"/>
              <a:t>Probability of instruction sequence of length m including a branch:</a:t>
            </a:r>
          </a:p>
          <a:p>
            <a:pPr>
              <a:lnSpc>
                <a:spcPct val="101000"/>
              </a:lnSpc>
              <a:spcBef>
                <a:spcPct val="51000"/>
              </a:spcBef>
              <a:buFont typeface="Wingdings" pitchFamily="2" charset="2"/>
              <a:buNone/>
            </a:pPr>
            <a:r>
              <a:rPr lang="en-US" altLang="en-US" sz="1500"/>
              <a:t>	p(1) = </a:t>
            </a:r>
            <a:r>
              <a:rPr lang="en-US" altLang="en-US" sz="1500">
                <a:latin typeface="Symbol" pitchFamily="18" charset="2"/>
              </a:rPr>
              <a:t></a:t>
            </a:r>
          </a:p>
          <a:p>
            <a:pPr>
              <a:lnSpc>
                <a:spcPct val="101000"/>
              </a:lnSpc>
              <a:spcBef>
                <a:spcPct val="51000"/>
              </a:spcBef>
              <a:buFont typeface="Wingdings" pitchFamily="2" charset="2"/>
              <a:buNone/>
            </a:pPr>
            <a:r>
              <a:rPr lang="en-US" altLang="en-US" sz="1500"/>
              <a:t>	p(k) = (1 - </a:t>
            </a:r>
            <a:r>
              <a:rPr lang="en-US" altLang="en-US" sz="1500">
                <a:latin typeface="Symbol" pitchFamily="18" charset="2"/>
              </a:rPr>
              <a:t></a:t>
            </a:r>
            <a:r>
              <a:rPr lang="en-US" altLang="en-US" sz="1500"/>
              <a:t>) ^(k-1) </a:t>
            </a:r>
            <a:r>
              <a:rPr lang="en-US" altLang="en-US" sz="1500">
                <a:latin typeface="Symbol" pitchFamily="18" charset="2"/>
              </a:rPr>
              <a:t></a:t>
            </a:r>
          </a:p>
          <a:p>
            <a:pPr>
              <a:lnSpc>
                <a:spcPct val="101000"/>
              </a:lnSpc>
              <a:spcBef>
                <a:spcPct val="51000"/>
              </a:spcBef>
              <a:buFont typeface="Wingdings" pitchFamily="2" charset="2"/>
              <a:buNone/>
            </a:pPr>
            <a:r>
              <a:rPr lang="en-US" altLang="en-US" sz="1500"/>
              <a:t>	p(m) = (1 - </a:t>
            </a:r>
            <a:r>
              <a:rPr lang="en-US" altLang="en-US" sz="1500">
                <a:latin typeface="Symbol" pitchFamily="18" charset="2"/>
              </a:rPr>
              <a:t></a:t>
            </a:r>
            <a:r>
              <a:rPr lang="en-US" altLang="en-US" sz="1500"/>
              <a:t>)^(m-1)</a:t>
            </a:r>
          </a:p>
          <a:p>
            <a:pPr>
              <a:lnSpc>
                <a:spcPct val="101000"/>
              </a:lnSpc>
              <a:spcBef>
                <a:spcPct val="51000"/>
              </a:spcBef>
              <a:buFont typeface="Wingdings" pitchFamily="2" charset="2"/>
              <a:buNone/>
            </a:pPr>
            <a:r>
              <a:rPr lang="en-US" altLang="en-US" sz="1500"/>
              <a:t>Mean branchless sequence length:</a:t>
            </a:r>
          </a:p>
          <a:p>
            <a:pPr>
              <a:lnSpc>
                <a:spcPct val="101000"/>
              </a:lnSpc>
              <a:spcBef>
                <a:spcPct val="51000"/>
              </a:spcBef>
              <a:buFont typeface="Wingdings" pitchFamily="2" charset="2"/>
              <a:buNone/>
            </a:pPr>
            <a:r>
              <a:rPr lang="en-US" altLang="en-US" sz="1500"/>
              <a:t>	bm = </a:t>
            </a:r>
            <a:r>
              <a:rPr lang="en-US" altLang="en-US" sz="2000">
                <a:latin typeface="Symbol" pitchFamily="18" charset="2"/>
              </a:rPr>
              <a:t></a:t>
            </a:r>
            <a:r>
              <a:rPr lang="en-US" altLang="en-US" sz="1500"/>
              <a:t> k p(k)</a:t>
            </a:r>
          </a:p>
          <a:p>
            <a:pPr>
              <a:lnSpc>
                <a:spcPct val="101000"/>
              </a:lnSpc>
              <a:spcBef>
                <a:spcPct val="51000"/>
              </a:spcBef>
              <a:buFont typeface="Wingdings" pitchFamily="2" charset="2"/>
              <a:buNone/>
            </a:pPr>
            <a:r>
              <a:rPr lang="en-US" altLang="en-US" sz="1500"/>
              <a:t>	      = [1 - (1 - </a:t>
            </a:r>
            <a:r>
              <a:rPr lang="en-US" altLang="en-US" sz="1500">
                <a:latin typeface="Symbol" pitchFamily="18" charset="2"/>
              </a:rPr>
              <a:t></a:t>
            </a:r>
            <a:r>
              <a:rPr lang="en-US" altLang="en-US" sz="1500"/>
              <a:t>)^m] / </a:t>
            </a:r>
            <a:r>
              <a:rPr lang="en-US" altLang="en-US" sz="1500">
                <a:latin typeface="Symbol" pitchFamily="18" charset="2"/>
              </a:rPr>
              <a:t></a:t>
            </a:r>
          </a:p>
          <a:p>
            <a:pPr>
              <a:lnSpc>
                <a:spcPct val="80000"/>
              </a:lnSpc>
            </a:pPr>
            <a:endParaRPr lang="en-US" altLang="en-US" sz="15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Memory system design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Parameters: area, performance, energy.</a:t>
            </a:r>
          </a:p>
          <a:p>
            <a:r>
              <a:rPr lang="en-US" altLang="en-US"/>
              <a:t>Delay is a nonlinear function of memory size.</a:t>
            </a:r>
          </a:p>
          <a:p>
            <a:r>
              <a:rPr lang="en-US" altLang="en-US"/>
              <a:t>Delay is a nonlinear function of the number of ports.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Dutta et al. memory system design methodology</a:t>
            </a:r>
          </a:p>
        </p:txBody>
      </p:sp>
      <p:pic>
        <p:nvPicPr>
          <p:cNvPr id="109572" name="Picture 4" descr="Fig_05-19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27200" y="1600200"/>
            <a:ext cx="5688013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9574" name="Text Box 6"/>
          <p:cNvSpPr txBox="1">
            <a:spLocks noChangeArrowheads="1"/>
          </p:cNvSpPr>
          <p:nvPr/>
        </p:nvSpPr>
        <p:spPr bwMode="auto">
          <a:xfrm>
            <a:off x="6691460" y="4998244"/>
            <a:ext cx="23082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/>
              <a:t>[Dut98] © 1998 IEEE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Heterogeneous memory systems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Heterogeneous memory improves real-time performance:</a:t>
            </a:r>
          </a:p>
          <a:p>
            <a:pPr lvl="1"/>
            <a:r>
              <a:rPr lang="en-US" altLang="en-US"/>
              <a:t>Accesses to the same bank interfere, even if not to the same location.</a:t>
            </a:r>
          </a:p>
          <a:p>
            <a:pPr lvl="1"/>
            <a:r>
              <a:rPr lang="en-US" altLang="en-US"/>
              <a:t>Segregating real-time locations improves predictability, reduces access time variance.</a:t>
            </a:r>
          </a:p>
          <a:p>
            <a:r>
              <a:rPr lang="en-US" altLang="en-US"/>
              <a:t>Heterogeneous memory improves power:</a:t>
            </a:r>
          </a:p>
          <a:p>
            <a:pPr lvl="1"/>
            <a:r>
              <a:rPr lang="en-US" altLang="en-US"/>
              <a:t>Smaller blocks with fewer ports consume less energy.</a:t>
            </a:r>
          </a:p>
        </p:txBody>
      </p:sp>
      <p:pic>
        <p:nvPicPr>
          <p:cNvPr id="111620" name="Picture 4" descr="eq5-8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48000" y="5373688"/>
            <a:ext cx="5410200" cy="7445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HP DesignJet printer</a:t>
            </a:r>
          </a:p>
        </p:txBody>
      </p:sp>
      <p:pic>
        <p:nvPicPr>
          <p:cNvPr id="112644" name="Picture 4" descr="Fig_Ex05-09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698625"/>
            <a:ext cx="8229600" cy="43338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2646" name="Text Box 6"/>
          <p:cNvSpPr txBox="1">
            <a:spLocks noChangeArrowheads="1"/>
          </p:cNvSpPr>
          <p:nvPr/>
        </p:nvSpPr>
        <p:spPr bwMode="auto">
          <a:xfrm>
            <a:off x="6477000" y="6324600"/>
            <a:ext cx="1009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[Meb92]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3473</TotalTime>
  <Words>1751</Words>
  <Application>Microsoft Office PowerPoint</Application>
  <PresentationFormat>On-screen Show (4:3)</PresentationFormat>
  <Paragraphs>340</Paragraphs>
  <Slides>44</Slides>
  <Notes>42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Edge</vt:lpstr>
      <vt:lpstr>Chapter 5, part 2: Multiprocessor Architectures</vt:lpstr>
      <vt:lpstr>Topics</vt:lpstr>
      <vt:lpstr>Parallel memory systems</vt:lpstr>
      <vt:lpstr>Memory bank usage</vt:lpstr>
      <vt:lpstr>Memory system performance</vt:lpstr>
      <vt:lpstr>Memory system design</vt:lpstr>
      <vt:lpstr>Dutta et al. memory system design methodology</vt:lpstr>
      <vt:lpstr>Heterogeneous memory systems</vt:lpstr>
      <vt:lpstr>HP DesignJet printer</vt:lpstr>
      <vt:lpstr>Cache consistency in multiprocessors</vt:lpstr>
      <vt:lpstr>Consistent parallel memory systems</vt:lpstr>
      <vt:lpstr>ARM MPCore</vt:lpstr>
      <vt:lpstr>Networks and physically-distributed embedded systems</vt:lpstr>
      <vt:lpstr>CAN bus</vt:lpstr>
      <vt:lpstr>Time-Triggered Architecture</vt:lpstr>
      <vt:lpstr>Sparse model of time</vt:lpstr>
      <vt:lpstr>Communications network itnerface</vt:lpstr>
      <vt:lpstr>TTA topologies</vt:lpstr>
      <vt:lpstr>Cliques</vt:lpstr>
      <vt:lpstr>FlexRay</vt:lpstr>
      <vt:lpstr>FlexRay real-time performance</vt:lpstr>
      <vt:lpstr>FlexRay timing</vt:lpstr>
      <vt:lpstr>FlexRay network stack</vt:lpstr>
      <vt:lpstr>FlexRay active star topology</vt:lpstr>
      <vt:lpstr>FlexRay frame format</vt:lpstr>
      <vt:lpstr>FlexRay static segment</vt:lpstr>
      <vt:lpstr>FlexRay dynamic segment</vt:lpstr>
      <vt:lpstr>FlexRay dynamic segment timing</vt:lpstr>
      <vt:lpstr>FlexRay timekeeping</vt:lpstr>
      <vt:lpstr>Aircraft networks</vt:lpstr>
      <vt:lpstr>ARINC 644 standard</vt:lpstr>
      <vt:lpstr>Multiprocessor design methodologies</vt:lpstr>
      <vt:lpstr>Characteristics of modern SoC designs</vt:lpstr>
      <vt:lpstr>IBM CoreConnect</vt:lpstr>
      <vt:lpstr>Coral design methodology</vt:lpstr>
      <vt:lpstr>Coral virtual-to-real synthesis</vt:lpstr>
      <vt:lpstr>Component-based design</vt:lpstr>
      <vt:lpstr>Challenges in heterogeneous multiprocessors</vt:lpstr>
      <vt:lpstr>Challenges for EDA industry</vt:lpstr>
      <vt:lpstr>Application vs. task-specific software stacks</vt:lpstr>
      <vt:lpstr>Software adaptations for a dedicated CPU</vt:lpstr>
      <vt:lpstr>Abstract architecture template</vt:lpstr>
      <vt:lpstr>Hardware and software abstraction layers</vt:lpstr>
      <vt:lpstr>System-level design flow (Jerraya et al.)</vt:lpstr>
    </vt:vector>
  </TitlesOfParts>
  <Company>Princeton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Performance Embedded Computing</dc:title>
  <dc:creator>Marilyn Wolf</dc:creator>
  <cp:lastModifiedBy>Marilyn</cp:lastModifiedBy>
  <cp:revision>81</cp:revision>
  <dcterms:created xsi:type="dcterms:W3CDTF">2006-09-21T02:21:51Z</dcterms:created>
  <dcterms:modified xsi:type="dcterms:W3CDTF">2014-04-07T23:17:22Z</dcterms:modified>
</cp:coreProperties>
</file>