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4"/>
  </p:notesMasterIdLst>
  <p:sldIdLst>
    <p:sldId id="256" r:id="rId2"/>
    <p:sldId id="262" r:id="rId3"/>
    <p:sldId id="287" r:id="rId4"/>
    <p:sldId id="288" r:id="rId5"/>
    <p:sldId id="289" r:id="rId6"/>
    <p:sldId id="290" r:id="rId7"/>
    <p:sldId id="291" r:id="rId8"/>
    <p:sldId id="280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02" r:id="rId37"/>
    <p:sldId id="303" r:id="rId38"/>
    <p:sldId id="304" r:id="rId39"/>
    <p:sldId id="305" r:id="rId40"/>
    <p:sldId id="306" r:id="rId41"/>
    <p:sldId id="307" r:id="rId42"/>
    <p:sldId id="308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79BC08-2E08-491E-A795-CDFA2F715D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59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C6274-191A-46D1-A511-5979C5C608C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6433C-DCF9-4E12-B08B-491B5BEF35D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09463-6DB8-4BF0-8034-D11923753DF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A8D1FF-1EB8-4E5E-BE6C-3953985C5FAA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B9B47-92C5-49CE-810C-C43570E82FBE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5D369-CE06-4E0F-93BC-15B0053AA11D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B6AC0-6C24-487E-B891-5293603806A8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ACB8D-CED4-41A7-AEC4-6D199555287D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912DF-6FF7-4A19-B12D-AD3280E9757B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71B910-B3CF-49A9-BD71-DB3E87403D9F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4E194-2362-466F-BF12-C65E6E0FCB89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1FBA71-66B4-49E1-BF8A-448EE3E717B4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5E9080-2255-42E7-92D6-36F59B22979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81C0A-D33C-459A-8C4D-CDD64225EF11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AEDA1F-7DC5-4557-8AC7-B7E7033C3DDF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32630A-2659-4B95-9C0A-0753A96E9C86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612F9-70CA-43E5-90CF-6041D7019C11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196F1F-B060-4039-8233-E3D45BE7C764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6BF076-06F2-4993-AB77-BB7EF4ACACCB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232FC7-AEF0-402D-96BC-AE2ED66829E3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33048-75AC-4823-8411-EA1398A0ED32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D78FFF-0EB8-4124-9D0C-C4F06CA0E17E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D9935-DA1A-4E7F-9F59-12C72773B14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1E4DB-92EB-4240-8FB8-6FCE686B16F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261DF3-4D40-4043-933D-EA96F45D3A4E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1E5226-0459-4044-9496-C3979188560A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6414C-A7E7-4CF7-8066-AA02E970D997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3DFD8-98F2-4E97-8ADB-24CACC13E2F3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C1E411-091A-4B4E-BB7E-6F2AE892D928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D22D4C-E231-48E9-8CFC-DE4FD5AA1C92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8EE1D5-09BE-4A39-8473-83C31D4CFF1D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44769-0E21-4DEA-9038-EDB84A5DE20F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642295-073C-431A-8B57-995E25F24AC3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95C27A-A352-4AD7-88F2-77F7B724633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29878-A019-494E-8202-E3E3B5B46B1B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56522E-034A-481C-99A5-5FE948A0B494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9A8C05-DC25-42E8-920E-9F512CB04DFD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32BB1-6ECF-46E6-8101-8C1E85BCB1B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9D69EC-1E1E-4874-9BF3-B2983DFA806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CD505-785A-4976-B58F-571AFA5DBF6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350C0-3121-4FAC-B941-F8244DCA2CC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A69DC-AD86-4D10-A75F-DCBB6B96DFB4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7BD1DC-A1DB-4E0A-B961-F10D84704E8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83C93-84B0-4C6A-9FB3-1664065C4C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2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15807-342C-45C5-8295-D34B55A202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766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D53861E-EE23-40E7-98E1-869D90302C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051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9622B93-B0FE-4634-A9E3-0E21840CF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713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B7899A0-BCFC-4DB3-B6D7-992112680D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10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A7FEA-5926-46EC-A988-4AF586531D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77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B6403-03E3-4FA0-8FF6-E7D54E1CD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862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6ECDB-D2DB-44B2-8658-5B11A38D73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430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BC86A-526D-4F24-ABDD-E96C3877F6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568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F15B9-FBA8-4D47-8707-25D9AC8226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973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EDAFC-AB25-4A1E-B7B3-4E64443E39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1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84B03-76CC-4FC7-8052-55CBFCE295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9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81ECE-EA12-476F-861D-D85BB1FCB6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05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A429CE5A-AED5-41FE-A740-006D0C9C1D6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6, part 1: Multiprocessor Software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Stone multiprocessor modeling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100"/>
              <a:t>Table provides execution time of processes on the two CPUs.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Intermodule connection graph describes the time cost of communication between two processes when they run on different CPUs.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Communication time within a CPU is zero.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Modify intermodule communication graph: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Add source node for CPU 1 and sink node for CPU 2.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Add edges from each non-sink node to source and sink. Weight of edge to source is cost of executing on CPU 2 (sink). Weight of edge to sink is cost of executing on CPU 1 (source).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Minimize total time by finding a minimum-cost cutset of the modified intermodule connection graph.</a:t>
            </a:r>
          </a:p>
          <a:p>
            <a:pPr>
              <a:lnSpc>
                <a:spcPct val="90000"/>
              </a:lnSpc>
            </a:pPr>
            <a:endParaRPr lang="en-US" altLang="en-US"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Stone multiprocessor example</a:t>
            </a:r>
          </a:p>
        </p:txBody>
      </p:sp>
      <p:pic>
        <p:nvPicPr>
          <p:cNvPr id="168964" name="Picture 4" descr="Fig_06-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41500"/>
            <a:ext cx="8229600" cy="4046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5622925" y="6208713"/>
            <a:ext cx="90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[Sto77]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Static vs. dynamic task allocation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Dynamic task allocation can choose the CPU for a task at run time.</a:t>
            </a:r>
          </a:p>
          <a:p>
            <a:r>
              <a:rPr lang="en-US" altLang="en-US"/>
              <a:t>Static task allocation determines allocation to CPU at design time.</a:t>
            </a:r>
          </a:p>
          <a:p>
            <a:r>
              <a:rPr lang="en-US" altLang="en-US"/>
              <a:t>Static task allocation reduces OS overhead, allows more analysis.</a:t>
            </a:r>
          </a:p>
          <a:p>
            <a:r>
              <a:rPr lang="en-US" altLang="en-US"/>
              <a:t>Dynamic task allocation helps manage dynamic loads.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Bhattacharyya et al. SDF scheduling</a:t>
            </a:r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Interprocessor communication modeling (IPC) graph has same nodes as SDF, all SDF edges, plus additional edges.</a:t>
            </a:r>
          </a:p>
          <a:p>
            <a:pPr lvl="1"/>
            <a:r>
              <a:rPr lang="en-US" altLang="en-US" sz="2200"/>
              <a:t>Added edges model sequential schedule.</a:t>
            </a:r>
          </a:p>
          <a:p>
            <a:r>
              <a:rPr lang="en-US" altLang="en-US" sz="2600"/>
              <a:t>Edges that cross processor boundaries are called IPC edges.</a:t>
            </a:r>
          </a:p>
        </p:txBody>
      </p:sp>
      <p:pic>
        <p:nvPicPr>
          <p:cNvPr id="174086" name="Picture 6" descr="Fig_06-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98700"/>
            <a:ext cx="4038600" cy="3132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Scheduling and graph analysis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Edges not in a strongly connected component are not bounded.</a:t>
            </a:r>
          </a:p>
          <a:p>
            <a:r>
              <a:rPr lang="en-US" altLang="en-US"/>
              <a:t>Simpler protocols can be used on bounded edges.</a:t>
            </a:r>
          </a:p>
          <a:p>
            <a:r>
              <a:rPr lang="en-US" altLang="en-US"/>
              <a:t>An edge is redundant if another path between the source/sink pair has a longer delay.</a:t>
            </a:r>
          </a:p>
          <a:p>
            <a:r>
              <a:rPr lang="en-US" altLang="en-US"/>
              <a:t>Cycle mean T:</a:t>
            </a:r>
          </a:p>
        </p:txBody>
      </p:sp>
      <p:pic>
        <p:nvPicPr>
          <p:cNvPr id="177156" name="Picture 4" descr="eq6-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4725988"/>
            <a:ext cx="3200400" cy="1362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Critical cycles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Maximum cycle mean is the largest cycle mean for any strongly connected component.</a:t>
            </a:r>
          </a:p>
          <a:p>
            <a:r>
              <a:rPr lang="en-US" altLang="en-US"/>
              <a:t>Critical cycle has the maximum cycle mean. </a:t>
            </a:r>
          </a:p>
          <a:p>
            <a:r>
              <a:rPr lang="en-US" altLang="en-US"/>
              <a:t>Construct strongly connected synchronization graph by adding edges between strongly connected components.</a:t>
            </a:r>
          </a:p>
          <a:p>
            <a:r>
              <a:rPr lang="en-US" altLang="en-US"/>
              <a:t>Add delays to the added edges to ensure deadlock.</a:t>
            </a:r>
          </a:p>
          <a:p>
            <a:pPr lvl="1"/>
            <a:r>
              <a:rPr lang="en-US" altLang="en-US"/>
              <a:t>Delays are implemented with buffer memory.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22" name="Oval 2"/>
          <p:cNvSpPr>
            <a:spLocks noChangeArrowheads="1"/>
          </p:cNvSpPr>
          <p:nvPr/>
        </p:nvSpPr>
        <p:spPr bwMode="auto">
          <a:xfrm>
            <a:off x="7467600" y="2209800"/>
            <a:ext cx="1143000" cy="2209800"/>
          </a:xfrm>
          <a:prstGeom prst="ellipse">
            <a:avLst/>
          </a:prstGeom>
          <a:solidFill>
            <a:srgbClr val="618FFD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3" name="Oval 3"/>
          <p:cNvSpPr>
            <a:spLocks noChangeArrowheads="1"/>
          </p:cNvSpPr>
          <p:nvPr/>
        </p:nvSpPr>
        <p:spPr bwMode="auto">
          <a:xfrm>
            <a:off x="5181600" y="2286000"/>
            <a:ext cx="1676400" cy="2438400"/>
          </a:xfrm>
          <a:prstGeom prst="ellipse">
            <a:avLst/>
          </a:prstGeom>
          <a:solidFill>
            <a:srgbClr val="618FFD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Rate analysis (Gupta et al.)</a:t>
            </a:r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Goal: identify rates at which processes can run.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Model includes multiple processes with control dependencies.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200"/>
              <a:t>CDFG-style model within each process.</a:t>
            </a:r>
          </a:p>
        </p:txBody>
      </p:sp>
      <p:sp>
        <p:nvSpPr>
          <p:cNvPr id="184326" name="Oval 6"/>
          <p:cNvSpPr>
            <a:spLocks noChangeArrowheads="1"/>
          </p:cNvSpPr>
          <p:nvPr/>
        </p:nvSpPr>
        <p:spPr bwMode="auto">
          <a:xfrm>
            <a:off x="5791200" y="24384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7772400" y="23622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8" name="Oval 8"/>
          <p:cNvSpPr>
            <a:spLocks noChangeArrowheads="1"/>
          </p:cNvSpPr>
          <p:nvPr/>
        </p:nvSpPr>
        <p:spPr bwMode="auto">
          <a:xfrm>
            <a:off x="5257800" y="32766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29" name="Oval 9"/>
          <p:cNvSpPr>
            <a:spLocks noChangeArrowheads="1"/>
          </p:cNvSpPr>
          <p:nvPr/>
        </p:nvSpPr>
        <p:spPr bwMode="auto">
          <a:xfrm>
            <a:off x="6324600" y="32766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30" name="Oval 10"/>
          <p:cNvSpPr>
            <a:spLocks noChangeArrowheads="1"/>
          </p:cNvSpPr>
          <p:nvPr/>
        </p:nvSpPr>
        <p:spPr bwMode="auto">
          <a:xfrm>
            <a:off x="5791200" y="41148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31" name="Oval 11"/>
          <p:cNvSpPr>
            <a:spLocks noChangeArrowheads="1"/>
          </p:cNvSpPr>
          <p:nvPr/>
        </p:nvSpPr>
        <p:spPr bwMode="auto">
          <a:xfrm>
            <a:off x="7772400" y="38100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4332" name="AutoShape 12"/>
          <p:cNvCxnSpPr>
            <a:cxnSpLocks noChangeShapeType="1"/>
            <a:stCxn id="184327" idx="4"/>
            <a:endCxn id="184331" idx="0"/>
          </p:cNvCxnSpPr>
          <p:nvPr/>
        </p:nvCxnSpPr>
        <p:spPr bwMode="auto">
          <a:xfrm>
            <a:off x="8001000" y="2819400"/>
            <a:ext cx="0" cy="9906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333" name="AutoShape 13"/>
          <p:cNvCxnSpPr>
            <a:cxnSpLocks noChangeShapeType="1"/>
            <a:stCxn id="184326" idx="3"/>
            <a:endCxn id="184328" idx="7"/>
          </p:cNvCxnSpPr>
          <p:nvPr/>
        </p:nvCxnSpPr>
        <p:spPr bwMode="auto">
          <a:xfrm flipH="1">
            <a:off x="5648325" y="2828925"/>
            <a:ext cx="209550" cy="5143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334" name="AutoShape 14"/>
          <p:cNvCxnSpPr>
            <a:cxnSpLocks noChangeShapeType="1"/>
            <a:stCxn id="184326" idx="5"/>
            <a:endCxn id="184329" idx="1"/>
          </p:cNvCxnSpPr>
          <p:nvPr/>
        </p:nvCxnSpPr>
        <p:spPr bwMode="auto">
          <a:xfrm>
            <a:off x="6181725" y="2828925"/>
            <a:ext cx="209550" cy="5143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335" name="AutoShape 15"/>
          <p:cNvCxnSpPr>
            <a:cxnSpLocks noChangeShapeType="1"/>
            <a:stCxn id="184328" idx="4"/>
            <a:endCxn id="184330" idx="1"/>
          </p:cNvCxnSpPr>
          <p:nvPr/>
        </p:nvCxnSpPr>
        <p:spPr bwMode="auto">
          <a:xfrm>
            <a:off x="5486400" y="3733800"/>
            <a:ext cx="371475" cy="4476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4336" name="AutoShape 16"/>
          <p:cNvCxnSpPr>
            <a:cxnSpLocks noChangeShapeType="1"/>
            <a:stCxn id="184329" idx="4"/>
            <a:endCxn id="184330" idx="7"/>
          </p:cNvCxnSpPr>
          <p:nvPr/>
        </p:nvCxnSpPr>
        <p:spPr bwMode="auto">
          <a:xfrm flipH="1">
            <a:off x="6181725" y="3733800"/>
            <a:ext cx="371475" cy="44767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337" name="Line 17"/>
          <p:cNvSpPr>
            <a:spLocks noChangeShapeType="1"/>
          </p:cNvSpPr>
          <p:nvPr/>
        </p:nvSpPr>
        <p:spPr bwMode="auto">
          <a:xfrm flipV="1">
            <a:off x="6781800" y="2667000"/>
            <a:ext cx="9906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Process model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r>
              <a:rPr lang="en-US" altLang="en-US" sz="2600"/>
              <a:t>Edges are labeled with (min,max) delays from activation signal to start of execution.</a:t>
            </a:r>
          </a:p>
          <a:p>
            <a:r>
              <a:rPr lang="en-US" altLang="en-US" sz="2600"/>
              <a:t>Process starts executing after all its enables signals have been ready.</a:t>
            </a:r>
          </a:p>
        </p:txBody>
      </p:sp>
      <p:sp>
        <p:nvSpPr>
          <p:cNvPr id="186372" name="Oval 4"/>
          <p:cNvSpPr>
            <a:spLocks noChangeArrowheads="1"/>
          </p:cNvSpPr>
          <p:nvPr/>
        </p:nvSpPr>
        <p:spPr bwMode="auto">
          <a:xfrm>
            <a:off x="5181600" y="3429000"/>
            <a:ext cx="685800" cy="685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P1</a:t>
            </a:r>
          </a:p>
        </p:txBody>
      </p:sp>
      <p:sp>
        <p:nvSpPr>
          <p:cNvPr id="186373" name="Oval 5"/>
          <p:cNvSpPr>
            <a:spLocks noChangeArrowheads="1"/>
          </p:cNvSpPr>
          <p:nvPr/>
        </p:nvSpPr>
        <p:spPr bwMode="auto">
          <a:xfrm>
            <a:off x="7467600" y="3429000"/>
            <a:ext cx="685800" cy="685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P2</a:t>
            </a:r>
          </a:p>
        </p:txBody>
      </p:sp>
      <p:cxnSp>
        <p:nvCxnSpPr>
          <p:cNvPr id="186374" name="AutoShape 6"/>
          <p:cNvCxnSpPr>
            <a:cxnSpLocks noChangeShapeType="1"/>
            <a:stCxn id="186372" idx="7"/>
            <a:endCxn id="186373" idx="1"/>
          </p:cNvCxnSpPr>
          <p:nvPr/>
        </p:nvCxnSpPr>
        <p:spPr bwMode="auto">
          <a:xfrm rot="5400000" flipV="1">
            <a:off x="6666707" y="2629694"/>
            <a:ext cx="1587" cy="1800225"/>
          </a:xfrm>
          <a:prstGeom prst="curvedConnector3">
            <a:avLst>
              <a:gd name="adj1" fmla="val -2070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6375" name="AutoShape 7"/>
          <p:cNvCxnSpPr>
            <a:cxnSpLocks noChangeShapeType="1"/>
            <a:stCxn id="186373" idx="3"/>
            <a:endCxn id="186372" idx="5"/>
          </p:cNvCxnSpPr>
          <p:nvPr/>
        </p:nvCxnSpPr>
        <p:spPr bwMode="auto">
          <a:xfrm rot="5400000">
            <a:off x="6666707" y="3115469"/>
            <a:ext cx="1587" cy="1800225"/>
          </a:xfrm>
          <a:prstGeom prst="curvedConnector3">
            <a:avLst>
              <a:gd name="adj1" fmla="val 2070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376" name="Text Box 8"/>
          <p:cNvSpPr txBox="1">
            <a:spLocks noChangeArrowheads="1"/>
          </p:cNvSpPr>
          <p:nvPr/>
        </p:nvSpPr>
        <p:spPr bwMode="auto">
          <a:xfrm>
            <a:off x="6324600" y="27432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[3,4]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6324600" y="44196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[1,5]</a:t>
            </a:r>
          </a:p>
        </p:txBody>
      </p:sp>
      <p:sp>
        <p:nvSpPr>
          <p:cNvPr id="186378" name="Text Box 10"/>
          <p:cNvSpPr txBox="1">
            <a:spLocks noChangeArrowheads="1"/>
          </p:cNvSpPr>
          <p:nvPr/>
        </p:nvSpPr>
        <p:spPr bwMode="auto">
          <a:xfrm>
            <a:off x="6019800" y="2362200"/>
            <a:ext cx="117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solidFill>
                  <a:srgbClr val="FC0128"/>
                </a:solidFill>
              </a:rPr>
              <a:t>[min,max]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Rate analysis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Delay around a cycle in the graph is </a:t>
            </a:r>
            <a:r>
              <a:rPr lang="en-US" altLang="en-US">
                <a:latin typeface="Symbol" pitchFamily="18" charset="2"/>
              </a:rPr>
              <a:t>S</a:t>
            </a:r>
            <a:r>
              <a:rPr lang="en-US" altLang="en-US"/>
              <a:t> </a:t>
            </a:r>
            <a:r>
              <a:rPr lang="en-US" altLang="en-US">
                <a:latin typeface="Symbol" pitchFamily="18" charset="2"/>
              </a:rPr>
              <a:t>d</a:t>
            </a:r>
            <a:r>
              <a:rPr lang="en-US" altLang="en-US" baseline="-25000"/>
              <a:t>i</a:t>
            </a:r>
            <a:r>
              <a:rPr lang="en-US" altLang="en-US"/>
              <a:t>.</a:t>
            </a:r>
          </a:p>
          <a:p>
            <a:r>
              <a:rPr lang="en-US" altLang="en-US"/>
              <a:t>Maximum mean cycle delay is </a:t>
            </a:r>
            <a:r>
              <a:rPr lang="en-US" altLang="en-US">
                <a:latin typeface="Symbol" pitchFamily="18" charset="2"/>
              </a:rPr>
              <a:t>l</a:t>
            </a:r>
            <a:r>
              <a:rPr lang="en-US" altLang="en-US"/>
              <a:t>.</a:t>
            </a:r>
          </a:p>
          <a:p>
            <a:r>
              <a:rPr lang="en-US" altLang="en-US"/>
              <a:t>In a strongly connected graph all nodes execute at the same rate </a:t>
            </a:r>
            <a:r>
              <a:rPr lang="en-US" altLang="en-US">
                <a:latin typeface="Symbol" pitchFamily="18" charset="2"/>
              </a:rPr>
              <a:t>l</a:t>
            </a:r>
            <a:r>
              <a:rPr lang="en-US" altLang="en-US"/>
              <a:t>.</a:t>
            </a:r>
          </a:p>
          <a:p>
            <a:r>
              <a:rPr lang="en-US" altLang="en-US"/>
              <a:t>Given a producer and consumer, bounds on rates of consumer is:</a:t>
            </a:r>
          </a:p>
          <a:p>
            <a:pPr marL="742950" lvl="1" indent="-285750">
              <a:buFont typeface="Wingdings" pitchFamily="2" charset="2"/>
              <a:buNone/>
            </a:pPr>
            <a:r>
              <a:rPr lang="en-US" altLang="en-US"/>
              <a:t>[ min{r</a:t>
            </a:r>
            <a:r>
              <a:rPr lang="en-US" altLang="en-US" baseline="-25000"/>
              <a:t>l</a:t>
            </a:r>
            <a:r>
              <a:rPr lang="en-US" altLang="en-US"/>
              <a:t>(P),r</a:t>
            </a:r>
            <a:r>
              <a:rPr lang="en-US" altLang="en-US" baseline="-25000"/>
              <a:t>l</a:t>
            </a:r>
            <a:r>
              <a:rPr lang="en-US" altLang="en-US"/>
              <a:t>(C)}, min{r</a:t>
            </a:r>
            <a:r>
              <a:rPr lang="en-US" altLang="en-US" baseline="-25000"/>
              <a:t>u</a:t>
            </a:r>
            <a:r>
              <a:rPr lang="en-US" altLang="en-US"/>
              <a:t>(P),r</a:t>
            </a:r>
            <a:r>
              <a:rPr lang="en-US" altLang="en-US" baseline="-25000"/>
              <a:t>u</a:t>
            </a:r>
            <a:r>
              <a:rPr lang="en-US" altLang="en-US"/>
              <a:t>(C)}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Lehoczky et al. CPU utilization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 sz="2100"/>
              <a:t>Lehoczky et al gave algorithm for computing utilization.</a:t>
            </a:r>
          </a:p>
          <a:p>
            <a:r>
              <a:rPr lang="en-US" altLang="en-US" sz="2100"/>
              <a:t> P</a:t>
            </a:r>
            <a:r>
              <a:rPr lang="en-US" altLang="en-US" sz="2100" baseline="-25000"/>
              <a:t>1</a:t>
            </a:r>
            <a:r>
              <a:rPr lang="en-US" altLang="en-US" sz="2100"/>
              <a:t> is highest priority process with period p</a:t>
            </a:r>
            <a:r>
              <a:rPr lang="en-US" altLang="en-US" sz="2100" baseline="-25000"/>
              <a:t>1</a:t>
            </a:r>
            <a:r>
              <a:rPr lang="en-US" altLang="en-US" sz="2100"/>
              <a:t>. w</a:t>
            </a:r>
            <a:r>
              <a:rPr lang="en-US" altLang="en-US" sz="2100" baseline="-25000"/>
              <a:t>i</a:t>
            </a:r>
            <a:r>
              <a:rPr lang="en-US" altLang="en-US" sz="2100"/>
              <a:t> is the worst-case response time for P</a:t>
            </a:r>
            <a:r>
              <a:rPr lang="en-US" altLang="en-US" sz="2100" baseline="-25000"/>
              <a:t>i</a:t>
            </a:r>
            <a:r>
              <a:rPr lang="en-US" altLang="en-US" sz="2100"/>
              <a:t> measured from initiation. Given by smallest non-negative root of</a:t>
            </a:r>
          </a:p>
          <a:p>
            <a:r>
              <a:rPr lang="en-US" altLang="en-US" sz="2100"/>
              <a:t>x = g(x) = c</a:t>
            </a:r>
            <a:r>
              <a:rPr lang="en-US" altLang="en-US" sz="2100" baseline="-25000"/>
              <a:t>i</a:t>
            </a:r>
            <a:r>
              <a:rPr lang="en-US" altLang="en-US" sz="2100"/>
              <a:t> + </a:t>
            </a:r>
            <a:r>
              <a:rPr lang="en-US" altLang="en-US" sz="2100">
                <a:latin typeface="Symbol" pitchFamily="18" charset="2"/>
              </a:rPr>
              <a:t>S</a:t>
            </a:r>
            <a:r>
              <a:rPr lang="en-US" altLang="en-US" sz="2100" baseline="-25000">
                <a:latin typeface="Symbol" pitchFamily="18" charset="2"/>
              </a:rPr>
              <a:t>1&lt;=</a:t>
            </a:r>
            <a:r>
              <a:rPr lang="en-US" altLang="en-US" sz="2100" baseline="-25000"/>
              <a:t>i</a:t>
            </a:r>
            <a:r>
              <a:rPr lang="en-US" altLang="en-US" sz="2100" baseline="-25000">
                <a:latin typeface="Symbol" pitchFamily="18" charset="2"/>
              </a:rPr>
              <a:t>&lt;=</a:t>
            </a:r>
            <a:r>
              <a:rPr lang="en-US" altLang="en-US" sz="2100" baseline="-25000"/>
              <a:t>m</a:t>
            </a:r>
            <a:r>
              <a:rPr lang="en-US" altLang="en-US" sz="2100"/>
              <a:t>c</a:t>
            </a:r>
            <a:r>
              <a:rPr lang="en-US" altLang="en-US" sz="2100" baseline="-25000"/>
              <a:t>j</a:t>
            </a:r>
            <a:r>
              <a:rPr lang="en-US" altLang="en-US" sz="2100"/>
              <a:t> * ceil(x/p</a:t>
            </a:r>
            <a:r>
              <a:rPr lang="en-US" altLang="en-US" sz="2100" baseline="-25000"/>
              <a:t>j</a:t>
            </a:r>
            <a:r>
              <a:rPr lang="en-US" altLang="en-US" sz="2100"/>
              <a:t>)</a:t>
            </a:r>
          </a:p>
          <a:p>
            <a:r>
              <a:rPr lang="en-US" altLang="en-US" sz="2100"/>
              <a:t>g(x) is the time required for P</a:t>
            </a:r>
            <a:r>
              <a:rPr lang="en-US" altLang="en-US" sz="2100" baseline="-25000"/>
              <a:t>i</a:t>
            </a:r>
            <a:r>
              <a:rPr lang="en-US" altLang="en-US" sz="2100"/>
              <a:t> and processes of higher priority.</a:t>
            </a:r>
          </a:p>
          <a:p>
            <a:r>
              <a:rPr lang="en-US" altLang="en-US" sz="2100"/>
              <a:t>Can be efficiently solved using numerical techniques.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Performance analysis of multiprocessor software.</a:t>
            </a:r>
          </a:p>
          <a:p>
            <a:pPr lvl="1"/>
            <a:r>
              <a:rPr lang="en-US" altLang="en-US"/>
              <a:t>Models.</a:t>
            </a:r>
          </a:p>
          <a:p>
            <a:pPr lvl="1"/>
            <a:r>
              <a:rPr lang="en-US" altLang="en-US"/>
              <a:t>Analysis.</a:t>
            </a:r>
          </a:p>
          <a:p>
            <a:pPr lvl="1"/>
            <a:r>
              <a:rPr lang="en-US" altLang="en-US"/>
              <a:t>Simulation.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34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Distributed system performance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495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/>
              <a:t>Longest-path algorithms don’t work under preemption.</a:t>
            </a:r>
          </a:p>
          <a:p>
            <a:r>
              <a:rPr lang="en-US" altLang="en-US"/>
              <a:t>Several algorithms unroll the schedule to the length of the least common multiple of the periods:</a:t>
            </a:r>
          </a:p>
          <a:p>
            <a:pPr marL="742950" lvl="1" indent="-285750"/>
            <a:r>
              <a:rPr lang="en-US" altLang="en-US"/>
              <a:t>produces a very long schedule;</a:t>
            </a:r>
          </a:p>
          <a:p>
            <a:pPr marL="742950" lvl="1" indent="-285750"/>
            <a:r>
              <a:rPr lang="en-US" altLang="en-US"/>
              <a:t>doesn’t work for non-fixed periods.</a:t>
            </a:r>
          </a:p>
          <a:p>
            <a:r>
              <a:rPr lang="en-US" altLang="en-US"/>
              <a:t>Schedules based on upper bounds may give inaccurate results.</a:t>
            </a:r>
          </a:p>
          <a:p>
            <a:r>
              <a:rPr lang="en-US" altLang="en-US"/>
              <a:t>Simulation does not provide guarantees.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Data dependencies help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8563" y="2381250"/>
            <a:ext cx="3678237" cy="2420938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/>
              <a:t>P</a:t>
            </a:r>
            <a:r>
              <a:rPr lang="en-US" altLang="en-US" baseline="-25000"/>
              <a:t>3</a:t>
            </a:r>
            <a:r>
              <a:rPr lang="en-US" altLang="en-US"/>
              <a:t> cannot preempt both P</a:t>
            </a:r>
            <a:r>
              <a:rPr lang="en-US" altLang="en-US" baseline="-25000"/>
              <a:t>1</a:t>
            </a:r>
            <a:r>
              <a:rPr lang="en-US" altLang="en-US"/>
              <a:t> and P</a:t>
            </a:r>
            <a:r>
              <a:rPr lang="en-US" altLang="en-US" baseline="-25000"/>
              <a:t>2</a:t>
            </a:r>
            <a:r>
              <a:rPr lang="en-US" altLang="en-US"/>
              <a:t>.</a:t>
            </a:r>
          </a:p>
          <a:p>
            <a:r>
              <a:rPr lang="en-US" altLang="en-US"/>
              <a:t>P</a:t>
            </a:r>
            <a:r>
              <a:rPr lang="en-US" altLang="en-US" baseline="-25000"/>
              <a:t>1</a:t>
            </a:r>
            <a:r>
              <a:rPr lang="en-US" altLang="en-US"/>
              <a:t> cannot preempt P</a:t>
            </a:r>
            <a:r>
              <a:rPr lang="en-US" altLang="en-US" baseline="-25000"/>
              <a:t>2</a:t>
            </a:r>
            <a:r>
              <a:rPr lang="en-US" altLang="en-US"/>
              <a:t>.</a:t>
            </a:r>
          </a:p>
        </p:txBody>
      </p:sp>
      <p:sp>
        <p:nvSpPr>
          <p:cNvPr id="108548" name="Oval 4"/>
          <p:cNvSpPr>
            <a:spLocks noChangeArrowheads="1"/>
          </p:cNvSpPr>
          <p:nvPr/>
        </p:nvSpPr>
        <p:spPr bwMode="auto">
          <a:xfrm>
            <a:off x="920750" y="28257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</a:t>
            </a:r>
            <a:r>
              <a:rPr lang="en-US" altLang="en-US" sz="1600" b="1" baseline="-25000"/>
              <a:t>1</a:t>
            </a:r>
          </a:p>
        </p:txBody>
      </p:sp>
      <p:sp>
        <p:nvSpPr>
          <p:cNvPr id="108549" name="Oval 5"/>
          <p:cNvSpPr>
            <a:spLocks noChangeArrowheads="1"/>
          </p:cNvSpPr>
          <p:nvPr/>
        </p:nvSpPr>
        <p:spPr bwMode="auto">
          <a:xfrm>
            <a:off x="920750" y="44259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</a:t>
            </a:r>
            <a:r>
              <a:rPr lang="en-US" altLang="en-US" sz="1600" b="1" baseline="-25000"/>
              <a:t>2</a:t>
            </a:r>
          </a:p>
        </p:txBody>
      </p:sp>
      <p:sp>
        <p:nvSpPr>
          <p:cNvPr id="108550" name="Oval 6"/>
          <p:cNvSpPr>
            <a:spLocks noChangeArrowheads="1"/>
          </p:cNvSpPr>
          <p:nvPr/>
        </p:nvSpPr>
        <p:spPr bwMode="auto">
          <a:xfrm>
            <a:off x="2978150" y="28257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 b="1"/>
              <a:t>P</a:t>
            </a:r>
            <a:r>
              <a:rPr lang="en-US" altLang="en-US" sz="1600" b="1" baseline="-25000"/>
              <a:t>3</a:t>
            </a:r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>
            <a:off x="1295400" y="3505200"/>
            <a:ext cx="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Preemptive execution hurts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59400" y="1905000"/>
            <a:ext cx="3556000" cy="4419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 sz="2100"/>
              <a:t>Worst combination of events for P</a:t>
            </a:r>
            <a:r>
              <a:rPr lang="en-US" altLang="en-US" sz="2100" baseline="-25000"/>
              <a:t>5</a:t>
            </a:r>
            <a:r>
              <a:rPr lang="en-US" altLang="en-US" sz="2100"/>
              <a:t>’s response time:</a:t>
            </a:r>
          </a:p>
          <a:p>
            <a:pPr marL="742950" lvl="1" indent="-285750"/>
            <a:r>
              <a:rPr lang="en-US" altLang="en-US" sz="2000"/>
              <a:t>P</a:t>
            </a:r>
            <a:r>
              <a:rPr lang="en-US" altLang="en-US" sz="2000" baseline="-25000"/>
              <a:t>2</a:t>
            </a:r>
            <a:r>
              <a:rPr lang="en-US" altLang="en-US" sz="2000"/>
              <a:t> of higher priority</a:t>
            </a:r>
          </a:p>
          <a:p>
            <a:pPr marL="742950" lvl="1" indent="-285750"/>
            <a:r>
              <a:rPr lang="en-US" altLang="en-US" sz="2000"/>
              <a:t>P</a:t>
            </a:r>
            <a:r>
              <a:rPr lang="en-US" altLang="en-US" sz="2000" baseline="-25000"/>
              <a:t>2</a:t>
            </a:r>
            <a:r>
              <a:rPr lang="en-US" altLang="en-US" sz="2000"/>
              <a:t> initiated before P</a:t>
            </a:r>
            <a:r>
              <a:rPr lang="en-US" altLang="en-US" sz="2000" baseline="-25000"/>
              <a:t>4</a:t>
            </a:r>
            <a:endParaRPr lang="en-US" altLang="en-US" sz="2000"/>
          </a:p>
          <a:p>
            <a:pPr marL="742950" lvl="1" indent="-285750"/>
            <a:r>
              <a:rPr lang="en-US" altLang="en-US" sz="2000"/>
              <a:t>causes P</a:t>
            </a:r>
            <a:r>
              <a:rPr lang="en-US" altLang="en-US" sz="2000" baseline="-25000"/>
              <a:t>5</a:t>
            </a:r>
            <a:r>
              <a:rPr lang="en-US" altLang="en-US" sz="2000"/>
              <a:t> to wait for P</a:t>
            </a:r>
            <a:r>
              <a:rPr lang="en-US" altLang="en-US" sz="2000" baseline="-25000"/>
              <a:t>2</a:t>
            </a:r>
            <a:r>
              <a:rPr lang="en-US" altLang="en-US" sz="2000"/>
              <a:t> and P</a:t>
            </a:r>
            <a:r>
              <a:rPr lang="en-US" altLang="en-US" sz="2000" baseline="-25000"/>
              <a:t>3</a:t>
            </a:r>
            <a:r>
              <a:rPr lang="en-US" altLang="en-US" sz="2000"/>
              <a:t>.</a:t>
            </a:r>
          </a:p>
          <a:p>
            <a:r>
              <a:rPr lang="en-US" altLang="en-US" sz="2100"/>
              <a:t>Independent tasks can interfere—can’t use longest path algorithms.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311150" y="2597150"/>
            <a:ext cx="1435100" cy="2730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597" name="Oval 5"/>
          <p:cNvSpPr>
            <a:spLocks noChangeArrowheads="1"/>
          </p:cNvSpPr>
          <p:nvPr/>
        </p:nvSpPr>
        <p:spPr bwMode="auto">
          <a:xfrm>
            <a:off x="692150" y="28257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2000"/>
              <a:t>P</a:t>
            </a:r>
            <a:r>
              <a:rPr lang="en-US" altLang="en-US" baseline="-25000"/>
              <a:t>1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365125" y="4830763"/>
            <a:ext cx="47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baseline="-25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0599" name="Oval 7"/>
          <p:cNvSpPr>
            <a:spLocks noChangeArrowheads="1"/>
          </p:cNvSpPr>
          <p:nvPr/>
        </p:nvSpPr>
        <p:spPr bwMode="auto">
          <a:xfrm>
            <a:off x="692150" y="38163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2000"/>
              <a:t>P</a:t>
            </a:r>
            <a:r>
              <a:rPr lang="en-US" altLang="en-US" baseline="-25000"/>
              <a:t>5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063750" y="2597150"/>
            <a:ext cx="1435100" cy="2730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1" name="Oval 9"/>
          <p:cNvSpPr>
            <a:spLocks noChangeArrowheads="1"/>
          </p:cNvSpPr>
          <p:nvPr/>
        </p:nvSpPr>
        <p:spPr bwMode="auto">
          <a:xfrm>
            <a:off x="2444750" y="28257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2000"/>
              <a:t>P</a:t>
            </a:r>
            <a:r>
              <a:rPr lang="en-US" altLang="en-US" baseline="-25000"/>
              <a:t>2</a:t>
            </a:r>
          </a:p>
        </p:txBody>
      </p:sp>
      <p:sp>
        <p:nvSpPr>
          <p:cNvPr id="110602" name="Rectangle 10"/>
          <p:cNvSpPr>
            <a:spLocks noChangeArrowheads="1"/>
          </p:cNvSpPr>
          <p:nvPr/>
        </p:nvSpPr>
        <p:spPr bwMode="auto">
          <a:xfrm>
            <a:off x="2117725" y="4830763"/>
            <a:ext cx="47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0603" name="Oval 11"/>
          <p:cNvSpPr>
            <a:spLocks noChangeArrowheads="1"/>
          </p:cNvSpPr>
          <p:nvPr/>
        </p:nvSpPr>
        <p:spPr bwMode="auto">
          <a:xfrm>
            <a:off x="2444750" y="38163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2000"/>
              <a:t>P</a:t>
            </a:r>
            <a:r>
              <a:rPr lang="en-US" altLang="en-US" baseline="-25000"/>
              <a:t>4</a:t>
            </a:r>
          </a:p>
        </p:txBody>
      </p:sp>
      <p:sp>
        <p:nvSpPr>
          <p:cNvPr id="110604" name="Rectangle 12"/>
          <p:cNvSpPr>
            <a:spLocks noChangeArrowheads="1"/>
          </p:cNvSpPr>
          <p:nvPr/>
        </p:nvSpPr>
        <p:spPr bwMode="auto">
          <a:xfrm>
            <a:off x="3740150" y="2597150"/>
            <a:ext cx="1435100" cy="2730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0605" name="Oval 13"/>
          <p:cNvSpPr>
            <a:spLocks noChangeArrowheads="1"/>
          </p:cNvSpPr>
          <p:nvPr/>
        </p:nvSpPr>
        <p:spPr bwMode="auto">
          <a:xfrm>
            <a:off x="4121150" y="2825750"/>
            <a:ext cx="673100" cy="6731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2000"/>
              <a:t>P</a:t>
            </a:r>
            <a:r>
              <a:rPr lang="en-US" altLang="en-US" baseline="-25000"/>
              <a:t>3</a:t>
            </a:r>
          </a:p>
        </p:txBody>
      </p:sp>
      <p:sp>
        <p:nvSpPr>
          <p:cNvPr id="110606" name="Rectangle 14"/>
          <p:cNvSpPr>
            <a:spLocks noChangeArrowheads="1"/>
          </p:cNvSpPr>
          <p:nvPr/>
        </p:nvSpPr>
        <p:spPr bwMode="auto">
          <a:xfrm>
            <a:off x="3794125" y="4830763"/>
            <a:ext cx="479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2000">
                <a:solidFill>
                  <a:schemeClr val="bg1"/>
                </a:solidFill>
              </a:rPr>
              <a:t>M</a:t>
            </a:r>
            <a:r>
              <a:rPr lang="en-US" altLang="en-US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0607" name="Line 15"/>
          <p:cNvSpPr>
            <a:spLocks noChangeShapeType="1"/>
          </p:cNvSpPr>
          <p:nvPr/>
        </p:nvSpPr>
        <p:spPr bwMode="auto">
          <a:xfrm>
            <a:off x="1371600" y="3200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 flipH="1">
            <a:off x="3124200" y="3352800"/>
            <a:ext cx="9906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09" name="Line 17"/>
          <p:cNvSpPr>
            <a:spLocks noChangeShapeType="1"/>
          </p:cNvSpPr>
          <p:nvPr/>
        </p:nvSpPr>
        <p:spPr bwMode="auto">
          <a:xfrm flipH="1">
            <a:off x="1371600" y="41910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Period shifting example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75275"/>
            <a:ext cx="8229600" cy="75565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 sz="2600"/>
              <a:t>P</a:t>
            </a:r>
            <a:r>
              <a:rPr lang="en-US" altLang="en-US" sz="2600" baseline="-25000"/>
              <a:t>2</a:t>
            </a:r>
            <a:r>
              <a:rPr lang="en-US" altLang="en-US" sz="2600"/>
              <a:t> delayed on CPU 1; data dependency delays P</a:t>
            </a:r>
            <a:r>
              <a:rPr lang="en-US" altLang="en-US" sz="2600" baseline="-25000"/>
              <a:t>3</a:t>
            </a:r>
            <a:r>
              <a:rPr lang="en-US" altLang="en-US" sz="2600"/>
              <a:t>; priority delays P</a:t>
            </a:r>
            <a:r>
              <a:rPr lang="en-US" altLang="en-US" sz="2600" baseline="-25000"/>
              <a:t>4</a:t>
            </a:r>
            <a:r>
              <a:rPr lang="en-US" altLang="en-US" sz="2600"/>
              <a:t>. Worst-case t</a:t>
            </a:r>
            <a:r>
              <a:rPr lang="en-US" altLang="en-US" sz="2600" baseline="-25000"/>
              <a:t>3</a:t>
            </a:r>
            <a:r>
              <a:rPr lang="en-US" altLang="en-US" sz="2600"/>
              <a:t> delay is 80, not 50.</a:t>
            </a:r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4403725" y="1804988"/>
            <a:ext cx="1797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>
                <a:solidFill>
                  <a:srgbClr val="063DE8"/>
                </a:solidFill>
              </a:rPr>
              <a:t>task</a:t>
            </a:r>
            <a:r>
              <a:rPr lang="en-US" altLang="en-US" b="1" i="1"/>
              <a:t>	</a:t>
            </a:r>
            <a:r>
              <a:rPr lang="en-US" altLang="en-US" b="1" i="1">
                <a:solidFill>
                  <a:srgbClr val="063DE8"/>
                </a:solidFill>
              </a:rPr>
              <a:t>period</a:t>
            </a:r>
          </a:p>
          <a:p>
            <a:pPr eaLnBrk="0" hangingPunct="0"/>
            <a:r>
              <a:rPr lang="en-US" altLang="en-US">
                <a:latin typeface="Symbol" pitchFamily="18" charset="2"/>
              </a:rPr>
              <a:t>t</a:t>
            </a:r>
            <a:r>
              <a:rPr lang="en-US" altLang="en-US" baseline="-25000"/>
              <a:t>1</a:t>
            </a:r>
            <a:r>
              <a:rPr lang="en-US" altLang="en-US"/>
              <a:t>	150</a:t>
            </a:r>
          </a:p>
          <a:p>
            <a:pPr eaLnBrk="0" hangingPunct="0"/>
            <a:r>
              <a:rPr lang="en-US" altLang="en-US">
                <a:latin typeface="Symbol" pitchFamily="18" charset="2"/>
              </a:rPr>
              <a:t>t</a:t>
            </a:r>
            <a:r>
              <a:rPr lang="en-US" altLang="en-US" baseline="-25000"/>
              <a:t>2</a:t>
            </a:r>
            <a:r>
              <a:rPr lang="en-US" altLang="en-US"/>
              <a:t>	70</a:t>
            </a:r>
          </a:p>
          <a:p>
            <a:pPr eaLnBrk="0" hangingPunct="0"/>
            <a:r>
              <a:rPr lang="en-US" altLang="en-US">
                <a:latin typeface="Symbol" pitchFamily="18" charset="2"/>
              </a:rPr>
              <a:t>t</a:t>
            </a:r>
            <a:r>
              <a:rPr lang="en-US" altLang="en-US" baseline="-25000"/>
              <a:t>3</a:t>
            </a:r>
            <a:r>
              <a:rPr lang="en-US" altLang="en-US"/>
              <a:t>	110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6765925" y="1728788"/>
            <a:ext cx="211455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>
                <a:solidFill>
                  <a:srgbClr val="063DE8"/>
                </a:solidFill>
              </a:rPr>
              <a:t>process	CPU time</a:t>
            </a:r>
            <a:endParaRPr lang="en-US" altLang="en-US" b="1" i="1"/>
          </a:p>
          <a:p>
            <a:pPr eaLnBrk="0" hangingPunct="0"/>
            <a:r>
              <a:rPr lang="en-US" altLang="en-US"/>
              <a:t>P</a:t>
            </a:r>
            <a:r>
              <a:rPr lang="en-US" altLang="en-US" baseline="-25000"/>
              <a:t>1</a:t>
            </a:r>
            <a:r>
              <a:rPr lang="en-US" altLang="en-US"/>
              <a:t>	30</a:t>
            </a:r>
          </a:p>
          <a:p>
            <a:pPr eaLnBrk="0" hangingPunct="0"/>
            <a:r>
              <a:rPr lang="en-US" altLang="en-US"/>
              <a:t>P</a:t>
            </a:r>
            <a:r>
              <a:rPr lang="en-US" altLang="en-US" baseline="-25000"/>
              <a:t>2</a:t>
            </a:r>
            <a:r>
              <a:rPr lang="en-US" altLang="en-US"/>
              <a:t>	10</a:t>
            </a:r>
          </a:p>
          <a:p>
            <a:pPr eaLnBrk="0" hangingPunct="0"/>
            <a:r>
              <a:rPr lang="en-US" altLang="en-US"/>
              <a:t>P</a:t>
            </a:r>
            <a:r>
              <a:rPr lang="en-US" altLang="en-US" baseline="-25000"/>
              <a:t>3</a:t>
            </a:r>
            <a:r>
              <a:rPr lang="en-US" altLang="en-US"/>
              <a:t>	30</a:t>
            </a:r>
          </a:p>
          <a:p>
            <a:pPr eaLnBrk="0" hangingPunct="0"/>
            <a:r>
              <a:rPr lang="en-US" altLang="en-US"/>
              <a:t>P</a:t>
            </a:r>
            <a:r>
              <a:rPr lang="en-US" altLang="en-US" baseline="-25000"/>
              <a:t>4</a:t>
            </a:r>
            <a:r>
              <a:rPr lang="en-US" altLang="en-US"/>
              <a:t>	20</a:t>
            </a:r>
          </a:p>
        </p:txBody>
      </p:sp>
      <p:sp>
        <p:nvSpPr>
          <p:cNvPr id="112646" name="Line 6"/>
          <p:cNvSpPr>
            <a:spLocks noChangeShapeType="1"/>
          </p:cNvSpPr>
          <p:nvPr/>
        </p:nvSpPr>
        <p:spPr bwMode="auto">
          <a:xfrm>
            <a:off x="2895600" y="4038600"/>
            <a:ext cx="487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47" name="Rectangle 7"/>
          <p:cNvSpPr>
            <a:spLocks noChangeArrowheads="1"/>
          </p:cNvSpPr>
          <p:nvPr/>
        </p:nvSpPr>
        <p:spPr bwMode="auto">
          <a:xfrm>
            <a:off x="2041525" y="3786188"/>
            <a:ext cx="85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/>
              <a:t>CPU 1</a:t>
            </a:r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3054350" y="3511550"/>
            <a:ext cx="977900" cy="5207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4044950" y="3511550"/>
            <a:ext cx="444500" cy="5207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>
            <a:off x="2895600" y="4953000"/>
            <a:ext cx="487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1" name="Rectangle 11"/>
          <p:cNvSpPr>
            <a:spLocks noChangeArrowheads="1"/>
          </p:cNvSpPr>
          <p:nvPr/>
        </p:nvSpPr>
        <p:spPr bwMode="auto">
          <a:xfrm>
            <a:off x="2041525" y="4700588"/>
            <a:ext cx="85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/>
              <a:t>CPU 2</a:t>
            </a:r>
          </a:p>
        </p:txBody>
      </p:sp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4502150" y="4502150"/>
            <a:ext cx="901700" cy="4445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/>
              <a:t>P</a:t>
            </a:r>
            <a:r>
              <a:rPr lang="en-US" altLang="en-US" b="1" baseline="-25000"/>
              <a:t>3</a:t>
            </a:r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5416550" y="4502150"/>
            <a:ext cx="444500" cy="444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/>
              <a:t>P</a:t>
            </a:r>
            <a:r>
              <a:rPr lang="en-US" altLang="en-US" b="1" baseline="-25000"/>
              <a:t>4</a:t>
            </a:r>
          </a:p>
        </p:txBody>
      </p:sp>
      <p:sp>
        <p:nvSpPr>
          <p:cNvPr id="112654" name="Rectangle 14"/>
          <p:cNvSpPr>
            <a:spLocks noChangeArrowheads="1"/>
          </p:cNvSpPr>
          <p:nvPr/>
        </p:nvSpPr>
        <p:spPr bwMode="auto">
          <a:xfrm>
            <a:off x="5416550" y="3511550"/>
            <a:ext cx="444500" cy="5207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5873750" y="4502150"/>
            <a:ext cx="901700" cy="444500"/>
          </a:xfrm>
          <a:prstGeom prst="rect">
            <a:avLst/>
          </a:prstGeom>
          <a:solidFill>
            <a:schemeClr val="fol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/>
              <a:t>P</a:t>
            </a:r>
            <a:r>
              <a:rPr lang="en-US" altLang="en-US" b="1" baseline="-25000"/>
              <a:t>3</a:t>
            </a:r>
          </a:p>
        </p:txBody>
      </p:sp>
      <p:sp>
        <p:nvSpPr>
          <p:cNvPr id="112656" name="Rectangle 16"/>
          <p:cNvSpPr>
            <a:spLocks noChangeArrowheads="1"/>
          </p:cNvSpPr>
          <p:nvPr/>
        </p:nvSpPr>
        <p:spPr bwMode="auto">
          <a:xfrm>
            <a:off x="6788150" y="4502150"/>
            <a:ext cx="444500" cy="4445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/>
              <a:t>P</a:t>
            </a:r>
            <a:r>
              <a:rPr lang="en-US" altLang="en-US" b="1" baseline="-25000"/>
              <a:t>4</a:t>
            </a:r>
          </a:p>
        </p:txBody>
      </p:sp>
      <p:sp>
        <p:nvSpPr>
          <p:cNvPr id="112657" name="Line 17"/>
          <p:cNvSpPr>
            <a:spLocks noChangeShapeType="1"/>
          </p:cNvSpPr>
          <p:nvPr/>
        </p:nvSpPr>
        <p:spPr bwMode="auto">
          <a:xfrm>
            <a:off x="4495800" y="4114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8" name="Line 18"/>
          <p:cNvSpPr>
            <a:spLocks noChangeShapeType="1"/>
          </p:cNvSpPr>
          <p:nvPr/>
        </p:nvSpPr>
        <p:spPr bwMode="auto">
          <a:xfrm>
            <a:off x="5867400" y="4114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59" name="Oval 19"/>
          <p:cNvSpPr>
            <a:spLocks noChangeArrowheads="1"/>
          </p:cNvSpPr>
          <p:nvPr/>
        </p:nvSpPr>
        <p:spPr bwMode="auto">
          <a:xfrm>
            <a:off x="539750" y="2216150"/>
            <a:ext cx="444500" cy="444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2660" name="Oval 20"/>
          <p:cNvSpPr>
            <a:spLocks noChangeArrowheads="1"/>
          </p:cNvSpPr>
          <p:nvPr/>
        </p:nvSpPr>
        <p:spPr bwMode="auto">
          <a:xfrm>
            <a:off x="1454150" y="2216150"/>
            <a:ext cx="444500" cy="4445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2661" name="Oval 21"/>
          <p:cNvSpPr>
            <a:spLocks noChangeArrowheads="1"/>
          </p:cNvSpPr>
          <p:nvPr/>
        </p:nvSpPr>
        <p:spPr bwMode="auto">
          <a:xfrm>
            <a:off x="2444750" y="2216150"/>
            <a:ext cx="444500" cy="444500"/>
          </a:xfrm>
          <a:prstGeom prst="ellipse">
            <a:avLst/>
          </a:prstGeom>
          <a:solidFill>
            <a:srgbClr val="618FFD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>
                <a:solidFill>
                  <a:schemeClr val="bg1"/>
                </a:solidFill>
              </a:rPr>
              <a:t>P</a:t>
            </a:r>
            <a:r>
              <a:rPr lang="en-US" altLang="en-US" b="1" baseline="-250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2662" name="Oval 22"/>
          <p:cNvSpPr>
            <a:spLocks noChangeArrowheads="1"/>
          </p:cNvSpPr>
          <p:nvPr/>
        </p:nvSpPr>
        <p:spPr bwMode="auto">
          <a:xfrm>
            <a:off x="1454150" y="3054350"/>
            <a:ext cx="444500" cy="4445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b="1"/>
              <a:t>P</a:t>
            </a:r>
            <a:r>
              <a:rPr lang="en-US" altLang="en-US" b="1" baseline="-25000"/>
              <a:t>3</a:t>
            </a:r>
          </a:p>
        </p:txBody>
      </p:sp>
      <p:sp>
        <p:nvSpPr>
          <p:cNvPr id="112663" name="Line 23"/>
          <p:cNvSpPr>
            <a:spLocks noChangeShapeType="1"/>
          </p:cNvSpPr>
          <p:nvPr/>
        </p:nvSpPr>
        <p:spPr bwMode="auto">
          <a:xfrm>
            <a:off x="1676400" y="26670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64" name="Rectangle 24"/>
          <p:cNvSpPr>
            <a:spLocks noChangeArrowheads="1"/>
          </p:cNvSpPr>
          <p:nvPr/>
        </p:nvSpPr>
        <p:spPr bwMode="auto">
          <a:xfrm>
            <a:off x="593725" y="1728788"/>
            <a:ext cx="368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>
                <a:latin typeface="Symbol" pitchFamily="18" charset="2"/>
              </a:rPr>
              <a:t>t</a:t>
            </a:r>
            <a:r>
              <a:rPr lang="en-US" altLang="en-US" b="1" i="1" baseline="-25000"/>
              <a:t>1</a:t>
            </a:r>
          </a:p>
        </p:txBody>
      </p:sp>
      <p:sp>
        <p:nvSpPr>
          <p:cNvPr id="112665" name="Rectangle 25"/>
          <p:cNvSpPr>
            <a:spLocks noChangeArrowheads="1"/>
          </p:cNvSpPr>
          <p:nvPr/>
        </p:nvSpPr>
        <p:spPr bwMode="auto">
          <a:xfrm>
            <a:off x="1508125" y="1728788"/>
            <a:ext cx="368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>
                <a:latin typeface="Symbol" pitchFamily="18" charset="2"/>
              </a:rPr>
              <a:t>t</a:t>
            </a:r>
            <a:r>
              <a:rPr lang="en-US" altLang="en-US" b="1" i="1" baseline="-25000"/>
              <a:t>2</a:t>
            </a:r>
          </a:p>
        </p:txBody>
      </p:sp>
      <p:sp>
        <p:nvSpPr>
          <p:cNvPr id="112666" name="Rectangle 26"/>
          <p:cNvSpPr>
            <a:spLocks noChangeArrowheads="1"/>
          </p:cNvSpPr>
          <p:nvPr/>
        </p:nvSpPr>
        <p:spPr bwMode="auto">
          <a:xfrm>
            <a:off x="2422525" y="1728788"/>
            <a:ext cx="368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b="1" i="1">
                <a:latin typeface="Symbol" pitchFamily="18" charset="2"/>
              </a:rPr>
              <a:t>t</a:t>
            </a:r>
            <a:r>
              <a:rPr lang="en-US" altLang="en-US" b="1" i="1" baseline="-25000"/>
              <a:t>3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Network of RMA processors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06963" cy="4530725"/>
          </a:xfrm>
        </p:spPr>
        <p:txBody>
          <a:bodyPr/>
          <a:lstStyle/>
          <a:p>
            <a:r>
              <a:rPr lang="en-US" altLang="en-US"/>
              <a:t>Run rate-monotonic scheduling on each node.</a:t>
            </a:r>
          </a:p>
          <a:p>
            <a:r>
              <a:rPr lang="en-US" altLang="en-US"/>
              <a:t>Yen/Wolf algorithm can tightly bound performance (including min/max).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5715000" y="2438400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P1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7620000" y="3200400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P2</a:t>
            </a: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6172200" y="4800600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P3</a:t>
            </a:r>
          </a:p>
        </p:txBody>
      </p:sp>
      <p:sp>
        <p:nvSpPr>
          <p:cNvPr id="114695" name="Line 7"/>
          <p:cNvSpPr>
            <a:spLocks noChangeShapeType="1"/>
          </p:cNvSpPr>
          <p:nvPr/>
        </p:nvSpPr>
        <p:spPr bwMode="auto">
          <a:xfrm>
            <a:off x="6172200" y="3429000"/>
            <a:ext cx="457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696" name="Line 8"/>
          <p:cNvSpPr>
            <a:spLocks noChangeShapeType="1"/>
          </p:cNvSpPr>
          <p:nvPr/>
        </p:nvSpPr>
        <p:spPr bwMode="auto">
          <a:xfrm flipH="1" flipV="1">
            <a:off x="6705600" y="29718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 sz="3800"/>
              <a:t>Performance analysis strategy (Yen/Wolf)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 sz="2600"/>
              <a:t>Timing problem with max constraints.</a:t>
            </a:r>
          </a:p>
          <a:p>
            <a:r>
              <a:rPr lang="en-US" altLang="en-US" sz="2600"/>
              <a:t>Need to know bounds on request, finish times for each process:</a:t>
            </a:r>
          </a:p>
          <a:p>
            <a:pPr marL="742950" lvl="1" indent="-285750"/>
            <a:r>
              <a:rPr lang="en-US" altLang="en-US" sz="2200"/>
              <a:t>earliest[P</a:t>
            </a:r>
            <a:r>
              <a:rPr lang="en-US" altLang="en-US" sz="2200" baseline="-25000"/>
              <a:t>i</a:t>
            </a:r>
            <a:r>
              <a:rPr lang="en-US" altLang="en-US" sz="2200"/>
              <a:t>.request,finish]</a:t>
            </a:r>
          </a:p>
          <a:p>
            <a:pPr marL="742950" lvl="1" indent="-285750"/>
            <a:r>
              <a:rPr lang="en-US" altLang="en-US" sz="2200"/>
              <a:t>latest[P</a:t>
            </a:r>
            <a:r>
              <a:rPr lang="en-US" altLang="en-US" sz="2200" baseline="-25000"/>
              <a:t>i</a:t>
            </a:r>
            <a:r>
              <a:rPr lang="en-US" altLang="en-US" sz="2200"/>
              <a:t>.request,finish]</a:t>
            </a:r>
          </a:p>
          <a:p>
            <a:r>
              <a:rPr lang="en-US" altLang="en-US" sz="2600"/>
              <a:t>Top-level procedure, DelayEst(G), uses these procedures to iteratively tighten bounds. Alternate between:</a:t>
            </a:r>
          </a:p>
          <a:p>
            <a:pPr marL="742950" lvl="1" indent="-285750"/>
            <a:r>
              <a:rPr lang="en-US" altLang="en-US" sz="2200"/>
              <a:t>critical path analysis</a:t>
            </a:r>
          </a:p>
          <a:p>
            <a:pPr marL="742950" lvl="1" indent="-285750"/>
            <a:r>
              <a:rPr lang="en-US" altLang="en-US" sz="2200"/>
              <a:t>max separations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DelayEst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pPr>
              <a:buFont typeface="Wingdings" pitchFamily="2" charset="2"/>
              <a:buNone/>
            </a:pPr>
            <a:r>
              <a:rPr lang="en-US" altLang="en-US" sz="2600"/>
              <a:t>DelayEst(G) {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initialize maxsep[]  to infinity;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step = 0;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	do {</a:t>
            </a:r>
          </a:p>
          <a:p>
            <a:pPr marL="1143000" lvl="2" indent="-228600">
              <a:buFont typeface="Wingdings" pitchFamily="2" charset="2"/>
              <a:buNone/>
            </a:pPr>
            <a:r>
              <a:rPr lang="en-US" altLang="en-US"/>
              <a:t>foreach P</a:t>
            </a:r>
            <a:r>
              <a:rPr lang="en-US" altLang="en-US" baseline="-25000"/>
              <a:t>i</a:t>
            </a:r>
            <a:r>
              <a:rPr lang="en-US" altLang="en-US"/>
              <a:t> { EarliestTimes(G</a:t>
            </a:r>
            <a:r>
              <a:rPr lang="en-US" altLang="en-US" baseline="-25000"/>
              <a:t>i</a:t>
            </a:r>
            <a:r>
              <a:rPr lang="en-US" altLang="en-US"/>
              <a:t>); LatestTimes(G</a:t>
            </a:r>
            <a:r>
              <a:rPr lang="en-US" altLang="en-US" baseline="-25000"/>
              <a:t>i</a:t>
            </a:r>
            <a:r>
              <a:rPr lang="en-US" altLang="en-US"/>
              <a:t>); }</a:t>
            </a:r>
          </a:p>
          <a:p>
            <a:pPr marL="1143000" lvl="2" indent="-228600">
              <a:buFont typeface="Wingdings" pitchFamily="2" charset="2"/>
              <a:buNone/>
            </a:pPr>
            <a:r>
              <a:rPr lang="en-US" altLang="en-US"/>
              <a:t>foreach P</a:t>
            </a:r>
            <a:r>
              <a:rPr lang="en-US" altLang="en-US" baseline="-25000"/>
              <a:t>i</a:t>
            </a:r>
            <a:r>
              <a:rPr lang="en-US" altLang="en-US"/>
              <a:t> { MaxSeparations(G</a:t>
            </a:r>
            <a:r>
              <a:rPr lang="en-US" altLang="en-US" baseline="-25000"/>
              <a:t>i</a:t>
            </a:r>
            <a:r>
              <a:rPr lang="en-US" altLang="en-US"/>
              <a:t>); }</a:t>
            </a:r>
          </a:p>
          <a:p>
            <a:pPr marL="1143000" lvl="2" indent="-228600">
              <a:buFont typeface="Wingdings" pitchFamily="2" charset="2"/>
              <a:buNone/>
            </a:pPr>
            <a:r>
              <a:rPr lang="en-US" altLang="en-US"/>
              <a:t>step++;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	} while (maxsep[] changed and step &lt; limit);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}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DelayEst summary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163"/>
            <a:ext cx="8229600" cy="419576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Ctr="1"/>
          <a:lstStyle/>
          <a:p>
            <a:r>
              <a:rPr lang="en-US" altLang="en-US"/>
              <a:t>G</a:t>
            </a:r>
            <a:r>
              <a:rPr lang="en-US" altLang="en-US" baseline="-25000"/>
              <a:t>i</a:t>
            </a:r>
            <a:r>
              <a:rPr lang="en-US" altLang="en-US"/>
              <a:t> is subgraph rooted at P</a:t>
            </a:r>
            <a:r>
              <a:rPr lang="en-US" altLang="en-US" baseline="-25000"/>
              <a:t>i</a:t>
            </a:r>
            <a:r>
              <a:rPr lang="en-US" altLang="en-US"/>
              <a:t>.</a:t>
            </a:r>
          </a:p>
          <a:p>
            <a:r>
              <a:rPr lang="en-US" altLang="en-US"/>
              <a:t>Use maximum separations to improve delay estimates in LatestTimes(); call MaxSeparations() to derive maximum separations.</a:t>
            </a:r>
          </a:p>
          <a:p>
            <a:r>
              <a:rPr lang="en-US" altLang="en-US"/>
              <a:t>Step limit can be used to limit CPU time used for estimates.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Ernst et al. SymTA/S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Event-driven analysis model.</a:t>
            </a:r>
          </a:p>
          <a:p>
            <a:r>
              <a:rPr lang="en-US" altLang="en-US" sz="2600"/>
              <a:t>Compute bounds on start, stop of computation.</a:t>
            </a:r>
          </a:p>
          <a:p>
            <a:r>
              <a:rPr lang="en-US" altLang="en-US" sz="2600"/>
              <a:t>Use constraints to tighten result:</a:t>
            </a:r>
          </a:p>
          <a:p>
            <a:pPr marL="742950" lvl="1" indent="-285750"/>
            <a:r>
              <a:rPr lang="en-US" altLang="en-US" sz="2200"/>
              <a:t>Dependencies between streams.</a:t>
            </a:r>
          </a:p>
          <a:p>
            <a:pPr marL="742950" lvl="1" indent="-285750"/>
            <a:r>
              <a:rPr lang="en-US" altLang="en-US" sz="2200"/>
              <a:t>Dependencies within a stream.</a:t>
            </a:r>
          </a:p>
        </p:txBody>
      </p:sp>
      <p:pic>
        <p:nvPicPr>
          <p:cNvPr id="122885" name="Picture 5" descr="Fig_06-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251200"/>
            <a:ext cx="4038600" cy="1228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Event models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Simple event model P is strictly periodic.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Jitter event model adds variation (jitter).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Parameterized by (P,J).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Event functional model allows us to vary the number of events in an interval.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Periodic with jitter event model:</a:t>
            </a:r>
          </a:p>
        </p:txBody>
      </p:sp>
      <p:sp>
        <p:nvSpPr>
          <p:cNvPr id="204805" name="Line 5"/>
          <p:cNvSpPr>
            <a:spLocks noChangeShapeType="1"/>
          </p:cNvSpPr>
          <p:nvPr/>
        </p:nvSpPr>
        <p:spPr bwMode="auto">
          <a:xfrm>
            <a:off x="5029200" y="3352800"/>
            <a:ext cx="365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7756525" y="3389313"/>
            <a:ext cx="615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time</a:t>
            </a:r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5257800" y="2057400"/>
            <a:ext cx="7620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7315200" y="2057400"/>
            <a:ext cx="7620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09" name="Line 9"/>
          <p:cNvSpPr>
            <a:spLocks noChangeShapeType="1"/>
          </p:cNvSpPr>
          <p:nvPr/>
        </p:nvSpPr>
        <p:spPr bwMode="auto">
          <a:xfrm>
            <a:off x="5257800" y="1905000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>
            <a:off x="7239000" y="1905000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6232525" y="1331913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</a:t>
            </a:r>
          </a:p>
        </p:txBody>
      </p:sp>
      <p:sp>
        <p:nvSpPr>
          <p:cNvPr id="204812" name="Text Box 12"/>
          <p:cNvSpPr txBox="1">
            <a:spLocks noChangeArrowheads="1"/>
          </p:cNvSpPr>
          <p:nvPr/>
        </p:nvSpPr>
        <p:spPr bwMode="auto">
          <a:xfrm>
            <a:off x="7527925" y="1331913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J</a:t>
            </a:r>
          </a:p>
        </p:txBody>
      </p:sp>
      <p:pic>
        <p:nvPicPr>
          <p:cNvPr id="204813" name="Picture 13" descr="eq6-7-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4419600"/>
            <a:ext cx="3200400" cy="1560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What is different about embedded multiprocessor software?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How does it differ from general-purpose multiprocessor software?</a:t>
            </a:r>
          </a:p>
          <a:p>
            <a:r>
              <a:rPr lang="en-US" altLang="en-US"/>
              <a:t>How does it differ from a uniprocessor?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Events and jitter</a:t>
            </a:r>
          </a:p>
        </p:txBody>
      </p:sp>
      <p:pic>
        <p:nvPicPr>
          <p:cNvPr id="210948" name="Picture 4" descr="eq6-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562600"/>
            <a:ext cx="4038600" cy="7807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0947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Input events produce output events.</a:t>
            </a:r>
          </a:p>
          <a:p>
            <a:r>
              <a:rPr lang="en-US" altLang="en-US" dirty="0"/>
              <a:t>Computation may introduce jitter between input and output.</a:t>
            </a:r>
          </a:p>
          <a:p>
            <a:r>
              <a:rPr lang="en-US" altLang="en-US" dirty="0"/>
              <a:t>Add response time jitter to input jitter to get output event jitter: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2" descr="f06-11-9_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4038600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f06-12-9_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3326271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Cyclic scheduling dependencies</a:t>
            </a:r>
          </a:p>
        </p:txBody>
      </p:sp>
      <p:pic>
        <p:nvPicPr>
          <p:cNvPr id="214020" name="Picture 4" descr="Fig_06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70125"/>
            <a:ext cx="8229600" cy="3190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5334000" y="5715000"/>
            <a:ext cx="2371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[Hen05] © 2005 IEEE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AND activation</a:t>
            </a:r>
          </a:p>
        </p:txBody>
      </p:sp>
      <p:sp>
        <p:nvSpPr>
          <p:cNvPr id="2160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AND inputs are buffered.</a:t>
            </a:r>
          </a:p>
          <a:p>
            <a:pPr lvl="1"/>
            <a:r>
              <a:rPr lang="en-US" altLang="en-US" sz="2200"/>
              <a:t>All inputs have same arrival rate.</a:t>
            </a:r>
          </a:p>
          <a:p>
            <a:r>
              <a:rPr lang="en-US" altLang="en-US" sz="2600"/>
              <a:t>Fires when all its inputs are available.</a:t>
            </a:r>
          </a:p>
          <a:p>
            <a:r>
              <a:rPr lang="en-US" altLang="en-US" sz="2600"/>
              <a:t>AND output jitter is equal to maximum jitter of any input.</a:t>
            </a:r>
          </a:p>
        </p:txBody>
      </p:sp>
      <p:pic>
        <p:nvPicPr>
          <p:cNvPr id="216070" name="Picture 6" descr="Fig_06-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14600"/>
            <a:ext cx="4038600" cy="2701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 activation</a:t>
            </a:r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Does not require buffers.</a:t>
            </a:r>
          </a:p>
          <a:p>
            <a:r>
              <a:rPr lang="en-US" altLang="en-US" sz="2600"/>
              <a:t>Jitter computation is more complex.</a:t>
            </a:r>
          </a:p>
          <a:p>
            <a:pPr lvl="1"/>
            <a:r>
              <a:rPr lang="en-US" altLang="en-US" sz="2200"/>
              <a:t>Must be approximated.</a:t>
            </a:r>
          </a:p>
        </p:txBody>
      </p:sp>
      <p:pic>
        <p:nvPicPr>
          <p:cNvPr id="222214" name="Picture 6" descr="Fig_06-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84338"/>
            <a:ext cx="4038600" cy="4362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2217" name="Text Box 9"/>
          <p:cNvSpPr txBox="1">
            <a:spLocks noChangeArrowheads="1"/>
          </p:cNvSpPr>
          <p:nvPr/>
        </p:nvSpPr>
        <p:spPr bwMode="auto">
          <a:xfrm>
            <a:off x="2056451" y="4899959"/>
            <a:ext cx="2371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[Hen05] © 2005 IEEE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 jitter derivation</a:t>
            </a:r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Must satisfy:</a:t>
            </a:r>
          </a:p>
          <a:p>
            <a:endParaRPr lang="en-US" altLang="en-US" sz="2600"/>
          </a:p>
          <a:p>
            <a:endParaRPr lang="en-US" altLang="en-US" sz="2600"/>
          </a:p>
          <a:p>
            <a:r>
              <a:rPr lang="en-US" altLang="en-US" sz="2600"/>
              <a:t>Evaluate piecewise:</a:t>
            </a:r>
          </a:p>
          <a:p>
            <a:endParaRPr lang="en-US" altLang="en-US" sz="2600"/>
          </a:p>
          <a:p>
            <a:endParaRPr lang="en-US" altLang="en-US" sz="2600"/>
          </a:p>
          <a:p>
            <a:r>
              <a:rPr lang="en-US" altLang="en-US" sz="2600"/>
              <a:t>Approximate as:</a:t>
            </a:r>
          </a:p>
        </p:txBody>
      </p:sp>
      <p:pic>
        <p:nvPicPr>
          <p:cNvPr id="225286" name="Picture 6" descr="eq6-12-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600" y="1219200"/>
            <a:ext cx="4038600" cy="197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288" name="Picture 8" descr="eq6-1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86200" y="3429000"/>
            <a:ext cx="3352800" cy="842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290" name="Picture 10" descr="eq6-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95800"/>
            <a:ext cx="30480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Kang et al. distributed signal processing synthesis</a:t>
            </a:r>
          </a:p>
        </p:txBody>
      </p:sp>
      <p:pic>
        <p:nvPicPr>
          <p:cNvPr id="231428" name="Picture 4" descr="Fig_06-1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1752600"/>
            <a:ext cx="4814887" cy="3849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Event-driven simulation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530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100">
                <a:solidFill>
                  <a:srgbClr val="FC0128"/>
                </a:solidFill>
              </a:rPr>
              <a:t>Event</a:t>
            </a:r>
            <a:r>
              <a:rPr lang="en-US" altLang="en-US" sz="2100"/>
              <a:t>: change in visible state.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Event-driven simulation evaluates only signals that may change.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Component receives event.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000"/>
              <a:t>Component may emit an event.</a:t>
            </a:r>
          </a:p>
          <a:p>
            <a:pPr>
              <a:lnSpc>
                <a:spcPct val="90000"/>
              </a:lnSpc>
            </a:pPr>
            <a:r>
              <a:rPr lang="en-US" altLang="en-US" sz="2100"/>
              <a:t>Sensitivity list describes what signals can affect a component.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6705600" y="3352800"/>
            <a:ext cx="914400" cy="914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190469" name="Line 5"/>
          <p:cNvSpPr>
            <a:spLocks noChangeShapeType="1"/>
          </p:cNvSpPr>
          <p:nvPr/>
        </p:nvSpPr>
        <p:spPr bwMode="auto">
          <a:xfrm>
            <a:off x="6400800" y="3581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470" name="Line 6"/>
          <p:cNvSpPr>
            <a:spLocks noChangeShapeType="1"/>
          </p:cNvSpPr>
          <p:nvPr/>
        </p:nvSpPr>
        <p:spPr bwMode="auto">
          <a:xfrm>
            <a:off x="6400800" y="4114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471" name="Line 7"/>
          <p:cNvSpPr>
            <a:spLocks noChangeShapeType="1"/>
          </p:cNvSpPr>
          <p:nvPr/>
        </p:nvSpPr>
        <p:spPr bwMode="auto">
          <a:xfrm>
            <a:off x="7620000" y="3810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472" name="Text Box 8"/>
          <p:cNvSpPr txBox="1">
            <a:spLocks noChangeArrowheads="1"/>
          </p:cNvSpPr>
          <p:nvPr/>
        </p:nvSpPr>
        <p:spPr bwMode="auto">
          <a:xfrm>
            <a:off x="5927725" y="3389313"/>
            <a:ext cx="3111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1</a:t>
            </a:r>
          </a:p>
          <a:p>
            <a:pPr eaLnBrk="0" hangingPunct="0"/>
            <a:endParaRPr lang="en-US" altLang="en-US" b="1">
              <a:solidFill>
                <a:srgbClr val="FC0128"/>
              </a:solidFill>
            </a:endParaRPr>
          </a:p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1</a:t>
            </a:r>
          </a:p>
        </p:txBody>
      </p:sp>
      <p:sp>
        <p:nvSpPr>
          <p:cNvPr id="190473" name="Text Box 9"/>
          <p:cNvSpPr txBox="1">
            <a:spLocks noChangeArrowheads="1"/>
          </p:cNvSpPr>
          <p:nvPr/>
        </p:nvSpPr>
        <p:spPr bwMode="auto">
          <a:xfrm>
            <a:off x="7985125" y="36179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0</a:t>
            </a:r>
          </a:p>
        </p:txBody>
      </p:sp>
      <p:sp>
        <p:nvSpPr>
          <p:cNvPr id="190474" name="Text Box 10"/>
          <p:cNvSpPr txBox="1">
            <a:spLocks noChangeArrowheads="1"/>
          </p:cNvSpPr>
          <p:nvPr/>
        </p:nvSpPr>
        <p:spPr bwMode="auto">
          <a:xfrm>
            <a:off x="5943600" y="3429000"/>
            <a:ext cx="311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1</a:t>
            </a:r>
          </a:p>
          <a:p>
            <a:pPr eaLnBrk="0" hangingPunct="0"/>
            <a:endParaRPr lang="en-US" altLang="en-US" b="1">
              <a:solidFill>
                <a:srgbClr val="FC0128"/>
              </a:solidFill>
            </a:endParaRPr>
          </a:p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0</a:t>
            </a:r>
          </a:p>
        </p:txBody>
      </p:sp>
      <p:sp>
        <p:nvSpPr>
          <p:cNvPr id="190475" name="Text Box 11"/>
          <p:cNvSpPr txBox="1">
            <a:spLocks noChangeArrowheads="1"/>
          </p:cNvSpPr>
          <p:nvPr/>
        </p:nvSpPr>
        <p:spPr bwMode="auto">
          <a:xfrm>
            <a:off x="5943600" y="3352800"/>
            <a:ext cx="311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0</a:t>
            </a:r>
          </a:p>
          <a:p>
            <a:pPr eaLnBrk="0" hangingPunct="0"/>
            <a:endParaRPr lang="en-US" altLang="en-US" b="1">
              <a:solidFill>
                <a:srgbClr val="FC0128"/>
              </a:solidFill>
            </a:endParaRPr>
          </a:p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0</a:t>
            </a:r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8001000" y="3581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90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90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90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90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2" grpId="0" build="allAtOnce"/>
      <p:bldP spid="190473" grpId="0" build="allAtOnce"/>
      <p:bldP spid="190474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SystemC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C++-based system modeling language.</a:t>
            </a:r>
          </a:p>
          <a:p>
            <a:r>
              <a:rPr lang="en-US" altLang="en-US"/>
              <a:t>C++ library provides simulation functions.</a:t>
            </a:r>
          </a:p>
          <a:p>
            <a:r>
              <a:rPr lang="en-US" altLang="en-US"/>
              <a:t>C++ operator overloading, etc., provide syntax.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Component model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Ports connect to other components.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Processes describe the functionality of the model.</a:t>
            </a:r>
          </a:p>
          <a:p>
            <a:pPr>
              <a:lnSpc>
                <a:spcPct val="90000"/>
              </a:lnSpc>
            </a:pPr>
            <a:r>
              <a:rPr lang="en-US" altLang="en-US"/>
              <a:t>Internal data, channels.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Sensitivity list describes what channels can activate this component.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Component may be built hierarchically.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Simulation model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Two-phase execution semantics:</a:t>
            </a:r>
          </a:p>
          <a:p>
            <a:pPr marL="742950" lvl="1" indent="-285750"/>
            <a:r>
              <a:rPr lang="en-US" altLang="en-US" sz="2200"/>
              <a:t>Evaluate.</a:t>
            </a:r>
          </a:p>
          <a:p>
            <a:pPr marL="742950" lvl="1" indent="-285750"/>
            <a:r>
              <a:rPr lang="en-US" altLang="en-US" sz="2200"/>
              <a:t>Update.</a:t>
            </a:r>
          </a:p>
          <a:p>
            <a:r>
              <a:rPr lang="en-US" altLang="en-US" sz="2600"/>
              <a:t>Request-update access to channels supports two-phase semantics.</a:t>
            </a:r>
          </a:p>
          <a:p>
            <a:r>
              <a:rPr lang="en-US" altLang="en-US" sz="2600"/>
              <a:t>Sensitivity list determines chains of activation:</a:t>
            </a:r>
          </a:p>
          <a:p>
            <a:pPr marL="742950" lvl="1" indent="-285750"/>
            <a:r>
              <a:rPr lang="en-US" altLang="en-US" sz="2200"/>
              <a:t>Static sensitivity list.</a:t>
            </a:r>
          </a:p>
          <a:p>
            <a:pPr marL="742950" lvl="1" indent="-285750"/>
            <a:r>
              <a:rPr lang="en-US" altLang="en-US" sz="2200"/>
              <a:t>Dynamic sensitivity list.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Heterogeneity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Hardware platforms are heterogeneous:</a:t>
            </a:r>
          </a:p>
          <a:p>
            <a:pPr lvl="1"/>
            <a:r>
              <a:rPr lang="en-US" altLang="en-US"/>
              <a:t>Practical problems.</a:t>
            </a:r>
          </a:p>
          <a:p>
            <a:pPr lvl="1"/>
            <a:r>
              <a:rPr lang="en-US" altLang="en-US"/>
              <a:t>Must ensure that models of computations work together.</a:t>
            </a:r>
          </a:p>
          <a:p>
            <a:pPr lvl="1"/>
            <a:r>
              <a:rPr lang="en-US" altLang="en-US"/>
              <a:t>Resource allocation problem is restricted.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SystemC modeling styles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Register-transfer.</a:t>
            </a:r>
          </a:p>
          <a:p>
            <a:pPr marL="742950" lvl="1" indent="-285750"/>
            <a:r>
              <a:rPr lang="en-US" altLang="en-US"/>
              <a:t>Cycle-accurate.</a:t>
            </a:r>
          </a:p>
          <a:p>
            <a:r>
              <a:rPr lang="en-US" altLang="en-US"/>
              <a:t>Behavioral.</a:t>
            </a:r>
          </a:p>
          <a:p>
            <a:pPr marL="742950" lvl="1" indent="-285750"/>
            <a:r>
              <a:rPr lang="en-US" altLang="en-US"/>
              <a:t>Not cycle-accurate.</a:t>
            </a:r>
          </a:p>
          <a:p>
            <a:r>
              <a:rPr lang="en-US" altLang="en-US"/>
              <a:t>Transaction-level.</a:t>
            </a:r>
          </a:p>
          <a:p>
            <a:pPr marL="742950" lvl="1" indent="-285750"/>
            <a:r>
              <a:rPr lang="en-US" altLang="en-US"/>
              <a:t>More abstract than behavioral.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Hardware/software co-simulation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Multi-rate simulation: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Hardware is modeled with cycle-level accuracy.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200"/>
              <a:t>Software is modeled as instructions or source code.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Simulation engine manages communication between models.</a:t>
            </a:r>
          </a:p>
          <a:p>
            <a:pPr marL="742950" lvl="1" indent="-285750">
              <a:lnSpc>
                <a:spcPct val="80000"/>
              </a:lnSpc>
            </a:pPr>
            <a:endParaRPr lang="en-US" altLang="en-US" sz="2200"/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5410200" y="2438400"/>
            <a:ext cx="2971800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Simulation manager</a:t>
            </a:r>
          </a:p>
        </p:txBody>
      </p:sp>
      <p:sp>
        <p:nvSpPr>
          <p:cNvPr id="200709" name="Line 5"/>
          <p:cNvSpPr>
            <a:spLocks noChangeShapeType="1"/>
          </p:cNvSpPr>
          <p:nvPr/>
        </p:nvSpPr>
        <p:spPr bwMode="auto">
          <a:xfrm>
            <a:off x="4953000" y="3581400"/>
            <a:ext cx="388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5029200" y="3962400"/>
            <a:ext cx="990600" cy="914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SW</a:t>
            </a:r>
          </a:p>
          <a:p>
            <a:pPr algn="ctr" eaLnBrk="0" hangingPunct="0"/>
            <a:r>
              <a:rPr lang="en-US" altLang="en-US"/>
              <a:t>model</a:t>
            </a:r>
          </a:p>
        </p:txBody>
      </p:sp>
      <p:sp>
        <p:nvSpPr>
          <p:cNvPr id="200711" name="Rectangle 7"/>
          <p:cNvSpPr>
            <a:spLocks noChangeArrowheads="1"/>
          </p:cNvSpPr>
          <p:nvPr/>
        </p:nvSpPr>
        <p:spPr bwMode="auto">
          <a:xfrm>
            <a:off x="6400800" y="3962400"/>
            <a:ext cx="990600" cy="914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HW</a:t>
            </a:r>
          </a:p>
          <a:p>
            <a:pPr algn="ctr" eaLnBrk="0" hangingPunct="0"/>
            <a:r>
              <a:rPr lang="en-US" altLang="en-US"/>
              <a:t>model</a:t>
            </a:r>
          </a:p>
        </p:txBody>
      </p:sp>
      <p:sp>
        <p:nvSpPr>
          <p:cNvPr id="200712" name="Rectangle 8"/>
          <p:cNvSpPr>
            <a:spLocks noChangeArrowheads="1"/>
          </p:cNvSpPr>
          <p:nvPr/>
        </p:nvSpPr>
        <p:spPr bwMode="auto">
          <a:xfrm>
            <a:off x="7772400" y="3962400"/>
            <a:ext cx="990600" cy="914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HW</a:t>
            </a:r>
          </a:p>
          <a:p>
            <a:pPr algn="ctr" eaLnBrk="0" hangingPunct="0"/>
            <a:r>
              <a:rPr lang="en-US" altLang="en-US"/>
              <a:t>model</a:t>
            </a:r>
          </a:p>
        </p:txBody>
      </p:sp>
      <p:sp>
        <p:nvSpPr>
          <p:cNvPr id="200713" name="Line 9"/>
          <p:cNvSpPr>
            <a:spLocks noChangeShapeType="1"/>
          </p:cNvSpPr>
          <p:nvPr/>
        </p:nvSpPr>
        <p:spPr bwMode="auto">
          <a:xfrm>
            <a:off x="6858000" y="3048000"/>
            <a:ext cx="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4" name="Line 10"/>
          <p:cNvSpPr>
            <a:spLocks noChangeShapeType="1"/>
          </p:cNvSpPr>
          <p:nvPr/>
        </p:nvSpPr>
        <p:spPr bwMode="auto">
          <a:xfrm>
            <a:off x="5562600" y="3581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5" name="Line 11"/>
          <p:cNvSpPr>
            <a:spLocks noChangeShapeType="1"/>
          </p:cNvSpPr>
          <p:nvPr/>
        </p:nvSpPr>
        <p:spPr bwMode="auto">
          <a:xfrm>
            <a:off x="8305800" y="35814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Compiled co-simulation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Zivojnovic/Meyr: combine compiled SW simulation with HW simulation.</a:t>
            </a:r>
          </a:p>
          <a:p>
            <a:r>
              <a:rPr lang="en-US" altLang="en-US"/>
              <a:t>Software is compiled into host instructions.</a:t>
            </a:r>
          </a:p>
          <a:p>
            <a:pPr marL="742950" lvl="1" indent="-285750"/>
            <a:r>
              <a:rPr lang="en-US" altLang="en-US"/>
              <a:t>Directly executed on the host.</a:t>
            </a:r>
          </a:p>
          <a:p>
            <a:r>
              <a:rPr lang="en-US" altLang="en-US"/>
              <a:t>Translator provides hooks to communicate with HW simulators.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Delay variations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Delay variations are harder to predict in multiprocessors:</a:t>
            </a:r>
          </a:p>
          <a:p>
            <a:pPr lvl="1"/>
            <a:r>
              <a:rPr lang="en-US" altLang="en-US"/>
              <a:t>Subtle timing bugs are more likely to be exposed.</a:t>
            </a:r>
          </a:p>
          <a:p>
            <a:pPr lvl="1"/>
            <a:r>
              <a:rPr lang="en-US" altLang="en-US"/>
              <a:t>Makes it harder to use system resources.</a:t>
            </a:r>
          </a:p>
          <a:p>
            <a:pPr lvl="1"/>
            <a:r>
              <a:rPr lang="en-US" altLang="en-US"/>
              <a:t>Long memory access times complicate algorithm design and programming.</a:t>
            </a:r>
          </a:p>
          <a:p>
            <a:r>
              <a:rPr lang="en-US" altLang="en-US"/>
              <a:t>Scheduling a multiprocessor is hard---information about the state of the processors costs time, energy.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Role of the multiprocessor operating system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2000" dirty="0"/>
              <a:t>Simple multiprocessor OS has one master, one or more slaves.</a:t>
            </a:r>
          </a:p>
          <a:p>
            <a:pPr lvl="1"/>
            <a:r>
              <a:rPr lang="en-US" altLang="en-US" sz="1800" dirty="0"/>
              <a:t>Simple to implement.</a:t>
            </a:r>
          </a:p>
          <a:p>
            <a:pPr lvl="1"/>
            <a:r>
              <a:rPr lang="en-US" altLang="en-US" sz="1800" dirty="0"/>
              <a:t>Heterogeneous processors limit resource allocation options.</a:t>
            </a:r>
          </a:p>
          <a:p>
            <a:r>
              <a:rPr lang="en-US" altLang="en-US" sz="2000" dirty="0"/>
              <a:t>More general architecture uses communicating PE kernels.</a:t>
            </a:r>
          </a:p>
          <a:p>
            <a:pPr lvl="1"/>
            <a:r>
              <a:rPr lang="en-US" altLang="en-US" sz="1800" dirty="0"/>
              <a:t>PE kernels pass information required for scheduling.</a:t>
            </a:r>
          </a:p>
          <a:p>
            <a:pPr lvl="1"/>
            <a:r>
              <a:rPr lang="en-US" altLang="en-US" sz="1800" dirty="0"/>
              <a:t>Information about other PEs may be incomplete or late.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6-01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16733"/>
            <a:ext cx="4038600" cy="269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1803" name="Rectangle 11"/>
          <p:cNvSpPr>
            <a:spLocks noChangeArrowheads="1"/>
          </p:cNvSpPr>
          <p:nvPr/>
        </p:nvSpPr>
        <p:spPr bwMode="auto">
          <a:xfrm>
            <a:off x="6858000" y="1905000"/>
            <a:ext cx="1905000" cy="3352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4495800" y="1905000"/>
            <a:ext cx="1905000" cy="3352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Vercauteren et al. kernel architecture</a:t>
            </a:r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Kernel includes scheduling and communication layers.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Basic communication operations implemented by interrupt service routines.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Kernel channel used only for kernel-to-kernel communication.</a:t>
            </a:r>
          </a:p>
        </p:txBody>
      </p:sp>
      <p:sp>
        <p:nvSpPr>
          <p:cNvPr id="161798" name="Oval 6"/>
          <p:cNvSpPr>
            <a:spLocks noChangeArrowheads="1"/>
          </p:cNvSpPr>
          <p:nvPr/>
        </p:nvSpPr>
        <p:spPr bwMode="auto">
          <a:xfrm>
            <a:off x="4724400" y="2286000"/>
            <a:ext cx="1447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Service</a:t>
            </a:r>
          </a:p>
          <a:p>
            <a:pPr algn="ctr"/>
            <a:r>
              <a:rPr lang="en-US" altLang="en-US"/>
              <a:t>task</a:t>
            </a:r>
          </a:p>
        </p:txBody>
      </p:sp>
      <p:sp>
        <p:nvSpPr>
          <p:cNvPr id="161799" name="Oval 7"/>
          <p:cNvSpPr>
            <a:spLocks noChangeArrowheads="1"/>
          </p:cNvSpPr>
          <p:nvPr/>
        </p:nvSpPr>
        <p:spPr bwMode="auto">
          <a:xfrm>
            <a:off x="4724400" y="3733800"/>
            <a:ext cx="1447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Application</a:t>
            </a:r>
          </a:p>
          <a:p>
            <a:pPr algn="ctr"/>
            <a:r>
              <a:rPr lang="en-US" altLang="en-US"/>
              <a:t>task</a:t>
            </a:r>
          </a:p>
        </p:txBody>
      </p:sp>
      <p:sp>
        <p:nvSpPr>
          <p:cNvPr id="161800" name="Oval 8"/>
          <p:cNvSpPr>
            <a:spLocks noChangeArrowheads="1"/>
          </p:cNvSpPr>
          <p:nvPr/>
        </p:nvSpPr>
        <p:spPr bwMode="auto">
          <a:xfrm>
            <a:off x="7239000" y="4114800"/>
            <a:ext cx="1447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ISR</a:t>
            </a:r>
          </a:p>
        </p:txBody>
      </p:sp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6400800" y="1905000"/>
            <a:ext cx="533400" cy="3352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r>
              <a:rPr lang="en-US" altLang="en-US"/>
              <a:t>Scheduling layer</a:t>
            </a:r>
          </a:p>
        </p:txBody>
      </p:sp>
      <p:sp>
        <p:nvSpPr>
          <p:cNvPr id="161804" name="Text Box 12"/>
          <p:cNvSpPr txBox="1">
            <a:spLocks noChangeArrowheads="1"/>
          </p:cNvSpPr>
          <p:nvPr/>
        </p:nvSpPr>
        <p:spPr bwMode="auto">
          <a:xfrm>
            <a:off x="4572000" y="4876800"/>
            <a:ext cx="666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CPU</a:t>
            </a:r>
          </a:p>
        </p:txBody>
      </p:sp>
      <p:sp>
        <p:nvSpPr>
          <p:cNvPr id="161805" name="Line 13"/>
          <p:cNvSpPr>
            <a:spLocks noChangeShapeType="1"/>
          </p:cNvSpPr>
          <p:nvPr/>
        </p:nvSpPr>
        <p:spPr bwMode="auto">
          <a:xfrm>
            <a:off x="8686800" y="4495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806" name="Oval 14"/>
          <p:cNvSpPr>
            <a:spLocks noChangeArrowheads="1"/>
          </p:cNvSpPr>
          <p:nvPr/>
        </p:nvSpPr>
        <p:spPr bwMode="auto">
          <a:xfrm>
            <a:off x="7239000" y="2057400"/>
            <a:ext cx="1447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ISR</a:t>
            </a:r>
          </a:p>
        </p:txBody>
      </p:sp>
      <p:sp>
        <p:nvSpPr>
          <p:cNvPr id="161807" name="Line 15"/>
          <p:cNvSpPr>
            <a:spLocks noChangeShapeType="1"/>
          </p:cNvSpPr>
          <p:nvPr/>
        </p:nvSpPr>
        <p:spPr bwMode="auto">
          <a:xfrm>
            <a:off x="86868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OMAP C5510 performance/power for AAC decoding (from TI)</a:t>
            </a:r>
          </a:p>
        </p:txBody>
      </p:sp>
      <p:graphicFrame>
        <p:nvGraphicFramePr>
          <p:cNvPr id="139267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8862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971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Mcycles/ sec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 @ 1.5V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 @ 1.2V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Stone multiprocessor scheduling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Schedule tasks on two CPUs.</a:t>
            </a:r>
          </a:p>
          <a:p>
            <a:pPr lvl="1"/>
            <a:r>
              <a:rPr lang="en-US" altLang="en-US"/>
              <a:t>Actually allocates tasks to the CPUs to satisfy scheduling constraint.</a:t>
            </a:r>
          </a:p>
          <a:p>
            <a:r>
              <a:rPr lang="en-US" altLang="en-US"/>
              <a:t>General scheduling problem is NP-complete, but this problem can be solved in polynomial time.</a:t>
            </a:r>
          </a:p>
          <a:p>
            <a:pPr lvl="1"/>
            <a:r>
              <a:rPr lang="en-US" altLang="en-US"/>
              <a:t>Exact solution for two processors.</a:t>
            </a:r>
          </a:p>
          <a:p>
            <a:pPr lvl="1"/>
            <a:r>
              <a:rPr lang="en-US" altLang="en-US"/>
              <a:t>Heuristics for more processors.</a:t>
            </a:r>
          </a:p>
          <a:p>
            <a:r>
              <a:rPr lang="en-US" altLang="en-US"/>
              <a:t>Solve using network flow algorithms.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2702</TotalTime>
  <Words>1979</Words>
  <Application>Microsoft Office PowerPoint</Application>
  <PresentationFormat>On-screen Show (4:3)</PresentationFormat>
  <Paragraphs>385</Paragraphs>
  <Slides>42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Edge</vt:lpstr>
      <vt:lpstr>Chapter 6, part 1: Multiprocessor Software</vt:lpstr>
      <vt:lpstr>Topics</vt:lpstr>
      <vt:lpstr>What is different about embedded multiprocessor software?</vt:lpstr>
      <vt:lpstr>Heterogeneity</vt:lpstr>
      <vt:lpstr>Delay variations</vt:lpstr>
      <vt:lpstr>Role of the multiprocessor operating system</vt:lpstr>
      <vt:lpstr>Vercauteren et al. kernel architecture</vt:lpstr>
      <vt:lpstr>OMAP C5510 performance/power for AAC decoding (from TI)</vt:lpstr>
      <vt:lpstr>Stone multiprocessor scheduling</vt:lpstr>
      <vt:lpstr>Stone multiprocessor modeling</vt:lpstr>
      <vt:lpstr>Stone multiprocessor example</vt:lpstr>
      <vt:lpstr>Static vs. dynamic task allocation</vt:lpstr>
      <vt:lpstr>Bhattacharyya et al. SDF scheduling</vt:lpstr>
      <vt:lpstr>Scheduling and graph analysis</vt:lpstr>
      <vt:lpstr>Critical cycles</vt:lpstr>
      <vt:lpstr>Rate analysis (Gupta et al.)</vt:lpstr>
      <vt:lpstr>Process model</vt:lpstr>
      <vt:lpstr>Rate analysis</vt:lpstr>
      <vt:lpstr>Lehoczky et al. CPU utilization</vt:lpstr>
      <vt:lpstr>Distributed system performance</vt:lpstr>
      <vt:lpstr>Data dependencies help</vt:lpstr>
      <vt:lpstr>Preemptive execution hurts</vt:lpstr>
      <vt:lpstr>Period shifting example</vt:lpstr>
      <vt:lpstr>Network of RMA processors</vt:lpstr>
      <vt:lpstr>Performance analysis strategy (Yen/Wolf)</vt:lpstr>
      <vt:lpstr>DelayEst</vt:lpstr>
      <vt:lpstr>DelayEst summary</vt:lpstr>
      <vt:lpstr>Ernst et al. SymTA/S</vt:lpstr>
      <vt:lpstr>Event models</vt:lpstr>
      <vt:lpstr>Events and jitter</vt:lpstr>
      <vt:lpstr>Cyclic scheduling dependencies</vt:lpstr>
      <vt:lpstr>AND activation</vt:lpstr>
      <vt:lpstr>OR activation</vt:lpstr>
      <vt:lpstr>OR jitter derivation</vt:lpstr>
      <vt:lpstr>Kang et al. distributed signal processing synthesis</vt:lpstr>
      <vt:lpstr>Event-driven simulation</vt:lpstr>
      <vt:lpstr>SystemC</vt:lpstr>
      <vt:lpstr>Component model</vt:lpstr>
      <vt:lpstr>Simulation model</vt:lpstr>
      <vt:lpstr>SystemC modeling styles</vt:lpstr>
      <vt:lpstr>Hardware/software co-simulation</vt:lpstr>
      <vt:lpstr>Compiled co-simulation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75</cp:revision>
  <dcterms:created xsi:type="dcterms:W3CDTF">2006-09-21T02:21:51Z</dcterms:created>
  <dcterms:modified xsi:type="dcterms:W3CDTF">2014-04-07T23:25:00Z</dcterms:modified>
</cp:coreProperties>
</file>