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1" r:id="rId1"/>
  </p:sldMasterIdLst>
  <p:notesMasterIdLst>
    <p:notesMasterId r:id="rId40"/>
  </p:notesMasterIdLst>
  <p:sldIdLst>
    <p:sldId id="256" r:id="rId2"/>
    <p:sldId id="262" r:id="rId3"/>
    <p:sldId id="263" r:id="rId4"/>
    <p:sldId id="264" r:id="rId5"/>
    <p:sldId id="265" r:id="rId6"/>
    <p:sldId id="266" r:id="rId7"/>
    <p:sldId id="267" r:id="rId8"/>
    <p:sldId id="268" r:id="rId9"/>
    <p:sldId id="269" r:id="rId10"/>
    <p:sldId id="270" r:id="rId11"/>
    <p:sldId id="271" r:id="rId12"/>
    <p:sldId id="272" r:id="rId13"/>
    <p:sldId id="273" r:id="rId14"/>
    <p:sldId id="274" r:id="rId15"/>
    <p:sldId id="275" r:id="rId16"/>
    <p:sldId id="276" r:id="rId17"/>
    <p:sldId id="277" r:id="rId18"/>
    <p:sldId id="278" r:id="rId19"/>
    <p:sldId id="279" r:id="rId20"/>
    <p:sldId id="280" r:id="rId21"/>
    <p:sldId id="281" r:id="rId22"/>
    <p:sldId id="282" r:id="rId23"/>
    <p:sldId id="283" r:id="rId24"/>
    <p:sldId id="284" r:id="rId25"/>
    <p:sldId id="285" r:id="rId26"/>
    <p:sldId id="286" r:id="rId27"/>
    <p:sldId id="287" r:id="rId28"/>
    <p:sldId id="288" r:id="rId29"/>
    <p:sldId id="289" r:id="rId30"/>
    <p:sldId id="290" r:id="rId31"/>
    <p:sldId id="291" r:id="rId32"/>
    <p:sldId id="292" r:id="rId33"/>
    <p:sldId id="293" r:id="rId34"/>
    <p:sldId id="294" r:id="rId35"/>
    <p:sldId id="295" r:id="rId36"/>
    <p:sldId id="296" r:id="rId37"/>
    <p:sldId id="297" r:id="rId38"/>
    <p:sldId id="298" r:id="rId39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  <a:srgbClr val="00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754" y="-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en-US"/>
          </a:p>
        </p:txBody>
      </p:sp>
      <p:sp>
        <p:nvSpPr>
          <p:cNvPr id="922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92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92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D136CC31-CC7C-4E37-9864-64B5AE64B7A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5352114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D65C9FD-205E-42E2-BEFB-B3EA76F19702}" type="slidenum">
              <a:rPr lang="en-US" altLang="en-US"/>
              <a:pPr/>
              <a:t>1</a:t>
            </a:fld>
            <a:endParaRPr lang="en-US" altLang="en-US"/>
          </a:p>
        </p:txBody>
      </p:sp>
      <p:sp>
        <p:nvSpPr>
          <p:cNvPr id="102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0F38307-CD03-4CA2-B34C-514899491462}" type="slidenum">
              <a:rPr lang="en-US" altLang="en-US"/>
              <a:pPr/>
              <a:t>10</a:t>
            </a:fld>
            <a:endParaRPr lang="en-US" altLang="en-US"/>
          </a:p>
        </p:txBody>
      </p:sp>
      <p:sp>
        <p:nvSpPr>
          <p:cNvPr id="1198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98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B39B20F-C4F6-4FB0-AA0C-55E1D68AA7DF}" type="slidenum">
              <a:rPr lang="en-US" altLang="en-US"/>
              <a:pPr/>
              <a:t>11</a:t>
            </a:fld>
            <a:endParaRPr lang="en-US" altLang="en-US"/>
          </a:p>
        </p:txBody>
      </p:sp>
      <p:sp>
        <p:nvSpPr>
          <p:cNvPr id="1218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18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88B05D9-B53A-4172-A9FD-8BEA16112DE2}" type="slidenum">
              <a:rPr lang="en-US" altLang="en-US"/>
              <a:pPr/>
              <a:t>12</a:t>
            </a:fld>
            <a:endParaRPr lang="en-US" altLang="en-US"/>
          </a:p>
        </p:txBody>
      </p:sp>
      <p:sp>
        <p:nvSpPr>
          <p:cNvPr id="1249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49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A3C45E1-6983-4151-A71D-E3E7E4184C94}" type="slidenum">
              <a:rPr lang="en-US" altLang="en-US"/>
              <a:pPr/>
              <a:t>13</a:t>
            </a:fld>
            <a:endParaRPr lang="en-US" altLang="en-US"/>
          </a:p>
        </p:txBody>
      </p:sp>
      <p:sp>
        <p:nvSpPr>
          <p:cNvPr id="1290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90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3984721-02F8-417C-9ADC-C0CC2D1CC583}" type="slidenum">
              <a:rPr lang="en-US" altLang="en-US"/>
              <a:pPr/>
              <a:t>14</a:t>
            </a:fld>
            <a:endParaRPr lang="en-US" altLang="en-US"/>
          </a:p>
        </p:txBody>
      </p:sp>
      <p:sp>
        <p:nvSpPr>
          <p:cNvPr id="1320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2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CDDC884-7DF5-4A09-8351-7609F9DB6E6B}" type="slidenum">
              <a:rPr lang="en-US" altLang="en-US"/>
              <a:pPr/>
              <a:t>15</a:t>
            </a:fld>
            <a:endParaRPr lang="en-US" altLang="en-US"/>
          </a:p>
        </p:txBody>
      </p:sp>
      <p:sp>
        <p:nvSpPr>
          <p:cNvPr id="1331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3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F1182B2-0069-4474-B9A9-1E1646C71D43}" type="slidenum">
              <a:rPr lang="en-US" altLang="en-US"/>
              <a:pPr/>
              <a:t>16</a:t>
            </a:fld>
            <a:endParaRPr lang="en-US" altLang="en-US"/>
          </a:p>
        </p:txBody>
      </p:sp>
      <p:sp>
        <p:nvSpPr>
          <p:cNvPr id="1351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5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8BE3C38-FB6E-4B9A-97D7-6A887E415AD9}" type="slidenum">
              <a:rPr lang="en-US" altLang="en-US"/>
              <a:pPr/>
              <a:t>17</a:t>
            </a:fld>
            <a:endParaRPr lang="en-US" altLang="en-US"/>
          </a:p>
        </p:txBody>
      </p:sp>
      <p:sp>
        <p:nvSpPr>
          <p:cNvPr id="1372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7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A3B0DF1-005C-4BC0-A8EA-2F7BD05E8177}" type="slidenum">
              <a:rPr lang="en-US" altLang="en-US"/>
              <a:pPr/>
              <a:t>18</a:t>
            </a:fld>
            <a:endParaRPr lang="en-US" altLang="en-US"/>
          </a:p>
        </p:txBody>
      </p:sp>
      <p:sp>
        <p:nvSpPr>
          <p:cNvPr id="1402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0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133A4C3-E4C5-4DF8-8A0A-30C5E9890AE3}" type="slidenum">
              <a:rPr lang="en-US" altLang="en-US"/>
              <a:pPr/>
              <a:t>19</a:t>
            </a:fld>
            <a:endParaRPr lang="en-US" altLang="en-US"/>
          </a:p>
        </p:txBody>
      </p:sp>
      <p:sp>
        <p:nvSpPr>
          <p:cNvPr id="1443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43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9A70E91-FDB6-45AD-9372-02D01B4DF798}" type="slidenum">
              <a:rPr lang="en-US" altLang="en-US"/>
              <a:pPr/>
              <a:t>2</a:t>
            </a:fld>
            <a:endParaRPr lang="en-US" altLang="en-US"/>
          </a:p>
        </p:txBody>
      </p:sp>
      <p:sp>
        <p:nvSpPr>
          <p:cNvPr id="1034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34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A92A16F-3729-428C-8B25-C94B308CA64B}" type="slidenum">
              <a:rPr lang="en-US" altLang="en-US"/>
              <a:pPr/>
              <a:t>20</a:t>
            </a:fld>
            <a:endParaRPr lang="en-US" altLang="en-US"/>
          </a:p>
        </p:txBody>
      </p:sp>
      <p:sp>
        <p:nvSpPr>
          <p:cNvPr id="1464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6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040BCF5-74DB-4734-9F1C-DB1625D35A31}" type="slidenum">
              <a:rPr lang="en-US" altLang="en-US"/>
              <a:pPr/>
              <a:t>21</a:t>
            </a:fld>
            <a:endParaRPr lang="en-US" altLang="en-US"/>
          </a:p>
        </p:txBody>
      </p:sp>
      <p:sp>
        <p:nvSpPr>
          <p:cNvPr id="1495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9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880A2C9-3591-425F-8E83-7B40D47A8B11}" type="slidenum">
              <a:rPr lang="en-US" altLang="en-US"/>
              <a:pPr/>
              <a:t>22</a:t>
            </a:fld>
            <a:endParaRPr lang="en-US" altLang="en-US"/>
          </a:p>
        </p:txBody>
      </p:sp>
      <p:sp>
        <p:nvSpPr>
          <p:cNvPr id="1515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15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CAEA5C8-4FA4-4CBD-BD80-CAE64658C203}" type="slidenum">
              <a:rPr lang="en-US" altLang="en-US"/>
              <a:pPr/>
              <a:t>23</a:t>
            </a:fld>
            <a:endParaRPr lang="en-US" altLang="en-US"/>
          </a:p>
        </p:txBody>
      </p:sp>
      <p:sp>
        <p:nvSpPr>
          <p:cNvPr id="1536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F497534-56CC-4B87-8907-17306A8572D6}" type="slidenum">
              <a:rPr lang="en-US" altLang="en-US"/>
              <a:pPr/>
              <a:t>24</a:t>
            </a:fld>
            <a:endParaRPr lang="en-US" altLang="en-US"/>
          </a:p>
        </p:txBody>
      </p:sp>
      <p:sp>
        <p:nvSpPr>
          <p:cNvPr id="1556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56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A0B688F-5C50-4311-88B1-D0F8A406BA8F}" type="slidenum">
              <a:rPr lang="en-US" altLang="en-US"/>
              <a:pPr/>
              <a:t>25</a:t>
            </a:fld>
            <a:endParaRPr lang="en-US" altLang="en-US"/>
          </a:p>
        </p:txBody>
      </p:sp>
      <p:sp>
        <p:nvSpPr>
          <p:cNvPr id="1576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76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5FE1A04-1577-43D8-9061-9084D2622398}" type="slidenum">
              <a:rPr lang="en-US" altLang="en-US"/>
              <a:pPr/>
              <a:t>26</a:t>
            </a:fld>
            <a:endParaRPr lang="en-US" altLang="en-US"/>
          </a:p>
        </p:txBody>
      </p:sp>
      <p:sp>
        <p:nvSpPr>
          <p:cNvPr id="1597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9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39ED0DC-DFAF-49A6-9C48-216404AE7434}" type="slidenum">
              <a:rPr lang="en-US" altLang="en-US"/>
              <a:pPr/>
              <a:t>27</a:t>
            </a:fld>
            <a:endParaRPr lang="en-US" altLang="en-US"/>
          </a:p>
        </p:txBody>
      </p:sp>
      <p:sp>
        <p:nvSpPr>
          <p:cNvPr id="161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17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46F1D8F-663A-4C01-A84E-2A5292FE693C}" type="slidenum">
              <a:rPr lang="en-US" altLang="en-US"/>
              <a:pPr/>
              <a:t>28</a:t>
            </a:fld>
            <a:endParaRPr lang="en-US" altLang="en-US"/>
          </a:p>
        </p:txBody>
      </p:sp>
      <p:sp>
        <p:nvSpPr>
          <p:cNvPr id="1638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C47A253-D0EB-417D-BCD9-AEF7CFE2F0D4}" type="slidenum">
              <a:rPr lang="en-US" altLang="en-US"/>
              <a:pPr/>
              <a:t>29</a:t>
            </a:fld>
            <a:endParaRPr lang="en-US" altLang="en-US"/>
          </a:p>
        </p:txBody>
      </p:sp>
      <p:sp>
        <p:nvSpPr>
          <p:cNvPr id="1658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58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7385113-5B92-4F17-888A-909F57E77FC3}" type="slidenum">
              <a:rPr lang="en-US" altLang="en-US"/>
              <a:pPr/>
              <a:t>3</a:t>
            </a:fld>
            <a:endParaRPr lang="en-US" altLang="en-US"/>
          </a:p>
        </p:txBody>
      </p:sp>
      <p:sp>
        <p:nvSpPr>
          <p:cNvPr id="1054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54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89B9716-4675-4B0A-9FC4-F88103E8FDFE}" type="slidenum">
              <a:rPr lang="en-US" altLang="en-US"/>
              <a:pPr/>
              <a:t>30</a:t>
            </a:fld>
            <a:endParaRPr lang="en-US" altLang="en-US"/>
          </a:p>
        </p:txBody>
      </p:sp>
      <p:sp>
        <p:nvSpPr>
          <p:cNvPr id="1699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99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823300B-24C4-41D0-9790-1D307E82B1CB}" type="slidenum">
              <a:rPr lang="en-US" altLang="en-US"/>
              <a:pPr/>
              <a:t>31</a:t>
            </a:fld>
            <a:endParaRPr lang="en-US" altLang="en-US"/>
          </a:p>
        </p:txBody>
      </p:sp>
      <p:sp>
        <p:nvSpPr>
          <p:cNvPr id="1720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20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1125E3A-BA68-4D40-8F26-528446FB2324}" type="slidenum">
              <a:rPr lang="en-US" altLang="en-US"/>
              <a:pPr/>
              <a:t>32</a:t>
            </a:fld>
            <a:endParaRPr lang="en-US" altLang="en-US"/>
          </a:p>
        </p:txBody>
      </p:sp>
      <p:sp>
        <p:nvSpPr>
          <p:cNvPr id="1761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61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4696711-6E27-4ED2-A274-39C00A8AF851}" type="slidenum">
              <a:rPr lang="en-US" altLang="en-US"/>
              <a:pPr/>
              <a:t>33</a:t>
            </a:fld>
            <a:endParaRPr lang="en-US" altLang="en-US"/>
          </a:p>
        </p:txBody>
      </p:sp>
      <p:sp>
        <p:nvSpPr>
          <p:cNvPr id="1812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12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33A403C-C12F-4C7B-AC70-57B80FCEAC11}" type="slidenum">
              <a:rPr lang="en-US" altLang="en-US"/>
              <a:pPr/>
              <a:t>34</a:t>
            </a:fld>
            <a:endParaRPr lang="en-US" altLang="en-US"/>
          </a:p>
        </p:txBody>
      </p:sp>
      <p:sp>
        <p:nvSpPr>
          <p:cNvPr id="1822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22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3A7D64A-FFA7-43D5-A62F-DF2D061A3443}" type="slidenum">
              <a:rPr lang="en-US" altLang="en-US"/>
              <a:pPr/>
              <a:t>35</a:t>
            </a:fld>
            <a:endParaRPr lang="en-US" altLang="en-US"/>
          </a:p>
        </p:txBody>
      </p:sp>
      <p:sp>
        <p:nvSpPr>
          <p:cNvPr id="1843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66133E0-7D55-4BD3-B1E1-8962F5A6C557}" type="slidenum">
              <a:rPr lang="en-US" altLang="en-US"/>
              <a:pPr/>
              <a:t>36</a:t>
            </a:fld>
            <a:endParaRPr lang="en-US" altLang="en-US"/>
          </a:p>
        </p:txBody>
      </p:sp>
      <p:sp>
        <p:nvSpPr>
          <p:cNvPr id="1863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63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241DB2A-034F-48AF-9551-DCFEDC0B85D0}" type="slidenum">
              <a:rPr lang="en-US" altLang="en-US"/>
              <a:pPr/>
              <a:t>37</a:t>
            </a:fld>
            <a:endParaRPr lang="en-US" altLang="en-US"/>
          </a:p>
        </p:txBody>
      </p:sp>
      <p:sp>
        <p:nvSpPr>
          <p:cNvPr id="1904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04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50C8B12-0C47-4F68-A743-54128FA6D4B8}" type="slidenum">
              <a:rPr lang="en-US" altLang="en-US"/>
              <a:pPr/>
              <a:t>4</a:t>
            </a:fld>
            <a:endParaRPr lang="en-US" altLang="en-US"/>
          </a:p>
        </p:txBody>
      </p:sp>
      <p:sp>
        <p:nvSpPr>
          <p:cNvPr id="1075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75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C2B4AA7-3539-4A0A-872D-D675D62EF290}" type="slidenum">
              <a:rPr lang="en-US" altLang="en-US"/>
              <a:pPr/>
              <a:t>5</a:t>
            </a:fld>
            <a:endParaRPr lang="en-US" altLang="en-US"/>
          </a:p>
        </p:txBody>
      </p:sp>
      <p:sp>
        <p:nvSpPr>
          <p:cNvPr id="1116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16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7064F28-DF9E-4A03-AD9E-DF0934C28CAB}" type="slidenum">
              <a:rPr lang="en-US" altLang="en-US"/>
              <a:pPr/>
              <a:t>6</a:t>
            </a:fld>
            <a:endParaRPr lang="en-US" altLang="en-US"/>
          </a:p>
        </p:txBody>
      </p:sp>
      <p:sp>
        <p:nvSpPr>
          <p:cNvPr id="1126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2F993E5-B05D-48E0-A523-7B2FEFAAD313}" type="slidenum">
              <a:rPr lang="en-US" altLang="en-US"/>
              <a:pPr/>
              <a:t>7</a:t>
            </a:fld>
            <a:endParaRPr lang="en-US" altLang="en-US"/>
          </a:p>
        </p:txBody>
      </p:sp>
      <p:sp>
        <p:nvSpPr>
          <p:cNvPr id="1136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36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BC265B6-1C4C-4CB7-BB30-1EC9850AAC7A}" type="slidenum">
              <a:rPr lang="en-US" altLang="en-US"/>
              <a:pPr/>
              <a:t>8</a:t>
            </a:fld>
            <a:endParaRPr lang="en-US" altLang="en-US"/>
          </a:p>
        </p:txBody>
      </p:sp>
      <p:sp>
        <p:nvSpPr>
          <p:cNvPr id="1167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67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FA431C8-538F-45BE-879D-A90BBFCE1270}" type="slidenum">
              <a:rPr lang="en-US" altLang="en-US"/>
              <a:pPr/>
              <a:t>9</a:t>
            </a:fld>
            <a:endParaRPr lang="en-US" altLang="en-US"/>
          </a:p>
        </p:txBody>
      </p:sp>
      <p:sp>
        <p:nvSpPr>
          <p:cNvPr id="1177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77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14400" y="1524000"/>
            <a:ext cx="7623175" cy="1752600"/>
          </a:xfrm>
        </p:spPr>
        <p:txBody>
          <a:bodyPr/>
          <a:lstStyle>
            <a:lvl1pPr>
              <a:defRPr sz="5000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981200" y="3962400"/>
            <a:ext cx="65532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800"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  <p:sp>
        <p:nvSpPr>
          <p:cNvPr id="7172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173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909E5EB6-6EF3-4FA0-B377-C159F95570A4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7175" name="Freeform 7"/>
          <p:cNvSpPr>
            <a:spLocks noChangeArrowheads="1"/>
          </p:cNvSpPr>
          <p:nvPr/>
        </p:nvSpPr>
        <p:spPr bwMode="auto">
          <a:xfrm>
            <a:off x="609600" y="1219200"/>
            <a:ext cx="7924800" cy="914400"/>
          </a:xfrm>
          <a:custGeom>
            <a:avLst/>
            <a:gdLst>
              <a:gd name="T0" fmla="*/ 0 w 1000"/>
              <a:gd name="T1" fmla="*/ 1000 h 1000"/>
              <a:gd name="T2" fmla="*/ 0 w 1000"/>
              <a:gd name="T3" fmla="*/ 0 h 1000"/>
              <a:gd name="T4" fmla="*/ 1000 w 1000"/>
              <a:gd name="T5" fmla="*/ 0 h 1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176" name="Line 8"/>
          <p:cNvSpPr>
            <a:spLocks noChangeShapeType="1"/>
          </p:cNvSpPr>
          <p:nvPr/>
        </p:nvSpPr>
        <p:spPr bwMode="auto">
          <a:xfrm>
            <a:off x="1981200" y="3962400"/>
            <a:ext cx="6511925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BFF0F07-FB80-4734-858C-785734DF91C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745925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E18E1B3-128A-4468-9C79-C83302A55B4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8215311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D8E7702D-5000-4A2E-B243-AABDB510463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93689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0DCEFFC-F56F-44F1-9118-38CD5885203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624591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85DD804-3DA9-40A1-B095-BBB55CA8E48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473836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CCD1A2D-D40C-40AE-B27C-C53907A8968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119704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52D17F2-184A-47F7-940B-719540E0310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742970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ABBEBB9-2D2E-4DBD-8385-B8F093A411A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273571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68DE12C-7E72-4845-806C-A7F9EC1F213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271320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0EB688-8964-42DF-A64D-A6713B18992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506458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9708005-425B-4134-AE80-DA4EED3CE45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079310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+mj-lt"/>
              </a:defRPr>
            </a:lvl1pPr>
          </a:lstStyle>
          <a:p>
            <a:endParaRPr lang="en-US" altLang="en-US"/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latin typeface="+mj-lt"/>
              </a:defRPr>
            </a:lvl1pPr>
          </a:lstStyle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+mj-lt"/>
              </a:defRPr>
            </a:lvl1pPr>
          </a:lstStyle>
          <a:p>
            <a:fld id="{22A8F653-8D4F-4449-B1BC-40687934F5C2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6151" name="Freeform 7"/>
          <p:cNvSpPr>
            <a:spLocks noChangeArrowheads="1"/>
          </p:cNvSpPr>
          <p:nvPr/>
        </p:nvSpPr>
        <p:spPr bwMode="auto">
          <a:xfrm>
            <a:off x="381000" y="228600"/>
            <a:ext cx="8229600" cy="609600"/>
          </a:xfrm>
          <a:custGeom>
            <a:avLst/>
            <a:gdLst>
              <a:gd name="T0" fmla="*/ 0 w 1000"/>
              <a:gd name="T1" fmla="*/ 1000 h 1000"/>
              <a:gd name="T2" fmla="*/ 0 w 1000"/>
              <a:gd name="T3" fmla="*/ 0 h 1000"/>
              <a:gd name="T4" fmla="*/ 1000 w 1000"/>
              <a:gd name="T5" fmla="*/ 0 h 1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1905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52" name="Line 8"/>
          <p:cNvSpPr>
            <a:spLocks noChangeShapeType="1"/>
          </p:cNvSpPr>
          <p:nvPr/>
        </p:nvSpPr>
        <p:spPr bwMode="auto">
          <a:xfrm>
            <a:off x="457200" y="617220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  <p:sldLayoutId id="2147483663" r:id="rId12"/>
  </p:sldLayoutIdLst>
  <p:timing>
    <p:tnLst>
      <p:par>
        <p:cTn id="1" dur="indefinite" restart="never" nodeType="tmRoot"/>
      </p:par>
    </p:tnLst>
  </p:timing>
  <p:hf sldNum="0" hdr="0" dt="0"/>
  <p:txStyles>
    <p:titleStyle>
      <a:lvl1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2pPr>
      <a:lvl3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3pPr>
      <a:lvl4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4pPr>
      <a:lvl5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3000">
          <a:solidFill>
            <a:schemeClr val="tx1"/>
          </a:solidFill>
          <a:latin typeface="+mn-lt"/>
          <a:ea typeface="+mn-ea"/>
          <a:cs typeface="+mn-cs"/>
        </a:defRPr>
      </a:lvl1pPr>
      <a:lvl2pPr marL="669925" indent="-325438" algn="l" rtl="0" fontAlgn="base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q"/>
        <a:defRPr sz="2600">
          <a:solidFill>
            <a:schemeClr val="tx1"/>
          </a:solidFill>
          <a:latin typeface="+mn-lt"/>
        </a:defRPr>
      </a:lvl2pPr>
      <a:lvl3pPr marL="1022350" indent="-350838" algn="l" rtl="0" fontAlgn="base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200">
          <a:solidFill>
            <a:schemeClr val="tx1"/>
          </a:solidFill>
          <a:latin typeface="+mn-lt"/>
        </a:defRPr>
      </a:lvl3pPr>
      <a:lvl4pPr marL="1339850" indent="-315913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q"/>
        <a:defRPr sz="2000">
          <a:solidFill>
            <a:schemeClr val="tx1"/>
          </a:solidFill>
          <a:latin typeface="+mn-lt"/>
        </a:defRPr>
      </a:lvl4pPr>
      <a:lvl5pPr marL="16811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1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en-US"/>
              <a:t>Chapter 6, part 2: Multiprocessor Software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en-US" i="1" dirty="0"/>
              <a:t>High Performance Embedded </a:t>
            </a:r>
            <a:r>
              <a:rPr lang="en-US" altLang="en-US" i="1" dirty="0" smtClean="0"/>
              <a:t>Computing, second edition</a:t>
            </a:r>
            <a:endParaRPr lang="en-US" altLang="en-US" i="1" dirty="0"/>
          </a:p>
          <a:p>
            <a:r>
              <a:rPr lang="en-US" altLang="en-US" sz="2400" smtClean="0"/>
              <a:t>Marilyn Wolf</a:t>
            </a:r>
            <a:endParaRPr lang="en-US" altLang="en-US" sz="24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1187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Middleware vs. libraries</a:t>
            </a:r>
          </a:p>
        </p:txBody>
      </p:sp>
      <p:sp>
        <p:nvSpPr>
          <p:cNvPr id="1187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/>
              <a:t>Traditional software libraries may provide functions but don’t manage resources.</a:t>
            </a:r>
          </a:p>
          <a:p>
            <a:pPr lvl="1"/>
            <a:r>
              <a:rPr lang="en-US" altLang="en-US"/>
              <a:t>Need to know global state, have privileges to manage resources.</a:t>
            </a:r>
          </a:p>
          <a:p>
            <a:r>
              <a:rPr lang="en-US" altLang="en-US"/>
              <a:t>Resources must be managed dynamically when requests come in dynamically.</a:t>
            </a:r>
          </a:p>
          <a:p>
            <a:r>
              <a:rPr lang="en-US" altLang="en-US"/>
              <a:t>Statically designing the system for worst-case costs too much.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1208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3800"/>
              <a:t>Embedded vs. general-purpose middleware</a:t>
            </a:r>
          </a:p>
        </p:txBody>
      </p:sp>
      <p:sp>
        <p:nvSpPr>
          <p:cNvPr id="1208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/>
              <a:t>Embedded middleware must be very efficient:</a:t>
            </a:r>
          </a:p>
          <a:p>
            <a:pPr lvl="1"/>
            <a:r>
              <a:rPr lang="en-US" altLang="en-US"/>
              <a:t>Small software footprint.</a:t>
            </a:r>
          </a:p>
          <a:p>
            <a:pPr lvl="1"/>
            <a:r>
              <a:rPr lang="en-US" altLang="en-US"/>
              <a:t>Low latency.</a:t>
            </a:r>
          </a:p>
          <a:p>
            <a:pPr lvl="1"/>
            <a:r>
              <a:rPr lang="en-US" altLang="en-US"/>
              <a:t>Predictable performance.</a:t>
            </a:r>
          </a:p>
          <a:p>
            <a:r>
              <a:rPr lang="en-US" altLang="en-US"/>
              <a:t>Embedded middleware may reside entirely within a chip or may communicate with other systems-on-chips.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1228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CORBA</a:t>
            </a:r>
          </a:p>
        </p:txBody>
      </p:sp>
      <p:sp>
        <p:nvSpPr>
          <p:cNvPr id="1228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/>
              <a:t>Common Object Request Broker Architecture is widely used in business-oriented software.</a:t>
            </a:r>
          </a:p>
          <a:p>
            <a:r>
              <a:rPr lang="en-US" altLang="en-US"/>
              <a:t>Metamodel using an object-oriented paradigm.</a:t>
            </a:r>
          </a:p>
          <a:p>
            <a:r>
              <a:rPr lang="en-US" altLang="en-US"/>
              <a:t>Can be implemented in any programming language.</a:t>
            </a:r>
          </a:p>
          <a:p>
            <a:r>
              <a:rPr lang="en-US" altLang="en-US"/>
              <a:t>Objects and variables are typed.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88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12698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CORBA requests</a:t>
            </a:r>
          </a:p>
        </p:txBody>
      </p:sp>
      <p:sp>
        <p:nvSpPr>
          <p:cNvPr id="126981" name="Rectangle 5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en-US" altLang="en-US" sz="2200"/>
              <a:t>Requests handled by object request broker (ORB).</a:t>
            </a:r>
          </a:p>
          <a:p>
            <a:r>
              <a:rPr lang="en-US" altLang="en-US" sz="2200"/>
              <a:t>Client and object may be on different machines.</a:t>
            </a:r>
          </a:p>
          <a:p>
            <a:pPr lvl="1"/>
            <a:r>
              <a:rPr lang="en-US" altLang="en-US" sz="2000"/>
              <a:t>ORBs may communicate.</a:t>
            </a:r>
          </a:p>
          <a:p>
            <a:r>
              <a:rPr lang="en-US" altLang="en-US" sz="2200"/>
              <a:t>A given service appears as an object but may be implemented with a thread pool.</a:t>
            </a:r>
          </a:p>
        </p:txBody>
      </p:sp>
      <p:sp>
        <p:nvSpPr>
          <p:cNvPr id="126983" name="Rectangle 7"/>
          <p:cNvSpPr>
            <a:spLocks noChangeArrowheads="1"/>
          </p:cNvSpPr>
          <p:nvPr/>
        </p:nvSpPr>
        <p:spPr bwMode="auto">
          <a:xfrm>
            <a:off x="4800600" y="3962400"/>
            <a:ext cx="3505200" cy="914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en-US"/>
              <a:t>Object request broker</a:t>
            </a:r>
          </a:p>
        </p:txBody>
      </p:sp>
      <p:sp>
        <p:nvSpPr>
          <p:cNvPr id="126984" name="AutoShape 8"/>
          <p:cNvSpPr>
            <a:spLocks noChangeArrowheads="1"/>
          </p:cNvSpPr>
          <p:nvPr/>
        </p:nvSpPr>
        <p:spPr bwMode="auto">
          <a:xfrm>
            <a:off x="4800600" y="2971800"/>
            <a:ext cx="1066800" cy="609600"/>
          </a:xfrm>
          <a:prstGeom prst="roundRect">
            <a:avLst>
              <a:gd name="adj" fmla="val 16667"/>
            </a:avLst>
          </a:prstGeom>
          <a:solidFill>
            <a:srgbClr val="0033CC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en-US">
                <a:solidFill>
                  <a:schemeClr val="bg1"/>
                </a:solidFill>
              </a:rPr>
              <a:t>Client</a:t>
            </a:r>
          </a:p>
        </p:txBody>
      </p:sp>
      <p:sp>
        <p:nvSpPr>
          <p:cNvPr id="126985" name="AutoShape 9"/>
          <p:cNvSpPr>
            <a:spLocks noChangeArrowheads="1"/>
          </p:cNvSpPr>
          <p:nvPr/>
        </p:nvSpPr>
        <p:spPr bwMode="auto">
          <a:xfrm>
            <a:off x="7086600" y="2819400"/>
            <a:ext cx="1066800" cy="609600"/>
          </a:xfrm>
          <a:prstGeom prst="roundRect">
            <a:avLst>
              <a:gd name="adj" fmla="val 16667"/>
            </a:avLst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en-US">
                <a:solidFill>
                  <a:schemeClr val="bg1"/>
                </a:solidFill>
              </a:rPr>
              <a:t>Object</a:t>
            </a:r>
          </a:p>
        </p:txBody>
      </p:sp>
      <p:sp>
        <p:nvSpPr>
          <p:cNvPr id="126986" name="AutoShape 10"/>
          <p:cNvSpPr>
            <a:spLocks noChangeArrowheads="1"/>
          </p:cNvSpPr>
          <p:nvPr/>
        </p:nvSpPr>
        <p:spPr bwMode="auto">
          <a:xfrm>
            <a:off x="6858000" y="2971800"/>
            <a:ext cx="1066800" cy="609600"/>
          </a:xfrm>
          <a:prstGeom prst="roundRect">
            <a:avLst>
              <a:gd name="adj" fmla="val 16667"/>
            </a:avLst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en-US">
                <a:solidFill>
                  <a:schemeClr val="bg1"/>
                </a:solidFill>
              </a:rPr>
              <a:t>Object</a:t>
            </a:r>
          </a:p>
        </p:txBody>
      </p:sp>
      <p:sp>
        <p:nvSpPr>
          <p:cNvPr id="126987" name="Rectangle 11"/>
          <p:cNvSpPr>
            <a:spLocks noChangeArrowheads="1"/>
          </p:cNvSpPr>
          <p:nvPr/>
        </p:nvSpPr>
        <p:spPr bwMode="auto">
          <a:xfrm>
            <a:off x="4953000" y="3581400"/>
            <a:ext cx="762000" cy="381000"/>
          </a:xfrm>
          <a:prstGeom prst="rect">
            <a:avLst/>
          </a:prstGeom>
          <a:solidFill>
            <a:srgbClr val="0033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en-US">
                <a:solidFill>
                  <a:schemeClr val="bg1"/>
                </a:solidFill>
              </a:rPr>
              <a:t>Stub</a:t>
            </a:r>
          </a:p>
        </p:txBody>
      </p:sp>
      <p:sp>
        <p:nvSpPr>
          <p:cNvPr id="126988" name="Rectangle 12"/>
          <p:cNvSpPr>
            <a:spLocks noChangeArrowheads="1"/>
          </p:cNvSpPr>
          <p:nvPr/>
        </p:nvSpPr>
        <p:spPr bwMode="auto">
          <a:xfrm>
            <a:off x="7010400" y="3581400"/>
            <a:ext cx="762000" cy="381000"/>
          </a:xfrm>
          <a:prstGeom prst="rect">
            <a:avLst/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en-US">
                <a:solidFill>
                  <a:schemeClr val="bg1"/>
                </a:solidFill>
              </a:rPr>
              <a:t>Stub</a:t>
            </a:r>
          </a:p>
        </p:txBody>
      </p:sp>
      <p:sp>
        <p:nvSpPr>
          <p:cNvPr id="126989" name="Text Box 13"/>
          <p:cNvSpPr txBox="1">
            <a:spLocks noChangeArrowheads="1"/>
          </p:cNvSpPr>
          <p:nvPr/>
        </p:nvSpPr>
        <p:spPr bwMode="auto">
          <a:xfrm>
            <a:off x="6765925" y="2322513"/>
            <a:ext cx="14033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/>
              <a:t>Thread pool</a:t>
            </a:r>
          </a:p>
        </p:txBody>
      </p:sp>
      <p:grpSp>
        <p:nvGrpSpPr>
          <p:cNvPr id="126990" name="Group 14"/>
          <p:cNvGrpSpPr>
            <a:grpSpLocks/>
          </p:cNvGrpSpPr>
          <p:nvPr/>
        </p:nvGrpSpPr>
        <p:grpSpPr bwMode="auto">
          <a:xfrm>
            <a:off x="5257800" y="3429000"/>
            <a:ext cx="2209800" cy="927100"/>
            <a:chOff x="3312" y="2160"/>
            <a:chExt cx="1392" cy="584"/>
          </a:xfrm>
        </p:grpSpPr>
        <p:sp>
          <p:nvSpPr>
            <p:cNvPr id="126991" name="Freeform 15"/>
            <p:cNvSpPr>
              <a:spLocks/>
            </p:cNvSpPr>
            <p:nvPr/>
          </p:nvSpPr>
          <p:spPr bwMode="auto">
            <a:xfrm>
              <a:off x="3312" y="2160"/>
              <a:ext cx="1392" cy="584"/>
            </a:xfrm>
            <a:custGeom>
              <a:avLst/>
              <a:gdLst>
                <a:gd name="T0" fmla="*/ 0 w 1392"/>
                <a:gd name="T1" fmla="*/ 48 h 584"/>
                <a:gd name="T2" fmla="*/ 624 w 1392"/>
                <a:gd name="T3" fmla="*/ 576 h 584"/>
                <a:gd name="T4" fmla="*/ 1392 w 1392"/>
                <a:gd name="T5" fmla="*/ 0 h 5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92" h="584">
                  <a:moveTo>
                    <a:pt x="0" y="48"/>
                  </a:moveTo>
                  <a:cubicBezTo>
                    <a:pt x="196" y="316"/>
                    <a:pt x="392" y="584"/>
                    <a:pt x="624" y="576"/>
                  </a:cubicBezTo>
                  <a:cubicBezTo>
                    <a:pt x="856" y="568"/>
                    <a:pt x="1124" y="284"/>
                    <a:pt x="1392" y="0"/>
                  </a:cubicBezTo>
                </a:path>
              </a:pathLst>
            </a:custGeom>
            <a:noFill/>
            <a:ln w="38100" cmpd="sng">
              <a:solidFill>
                <a:srgbClr val="FF3300"/>
              </a:solidFill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6992" name="Text Box 16"/>
            <p:cNvSpPr txBox="1">
              <a:spLocks noChangeArrowheads="1"/>
            </p:cNvSpPr>
            <p:nvPr/>
          </p:nvSpPr>
          <p:spPr bwMode="auto">
            <a:xfrm>
              <a:off x="3792" y="2208"/>
              <a:ext cx="596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en-US"/>
                <a:t>request</a:t>
              </a:r>
            </a:p>
          </p:txBody>
        </p:sp>
      </p:grp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1300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RT-CORBA</a:t>
            </a:r>
          </a:p>
        </p:txBody>
      </p:sp>
      <p:sp>
        <p:nvSpPr>
          <p:cNvPr id="1300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/>
              <a:t>Schmidt et al.: Real-time part of CORBA specification.</a:t>
            </a:r>
          </a:p>
          <a:p>
            <a:r>
              <a:rPr lang="en-US" altLang="en-US"/>
              <a:t>Designed for fixed-priority systems.</a:t>
            </a:r>
          </a:p>
          <a:p>
            <a:r>
              <a:rPr lang="en-US" altLang="en-US"/>
              <a:t>Thread pool may be divided into lanes to help manage responsiveness.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131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Dynamic Real-Time CORBA</a:t>
            </a:r>
          </a:p>
        </p:txBody>
      </p:sp>
      <p:sp>
        <p:nvSpPr>
          <p:cNvPr id="1310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US" altLang="en-US" sz="2600"/>
              <a:t>Real-time daemon implements dynamic real-time services.</a:t>
            </a:r>
          </a:p>
          <a:p>
            <a:pPr>
              <a:lnSpc>
                <a:spcPct val="80000"/>
              </a:lnSpc>
            </a:pPr>
            <a:r>
              <a:rPr lang="en-US" altLang="en-US" sz="2600"/>
              <a:t>Clients specify timing constraints using timed distributed method invocation.</a:t>
            </a:r>
          </a:p>
          <a:p>
            <a:pPr lvl="1">
              <a:lnSpc>
                <a:spcPct val="80000"/>
              </a:lnSpc>
            </a:pPr>
            <a:r>
              <a:rPr lang="en-US" altLang="en-US" sz="2200"/>
              <a:t>Can describe deadline, importance.</a:t>
            </a:r>
          </a:p>
          <a:p>
            <a:pPr>
              <a:lnSpc>
                <a:spcPct val="80000"/>
              </a:lnSpc>
            </a:pPr>
            <a:r>
              <a:rPr lang="en-US" altLang="en-US" sz="2600"/>
              <a:t>Server objects can examine TDMI characteristics.</a:t>
            </a:r>
          </a:p>
          <a:p>
            <a:pPr>
              <a:lnSpc>
                <a:spcPct val="80000"/>
              </a:lnSpc>
            </a:pPr>
            <a:r>
              <a:rPr lang="en-US" altLang="en-US" sz="2600"/>
              <a:t>Latency service determines times required to communicate with an object.</a:t>
            </a:r>
          </a:p>
          <a:p>
            <a:pPr>
              <a:lnSpc>
                <a:spcPct val="80000"/>
              </a:lnSpc>
            </a:pPr>
            <a:r>
              <a:rPr lang="en-US" altLang="en-US" sz="2600"/>
              <a:t>Priority service records object priorities.</a:t>
            </a:r>
          </a:p>
          <a:p>
            <a:pPr>
              <a:lnSpc>
                <a:spcPct val="80000"/>
              </a:lnSpc>
            </a:pPr>
            <a:r>
              <a:rPr lang="en-US" altLang="en-US" sz="2600"/>
              <a:t>Real-time event service exchanged named events. Deadlines may be relative to global clock or to an event.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134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ARMADA</a:t>
            </a:r>
          </a:p>
        </p:txBody>
      </p:sp>
      <p:sp>
        <p:nvSpPr>
          <p:cNvPr id="134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 sz="2600"/>
              <a:t>Middleware system for fault tolerance and QoS.</a:t>
            </a:r>
          </a:p>
          <a:p>
            <a:pPr lvl="1"/>
            <a:r>
              <a:rPr lang="en-US" altLang="en-US" sz="2200"/>
              <a:t>Real-time communication.</a:t>
            </a:r>
          </a:p>
          <a:p>
            <a:pPr lvl="1"/>
            <a:r>
              <a:rPr lang="en-US" altLang="en-US" sz="2200"/>
              <a:t>Group communication and fault tolerance.</a:t>
            </a:r>
          </a:p>
          <a:p>
            <a:pPr lvl="1"/>
            <a:r>
              <a:rPr lang="en-US" altLang="en-US" sz="2200"/>
              <a:t>Dependability tools.</a:t>
            </a:r>
          </a:p>
          <a:p>
            <a:r>
              <a:rPr lang="en-US" altLang="en-US" sz="2600"/>
              <a:t>Communication guarantees are divided into clips, which are guaranteed delivery by a deadline.</a:t>
            </a:r>
          </a:p>
          <a:p>
            <a:r>
              <a:rPr lang="en-US" altLang="en-US" sz="2600"/>
              <a:t>Real-time connection ordination protocol manages requests for connections.</a:t>
            </a:r>
          </a:p>
          <a:p>
            <a:r>
              <a:rPr lang="en-US" altLang="en-US" sz="2600"/>
              <a:t>Real-time primary-backup service replicates states.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136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MPI</a:t>
            </a:r>
          </a:p>
        </p:txBody>
      </p:sp>
      <p:sp>
        <p:nvSpPr>
          <p:cNvPr id="136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 sz="2600"/>
              <a:t>Widely used in scientific clusters.</a:t>
            </a:r>
          </a:p>
          <a:p>
            <a:r>
              <a:rPr lang="en-US" altLang="en-US" sz="2600"/>
              <a:t>Decouples architectural parameters (# PEs) from algorithmic parameters (# data elements).</a:t>
            </a:r>
          </a:p>
          <a:p>
            <a:r>
              <a:rPr lang="en-US" altLang="en-US" sz="2600"/>
              <a:t>Six basic MPI functions:</a:t>
            </a:r>
          </a:p>
          <a:p>
            <a:pPr lvl="1"/>
            <a:r>
              <a:rPr lang="en-US" altLang="en-US" sz="2200"/>
              <a:t>MPI_Init().</a:t>
            </a:r>
          </a:p>
          <a:p>
            <a:pPr lvl="1"/>
            <a:r>
              <a:rPr lang="en-US" altLang="en-US" sz="2200"/>
              <a:t>MPI_Comm_rank().</a:t>
            </a:r>
          </a:p>
          <a:p>
            <a:pPr lvl="1"/>
            <a:r>
              <a:rPr lang="en-US" altLang="en-US" sz="2200"/>
              <a:t>MPI_Comm_size().</a:t>
            </a:r>
          </a:p>
          <a:p>
            <a:pPr lvl="1"/>
            <a:r>
              <a:rPr lang="en-US" altLang="en-US" sz="2200"/>
              <a:t>MPI_Send().</a:t>
            </a:r>
          </a:p>
          <a:p>
            <a:pPr lvl="1"/>
            <a:r>
              <a:rPr lang="en-US" altLang="en-US" sz="2200"/>
              <a:t>MPI_Recv().</a:t>
            </a:r>
          </a:p>
          <a:p>
            <a:pPr lvl="1"/>
            <a:r>
              <a:rPr lang="en-US" altLang="en-US" sz="2200"/>
              <a:t>MPI_Finalize().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138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Software stacks in MPSoCs</a:t>
            </a:r>
          </a:p>
        </p:txBody>
      </p:sp>
      <p:sp>
        <p:nvSpPr>
          <p:cNvPr id="138244" name="Rectangle 4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/>
              <a:t>Software stack manages resources, abstracts hardware details.</a:t>
            </a:r>
          </a:p>
          <a:p>
            <a:r>
              <a:rPr lang="en-US" altLang="en-US"/>
              <a:t>Performance, power requirements dictate a shorter stack than in general-purpose systems.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142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Typical MPSoC stack</a:t>
            </a:r>
          </a:p>
        </p:txBody>
      </p:sp>
      <p:sp>
        <p:nvSpPr>
          <p:cNvPr id="142340" name="Rectangle 4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en-US" altLang="en-US" sz="2200"/>
              <a:t>Application layer provides user function.</a:t>
            </a:r>
          </a:p>
          <a:p>
            <a:r>
              <a:rPr lang="en-US" altLang="en-US" sz="2200"/>
              <a:t>Application-specific libraries are tailored.</a:t>
            </a:r>
          </a:p>
          <a:p>
            <a:r>
              <a:rPr lang="en-US" altLang="en-US" sz="2200"/>
              <a:t>Interprocess communicaiton provides services across multiprocessor.</a:t>
            </a:r>
          </a:p>
          <a:p>
            <a:r>
              <a:rPr lang="en-US" altLang="en-US" sz="2200"/>
              <a:t>RTOS controls basic system functions.</a:t>
            </a:r>
          </a:p>
          <a:p>
            <a:r>
              <a:rPr lang="en-US" altLang="en-US" sz="2200"/>
              <a:t>HAL uniformly abstracts basic hardware services.</a:t>
            </a:r>
          </a:p>
        </p:txBody>
      </p:sp>
      <p:sp>
        <p:nvSpPr>
          <p:cNvPr id="142342" name="Rectangle 6"/>
          <p:cNvSpPr>
            <a:spLocks noChangeArrowheads="1"/>
          </p:cNvSpPr>
          <p:nvPr/>
        </p:nvSpPr>
        <p:spPr bwMode="auto">
          <a:xfrm>
            <a:off x="4724400" y="5181600"/>
            <a:ext cx="3810000" cy="7620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en-US"/>
              <a:t>Hardware abstraction layer</a:t>
            </a:r>
          </a:p>
        </p:txBody>
      </p:sp>
      <p:sp>
        <p:nvSpPr>
          <p:cNvPr id="142343" name="Rectangle 7"/>
          <p:cNvSpPr>
            <a:spLocks noChangeArrowheads="1"/>
          </p:cNvSpPr>
          <p:nvPr/>
        </p:nvSpPr>
        <p:spPr bwMode="auto">
          <a:xfrm>
            <a:off x="4724400" y="4419600"/>
            <a:ext cx="3810000" cy="762000"/>
          </a:xfrm>
          <a:prstGeom prst="rect">
            <a:avLst/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en-US"/>
              <a:t>Real-time operating system</a:t>
            </a:r>
          </a:p>
        </p:txBody>
      </p:sp>
      <p:sp>
        <p:nvSpPr>
          <p:cNvPr id="142344" name="Rectangle 8"/>
          <p:cNvSpPr>
            <a:spLocks noChangeArrowheads="1"/>
          </p:cNvSpPr>
          <p:nvPr/>
        </p:nvSpPr>
        <p:spPr bwMode="auto">
          <a:xfrm>
            <a:off x="4724400" y="3657600"/>
            <a:ext cx="3810000" cy="762000"/>
          </a:xfrm>
          <a:prstGeom prst="rect">
            <a:avLst/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en-US">
                <a:solidFill>
                  <a:schemeClr val="bg1"/>
                </a:solidFill>
              </a:rPr>
              <a:t>Interprocess communication</a:t>
            </a:r>
          </a:p>
        </p:txBody>
      </p:sp>
      <p:sp>
        <p:nvSpPr>
          <p:cNvPr id="142345" name="Rectangle 9"/>
          <p:cNvSpPr>
            <a:spLocks noChangeArrowheads="1"/>
          </p:cNvSpPr>
          <p:nvPr/>
        </p:nvSpPr>
        <p:spPr bwMode="auto">
          <a:xfrm>
            <a:off x="4724400" y="1676400"/>
            <a:ext cx="3810000" cy="1981200"/>
          </a:xfrm>
          <a:prstGeom prst="rect">
            <a:avLst/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en-US"/>
              <a:t>Applications</a:t>
            </a:r>
          </a:p>
        </p:txBody>
      </p:sp>
      <p:sp>
        <p:nvSpPr>
          <p:cNvPr id="142346" name="Rectangle 10"/>
          <p:cNvSpPr>
            <a:spLocks noChangeArrowheads="1"/>
          </p:cNvSpPr>
          <p:nvPr/>
        </p:nvSpPr>
        <p:spPr bwMode="auto">
          <a:xfrm>
            <a:off x="4724400" y="2971800"/>
            <a:ext cx="2057400" cy="685800"/>
          </a:xfrm>
          <a:prstGeom prst="rect">
            <a:avLst/>
          </a:prstGeom>
          <a:solidFill>
            <a:schemeClr val="tx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en-US" dirty="0">
                <a:solidFill>
                  <a:schemeClr val="bg1"/>
                </a:solidFill>
              </a:rPr>
              <a:t> Application-specific</a:t>
            </a:r>
          </a:p>
          <a:p>
            <a:pPr algn="ctr"/>
            <a:r>
              <a:rPr lang="en-US" altLang="en-US" dirty="0">
                <a:solidFill>
                  <a:schemeClr val="bg1"/>
                </a:solidFill>
              </a:rPr>
              <a:t>libraries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1024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Topics</a:t>
            </a:r>
          </a:p>
        </p:txBody>
      </p:sp>
      <p:sp>
        <p:nvSpPr>
          <p:cNvPr id="1024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/>
              <a:t>Multiprocessor scheduling.</a:t>
            </a:r>
          </a:p>
          <a:p>
            <a:r>
              <a:rPr lang="en-US" altLang="en-US"/>
              <a:t>Middleware and software services.</a:t>
            </a:r>
          </a:p>
          <a:p>
            <a:r>
              <a:rPr lang="en-US" altLang="en-US"/>
              <a:t>Design verification.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145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Multiflex programming environment</a:t>
            </a:r>
          </a:p>
        </p:txBody>
      </p:sp>
      <p:sp>
        <p:nvSpPr>
          <p:cNvPr id="1454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 sz="2600"/>
              <a:t>Paulin et al.: uses hardware accelerators plus software to provide multiprocessor communication.</a:t>
            </a:r>
          </a:p>
          <a:p>
            <a:r>
              <a:rPr lang="en-US" altLang="en-US" sz="2600"/>
              <a:t>Two models:</a:t>
            </a:r>
          </a:p>
          <a:p>
            <a:pPr lvl="1"/>
            <a:r>
              <a:rPr lang="en-US" altLang="en-US" sz="2200"/>
              <a:t>Distributed system object component (DSOC).</a:t>
            </a:r>
          </a:p>
          <a:p>
            <a:pPr lvl="1"/>
            <a:r>
              <a:rPr lang="en-US" altLang="en-US" sz="2200"/>
              <a:t>Symmetric multiprocessing (SMP).</a:t>
            </a:r>
          </a:p>
          <a:p>
            <a:r>
              <a:rPr lang="en-US" altLang="en-US" sz="2600"/>
              <a:t>DSOC is an object-oriented model.</a:t>
            </a:r>
          </a:p>
          <a:p>
            <a:pPr lvl="1"/>
            <a:r>
              <a:rPr lang="en-US" altLang="en-US" sz="2200"/>
              <a:t>Client marshals data for call.</a:t>
            </a:r>
          </a:p>
          <a:p>
            <a:pPr lvl="1"/>
            <a:r>
              <a:rPr lang="en-US" altLang="en-US" sz="2200"/>
              <a:t>Server side unmarshals data for use.</a:t>
            </a:r>
          </a:p>
          <a:p>
            <a:r>
              <a:rPr lang="en-US" altLang="en-US" sz="2600"/>
              <a:t>SMP engine uses memory-mapped reads/writes.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147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MultiFlex concurrency engine</a:t>
            </a:r>
          </a:p>
        </p:txBody>
      </p:sp>
      <p:pic>
        <p:nvPicPr>
          <p:cNvPr id="147460" name="Picture 4" descr="Fig_06-20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981200" y="1295400"/>
            <a:ext cx="5473700" cy="38899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47462" name="Text Box 6"/>
          <p:cNvSpPr txBox="1">
            <a:spLocks noChangeArrowheads="1"/>
          </p:cNvSpPr>
          <p:nvPr/>
        </p:nvSpPr>
        <p:spPr bwMode="auto">
          <a:xfrm>
            <a:off x="304800" y="5486400"/>
            <a:ext cx="235902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dirty="0"/>
              <a:t>[Pau06] © 2006 IEEE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150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Ensemble</a:t>
            </a:r>
          </a:p>
        </p:txBody>
      </p:sp>
      <p:sp>
        <p:nvSpPr>
          <p:cNvPr id="150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/>
              <a:t>Library for large data transfers.</a:t>
            </a:r>
          </a:p>
          <a:p>
            <a:r>
              <a:rPr lang="en-US" altLang="en-US"/>
              <a:t>Used with annotated Java.</a:t>
            </a:r>
          </a:p>
          <a:p>
            <a:pPr lvl="1"/>
            <a:r>
              <a:rPr lang="en-US" altLang="en-US"/>
              <a:t>Analyze array accesses and data dependencies.</a:t>
            </a:r>
          </a:p>
          <a:p>
            <a:r>
              <a:rPr lang="en-US" altLang="en-US"/>
              <a:t>Provides send and receive fucntions.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152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Example: OMAP software platform</a:t>
            </a:r>
          </a:p>
        </p:txBody>
      </p:sp>
      <p:sp>
        <p:nvSpPr>
          <p:cNvPr id="152579" name="Rectangle 3"/>
          <p:cNvSpPr>
            <a:spLocks noChangeArrowheads="1"/>
          </p:cNvSpPr>
          <p:nvPr/>
        </p:nvSpPr>
        <p:spPr bwMode="auto">
          <a:xfrm>
            <a:off x="685800" y="5334000"/>
            <a:ext cx="3581400" cy="6858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 altLang="en-US"/>
              <a:t>ARM CSL (OS-independent)</a:t>
            </a:r>
          </a:p>
        </p:txBody>
      </p:sp>
      <p:sp>
        <p:nvSpPr>
          <p:cNvPr id="152580" name="Rectangle 4"/>
          <p:cNvSpPr>
            <a:spLocks noChangeArrowheads="1"/>
          </p:cNvSpPr>
          <p:nvPr/>
        </p:nvSpPr>
        <p:spPr bwMode="auto">
          <a:xfrm>
            <a:off x="5029200" y="5334000"/>
            <a:ext cx="3581400" cy="6858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 altLang="en-US"/>
              <a:t>DSP CSL (OS-independent)</a:t>
            </a:r>
          </a:p>
        </p:txBody>
      </p:sp>
      <p:sp>
        <p:nvSpPr>
          <p:cNvPr id="152581" name="Rectangle 5"/>
          <p:cNvSpPr>
            <a:spLocks noChangeArrowheads="1"/>
          </p:cNvSpPr>
          <p:nvPr/>
        </p:nvSpPr>
        <p:spPr bwMode="auto">
          <a:xfrm>
            <a:off x="685800" y="2514600"/>
            <a:ext cx="914400" cy="2209800"/>
          </a:xfrm>
          <a:prstGeom prst="rect">
            <a:avLst/>
          </a:prstGeom>
          <a:solidFill>
            <a:schemeClr val="bg2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 altLang="en-US">
                <a:solidFill>
                  <a:schemeClr val="bg1"/>
                </a:solidFill>
              </a:rPr>
              <a:t>High-</a:t>
            </a:r>
          </a:p>
          <a:p>
            <a:pPr algn="ctr" eaLnBrk="0" hangingPunct="0"/>
            <a:r>
              <a:rPr lang="en-US" altLang="en-US">
                <a:solidFill>
                  <a:schemeClr val="bg1"/>
                </a:solidFill>
              </a:rPr>
              <a:t>Level</a:t>
            </a:r>
          </a:p>
          <a:p>
            <a:pPr algn="ctr" eaLnBrk="0" hangingPunct="0"/>
            <a:r>
              <a:rPr lang="en-US" altLang="en-US">
                <a:solidFill>
                  <a:schemeClr val="bg1"/>
                </a:solidFill>
              </a:rPr>
              <a:t>OS</a:t>
            </a:r>
          </a:p>
        </p:txBody>
      </p:sp>
      <p:sp>
        <p:nvSpPr>
          <p:cNvPr id="152582" name="Line 6"/>
          <p:cNvSpPr>
            <a:spLocks noChangeShapeType="1"/>
          </p:cNvSpPr>
          <p:nvPr/>
        </p:nvSpPr>
        <p:spPr bwMode="auto">
          <a:xfrm>
            <a:off x="1143000" y="4724400"/>
            <a:ext cx="0" cy="6096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52583" name="Rectangle 7"/>
          <p:cNvSpPr>
            <a:spLocks noChangeArrowheads="1"/>
          </p:cNvSpPr>
          <p:nvPr/>
        </p:nvSpPr>
        <p:spPr bwMode="auto">
          <a:xfrm>
            <a:off x="1752600" y="3962400"/>
            <a:ext cx="1219200" cy="762000"/>
          </a:xfrm>
          <a:prstGeom prst="rect">
            <a:avLst/>
          </a:prstGeom>
          <a:solidFill>
            <a:srgbClr val="618FFD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 altLang="en-US"/>
              <a:t>Device</a:t>
            </a:r>
          </a:p>
          <a:p>
            <a:pPr algn="ctr" eaLnBrk="0" hangingPunct="0"/>
            <a:r>
              <a:rPr lang="en-US" altLang="en-US"/>
              <a:t>Drivers</a:t>
            </a:r>
          </a:p>
        </p:txBody>
      </p:sp>
      <p:sp>
        <p:nvSpPr>
          <p:cNvPr id="152584" name="Line 8"/>
          <p:cNvSpPr>
            <a:spLocks noChangeShapeType="1"/>
          </p:cNvSpPr>
          <p:nvPr/>
        </p:nvSpPr>
        <p:spPr bwMode="auto">
          <a:xfrm>
            <a:off x="2362200" y="4724400"/>
            <a:ext cx="0" cy="6096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52585" name="Rectangle 9"/>
          <p:cNvSpPr>
            <a:spLocks noChangeArrowheads="1"/>
          </p:cNvSpPr>
          <p:nvPr/>
        </p:nvSpPr>
        <p:spPr bwMode="auto">
          <a:xfrm>
            <a:off x="7620000" y="2514600"/>
            <a:ext cx="914400" cy="2209800"/>
          </a:xfrm>
          <a:prstGeom prst="rect">
            <a:avLst/>
          </a:prstGeom>
          <a:solidFill>
            <a:schemeClr val="bg2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 altLang="en-US">
                <a:solidFill>
                  <a:schemeClr val="bg1"/>
                </a:solidFill>
              </a:rPr>
              <a:t>DSP</a:t>
            </a:r>
          </a:p>
          <a:p>
            <a:pPr algn="ctr" eaLnBrk="0" hangingPunct="0"/>
            <a:r>
              <a:rPr lang="en-US" altLang="en-US">
                <a:solidFill>
                  <a:schemeClr val="bg1"/>
                </a:solidFill>
              </a:rPr>
              <a:t>RTOS</a:t>
            </a:r>
          </a:p>
        </p:txBody>
      </p:sp>
      <p:sp>
        <p:nvSpPr>
          <p:cNvPr id="152586" name="Line 10"/>
          <p:cNvSpPr>
            <a:spLocks noChangeShapeType="1"/>
          </p:cNvSpPr>
          <p:nvPr/>
        </p:nvSpPr>
        <p:spPr bwMode="auto">
          <a:xfrm>
            <a:off x="8153400" y="4724400"/>
            <a:ext cx="0" cy="6096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52587" name="Rectangle 11"/>
          <p:cNvSpPr>
            <a:spLocks noChangeArrowheads="1"/>
          </p:cNvSpPr>
          <p:nvPr/>
        </p:nvSpPr>
        <p:spPr bwMode="auto">
          <a:xfrm>
            <a:off x="6172200" y="3962400"/>
            <a:ext cx="1219200" cy="762000"/>
          </a:xfrm>
          <a:prstGeom prst="rect">
            <a:avLst/>
          </a:prstGeom>
          <a:solidFill>
            <a:srgbClr val="618FFD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 altLang="en-US"/>
              <a:t>Device</a:t>
            </a:r>
          </a:p>
          <a:p>
            <a:pPr algn="ctr" eaLnBrk="0" hangingPunct="0"/>
            <a:r>
              <a:rPr lang="en-US" altLang="en-US"/>
              <a:t>Drivers</a:t>
            </a:r>
          </a:p>
        </p:txBody>
      </p:sp>
      <p:sp>
        <p:nvSpPr>
          <p:cNvPr id="152588" name="Line 12"/>
          <p:cNvSpPr>
            <a:spLocks noChangeShapeType="1"/>
          </p:cNvSpPr>
          <p:nvPr/>
        </p:nvSpPr>
        <p:spPr bwMode="auto">
          <a:xfrm>
            <a:off x="6781800" y="4724400"/>
            <a:ext cx="0" cy="6096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52589" name="Rectangle 13"/>
          <p:cNvSpPr>
            <a:spLocks noChangeArrowheads="1"/>
          </p:cNvSpPr>
          <p:nvPr/>
        </p:nvSpPr>
        <p:spPr bwMode="auto">
          <a:xfrm>
            <a:off x="3581400" y="3962400"/>
            <a:ext cx="1981200" cy="762000"/>
          </a:xfrm>
          <a:prstGeom prst="rect">
            <a:avLst/>
          </a:prstGeom>
          <a:solidFill>
            <a:srgbClr val="618FFD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 altLang="en-US"/>
              <a:t>DSP/BIOS</a:t>
            </a:r>
          </a:p>
          <a:p>
            <a:pPr algn="ctr" eaLnBrk="0" hangingPunct="0"/>
            <a:r>
              <a:rPr lang="en-US" altLang="en-US"/>
              <a:t>Bridge</a:t>
            </a:r>
          </a:p>
        </p:txBody>
      </p:sp>
      <p:sp>
        <p:nvSpPr>
          <p:cNvPr id="152590" name="Line 14"/>
          <p:cNvSpPr>
            <a:spLocks noChangeShapeType="1"/>
          </p:cNvSpPr>
          <p:nvPr/>
        </p:nvSpPr>
        <p:spPr bwMode="auto">
          <a:xfrm>
            <a:off x="4038600" y="4724400"/>
            <a:ext cx="0" cy="6096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52591" name="Line 15"/>
          <p:cNvSpPr>
            <a:spLocks noChangeShapeType="1"/>
          </p:cNvSpPr>
          <p:nvPr/>
        </p:nvSpPr>
        <p:spPr bwMode="auto">
          <a:xfrm>
            <a:off x="5257800" y="4724400"/>
            <a:ext cx="0" cy="6096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52592" name="Text Box 16"/>
          <p:cNvSpPr txBox="1">
            <a:spLocks noChangeArrowheads="1"/>
          </p:cNvSpPr>
          <p:nvPr/>
        </p:nvSpPr>
        <p:spPr bwMode="auto">
          <a:xfrm>
            <a:off x="4267200" y="4953000"/>
            <a:ext cx="90487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 altLang="en-US" sz="1600"/>
              <a:t>CSLAPI</a:t>
            </a:r>
          </a:p>
        </p:txBody>
      </p:sp>
      <p:sp>
        <p:nvSpPr>
          <p:cNvPr id="152593" name="Rectangle 17"/>
          <p:cNvSpPr>
            <a:spLocks noChangeArrowheads="1"/>
          </p:cNvSpPr>
          <p:nvPr/>
        </p:nvSpPr>
        <p:spPr bwMode="auto">
          <a:xfrm>
            <a:off x="1752600" y="2743200"/>
            <a:ext cx="2438400" cy="6858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 altLang="en-US"/>
              <a:t>Gateway components</a:t>
            </a:r>
          </a:p>
        </p:txBody>
      </p:sp>
      <p:sp>
        <p:nvSpPr>
          <p:cNvPr id="152594" name="Rectangle 18"/>
          <p:cNvSpPr>
            <a:spLocks noChangeArrowheads="1"/>
          </p:cNvSpPr>
          <p:nvPr/>
        </p:nvSpPr>
        <p:spPr bwMode="auto">
          <a:xfrm>
            <a:off x="4953000" y="2743200"/>
            <a:ext cx="2438400" cy="6858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 altLang="en-US"/>
              <a:t>DSP SW components</a:t>
            </a:r>
          </a:p>
        </p:txBody>
      </p:sp>
      <p:sp>
        <p:nvSpPr>
          <p:cNvPr id="152595" name="Line 19"/>
          <p:cNvSpPr>
            <a:spLocks noChangeShapeType="1"/>
          </p:cNvSpPr>
          <p:nvPr/>
        </p:nvSpPr>
        <p:spPr bwMode="auto">
          <a:xfrm>
            <a:off x="2209800" y="34290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52596" name="Line 20"/>
          <p:cNvSpPr>
            <a:spLocks noChangeShapeType="1"/>
          </p:cNvSpPr>
          <p:nvPr/>
        </p:nvSpPr>
        <p:spPr bwMode="auto">
          <a:xfrm>
            <a:off x="3886200" y="34290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52597" name="Line 21"/>
          <p:cNvSpPr>
            <a:spLocks noChangeShapeType="1"/>
          </p:cNvSpPr>
          <p:nvPr/>
        </p:nvSpPr>
        <p:spPr bwMode="auto">
          <a:xfrm>
            <a:off x="5257800" y="34290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52598" name="Line 22"/>
          <p:cNvSpPr>
            <a:spLocks noChangeShapeType="1"/>
          </p:cNvSpPr>
          <p:nvPr/>
        </p:nvSpPr>
        <p:spPr bwMode="auto">
          <a:xfrm>
            <a:off x="6781800" y="34290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52599" name="Text Box 23"/>
          <p:cNvSpPr txBox="1">
            <a:spLocks noChangeArrowheads="1"/>
          </p:cNvSpPr>
          <p:nvPr/>
        </p:nvSpPr>
        <p:spPr bwMode="auto">
          <a:xfrm>
            <a:off x="4114800" y="3352800"/>
            <a:ext cx="1243013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 altLang="en-US" sz="1600"/>
              <a:t>DSP Bridge</a:t>
            </a:r>
          </a:p>
          <a:p>
            <a:pPr eaLnBrk="0" hangingPunct="0"/>
            <a:r>
              <a:rPr lang="en-US" altLang="en-US" sz="1600"/>
              <a:t>API</a:t>
            </a:r>
          </a:p>
        </p:txBody>
      </p:sp>
      <p:sp>
        <p:nvSpPr>
          <p:cNvPr id="152600" name="Text Box 24"/>
          <p:cNvSpPr txBox="1">
            <a:spLocks noChangeArrowheads="1"/>
          </p:cNvSpPr>
          <p:nvPr/>
        </p:nvSpPr>
        <p:spPr bwMode="auto">
          <a:xfrm>
            <a:off x="2286000" y="3505200"/>
            <a:ext cx="80327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 altLang="en-US" sz="1600"/>
              <a:t>DDAPI</a:t>
            </a:r>
          </a:p>
        </p:txBody>
      </p:sp>
      <p:sp>
        <p:nvSpPr>
          <p:cNvPr id="152601" name="Text Box 25"/>
          <p:cNvSpPr txBox="1">
            <a:spLocks noChangeArrowheads="1"/>
          </p:cNvSpPr>
          <p:nvPr/>
        </p:nvSpPr>
        <p:spPr bwMode="auto">
          <a:xfrm>
            <a:off x="5715000" y="3505200"/>
            <a:ext cx="80327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 altLang="en-US" sz="1600"/>
              <a:t>DDAPI</a:t>
            </a:r>
          </a:p>
        </p:txBody>
      </p:sp>
      <p:sp>
        <p:nvSpPr>
          <p:cNvPr id="152602" name="Rectangle 26"/>
          <p:cNvSpPr>
            <a:spLocks noChangeArrowheads="1"/>
          </p:cNvSpPr>
          <p:nvPr/>
        </p:nvSpPr>
        <p:spPr bwMode="auto">
          <a:xfrm>
            <a:off x="685800" y="2133600"/>
            <a:ext cx="3733800" cy="3810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 altLang="en-US"/>
              <a:t>MM OS server</a:t>
            </a:r>
          </a:p>
        </p:txBody>
      </p:sp>
      <p:sp>
        <p:nvSpPr>
          <p:cNvPr id="152603" name="Line 27"/>
          <p:cNvSpPr>
            <a:spLocks noChangeShapeType="1"/>
          </p:cNvSpPr>
          <p:nvPr/>
        </p:nvSpPr>
        <p:spPr bwMode="auto">
          <a:xfrm>
            <a:off x="2895600" y="2514600"/>
            <a:ext cx="0" cy="2286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52604" name="Line 28"/>
          <p:cNvSpPr>
            <a:spLocks noChangeShapeType="1"/>
          </p:cNvSpPr>
          <p:nvPr/>
        </p:nvSpPr>
        <p:spPr bwMode="auto">
          <a:xfrm>
            <a:off x="4191000" y="3048000"/>
            <a:ext cx="762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52605" name="Text Box 29"/>
          <p:cNvSpPr txBox="1">
            <a:spLocks noChangeArrowheads="1"/>
          </p:cNvSpPr>
          <p:nvPr/>
        </p:nvSpPr>
        <p:spPr bwMode="auto">
          <a:xfrm>
            <a:off x="4114800" y="2514600"/>
            <a:ext cx="860425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 altLang="en-US" sz="1600"/>
              <a:t>App-</a:t>
            </a:r>
          </a:p>
          <a:p>
            <a:pPr eaLnBrk="0" hangingPunct="0"/>
            <a:r>
              <a:rPr lang="en-US" altLang="en-US" sz="1600"/>
              <a:t>specific</a:t>
            </a:r>
          </a:p>
        </p:txBody>
      </p:sp>
      <p:sp>
        <p:nvSpPr>
          <p:cNvPr id="152606" name="Rectangle 30"/>
          <p:cNvSpPr>
            <a:spLocks noChangeArrowheads="1"/>
          </p:cNvSpPr>
          <p:nvPr/>
        </p:nvSpPr>
        <p:spPr bwMode="auto">
          <a:xfrm>
            <a:off x="685800" y="1447800"/>
            <a:ext cx="3733800" cy="3810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 altLang="en-US"/>
              <a:t>MM services, plug-ins, protocols</a:t>
            </a:r>
          </a:p>
        </p:txBody>
      </p:sp>
      <p:sp>
        <p:nvSpPr>
          <p:cNvPr id="152607" name="Line 31"/>
          <p:cNvSpPr>
            <a:spLocks noChangeShapeType="1"/>
          </p:cNvSpPr>
          <p:nvPr/>
        </p:nvSpPr>
        <p:spPr bwMode="auto">
          <a:xfrm>
            <a:off x="2590800" y="1828800"/>
            <a:ext cx="0" cy="3048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52608" name="Text Box 32"/>
          <p:cNvSpPr txBox="1">
            <a:spLocks noChangeArrowheads="1"/>
          </p:cNvSpPr>
          <p:nvPr/>
        </p:nvSpPr>
        <p:spPr bwMode="auto">
          <a:xfrm>
            <a:off x="2819400" y="1828800"/>
            <a:ext cx="16510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 altLang="en-US" sz="1600"/>
              <a:t>Multimedia APIs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154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DSPBridge</a:t>
            </a:r>
          </a:p>
        </p:txBody>
      </p:sp>
      <p:sp>
        <p:nvSpPr>
          <p:cNvPr id="1546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 sz="2600"/>
              <a:t>Abstracts the DSP software architecture for the general-purpose software environment.</a:t>
            </a:r>
          </a:p>
          <a:p>
            <a:r>
              <a:rPr lang="en-US" altLang="en-US" sz="2600"/>
              <a:t>APIs include driver interfaces and application interfaces:</a:t>
            </a:r>
          </a:p>
          <a:p>
            <a:pPr marL="742950" lvl="1" indent="-285750"/>
            <a:r>
              <a:rPr lang="en-US" altLang="en-US" sz="2200"/>
              <a:t>Initiate and control DSP tasks.</a:t>
            </a:r>
          </a:p>
          <a:p>
            <a:pPr marL="742950" lvl="1" indent="-285750"/>
            <a:r>
              <a:rPr lang="en-US" altLang="en-US" sz="2200"/>
              <a:t>Exchange messages with DSP.</a:t>
            </a:r>
          </a:p>
          <a:p>
            <a:pPr marL="742950" lvl="1" indent="-285750"/>
            <a:r>
              <a:rPr lang="en-US" altLang="en-US" sz="2200"/>
              <a:t>Stream data to/from DSP.</a:t>
            </a:r>
          </a:p>
          <a:p>
            <a:pPr marL="742950" lvl="1" indent="-285750"/>
            <a:r>
              <a:rPr lang="en-US" altLang="en-US" sz="2200"/>
              <a:t>Check status.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156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Resource manager</a:t>
            </a:r>
          </a:p>
        </p:txBody>
      </p:sp>
      <p:sp>
        <p:nvSpPr>
          <p:cNvPr id="1566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 sz="2600"/>
              <a:t>API interface to the DSP.</a:t>
            </a:r>
          </a:p>
          <a:p>
            <a:pPr marL="742950" lvl="1" indent="-285750"/>
            <a:r>
              <a:rPr lang="en-US" altLang="en-US" sz="2200"/>
              <a:t>Loads, initiates, and controls DSP applications.</a:t>
            </a:r>
          </a:p>
          <a:p>
            <a:r>
              <a:rPr lang="en-US" altLang="en-US" sz="2600"/>
              <a:t>Keeps track of resources:</a:t>
            </a:r>
          </a:p>
          <a:p>
            <a:pPr marL="742950" lvl="1" indent="-285750"/>
            <a:r>
              <a:rPr lang="en-US" altLang="en-US" sz="2200"/>
              <a:t>CPU time, memory pool, utilizatoin, etc.</a:t>
            </a:r>
          </a:p>
          <a:p>
            <a:r>
              <a:rPr lang="en-US" altLang="en-US" sz="2600"/>
              <a:t>Controls:</a:t>
            </a:r>
          </a:p>
          <a:p>
            <a:pPr marL="742950" lvl="1" indent="-285750"/>
            <a:r>
              <a:rPr lang="en-US" altLang="en-US" sz="2200"/>
              <a:t>Tasks.</a:t>
            </a:r>
          </a:p>
          <a:p>
            <a:pPr marL="742950" lvl="1" indent="-285750"/>
            <a:r>
              <a:rPr lang="en-US" altLang="en-US" sz="2200"/>
              <a:t>Data streams between DSP and CPU.</a:t>
            </a:r>
          </a:p>
          <a:p>
            <a:pPr marL="742950" lvl="1" indent="-285750"/>
            <a:r>
              <a:rPr lang="en-US" altLang="en-US" sz="2200"/>
              <a:t>Memory allocation.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158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Multimedia messaging service</a:t>
            </a:r>
          </a:p>
        </p:txBody>
      </p:sp>
      <p:sp>
        <p:nvSpPr>
          <p:cNvPr id="1587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altLang="en-US" sz="2600"/>
              <a:t>Minimum requirement from spec:</a:t>
            </a:r>
          </a:p>
          <a:p>
            <a:pPr marL="742950" lvl="1" indent="-285750">
              <a:lnSpc>
                <a:spcPct val="90000"/>
              </a:lnSpc>
            </a:pPr>
            <a:r>
              <a:rPr lang="en-US" altLang="en-US" sz="2200"/>
              <a:t>JPEG, MIME text with SMS, GSM AMR, H.263, SVG for graphics.</a:t>
            </a:r>
          </a:p>
          <a:p>
            <a:pPr>
              <a:lnSpc>
                <a:spcPct val="90000"/>
              </a:lnSpc>
            </a:pPr>
            <a:r>
              <a:rPr lang="en-US" altLang="en-US" sz="2600"/>
              <a:t>Optional: AAC, MP3, MIDI, MP4, and GIF.</a:t>
            </a:r>
          </a:p>
          <a:p>
            <a:pPr>
              <a:lnSpc>
                <a:spcPct val="90000"/>
              </a:lnSpc>
            </a:pPr>
            <a:r>
              <a:rPr lang="en-US" altLang="en-US" sz="2600"/>
              <a:t>Must provide: MM presentation, user notification, MM message retrieval.</a:t>
            </a:r>
          </a:p>
          <a:p>
            <a:pPr>
              <a:lnSpc>
                <a:spcPct val="90000"/>
              </a:lnSpc>
            </a:pPr>
            <a:r>
              <a:rPr lang="en-US" altLang="en-US" sz="2600"/>
              <a:t>Additional functions: MM composition, MM submission, MM message storage, encryption/decryption, user profile management.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160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Algorithm DSP</a:t>
            </a:r>
          </a:p>
        </p:txBody>
      </p:sp>
      <p:sp>
        <p:nvSpPr>
          <p:cNvPr id="160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/>
              <a:t>eXpressDSP compliant libraries must implement IALG:</a:t>
            </a:r>
          </a:p>
          <a:p>
            <a:pPr marL="742950" lvl="1" indent="-285750"/>
            <a:r>
              <a:rPr lang="en-US" altLang="en-US"/>
              <a:t>algAlloc() declares memory requirements.</a:t>
            </a:r>
          </a:p>
          <a:p>
            <a:pPr marL="742950" lvl="1" indent="-285750"/>
            <a:r>
              <a:rPr lang="en-US" altLang="en-US"/>
              <a:t>algInit() initializes persistent memory.</a:t>
            </a:r>
          </a:p>
          <a:p>
            <a:pPr marL="742950" lvl="1" indent="-285750"/>
            <a:r>
              <a:rPr lang="en-US" altLang="en-US"/>
              <a:t>algFree() frees memory.</a:t>
            </a:r>
          </a:p>
          <a:p>
            <a:r>
              <a:rPr lang="en-US" altLang="en-US"/>
              <a:t>Application-specific functions manipulated through vtable (table of function pointers).</a:t>
            </a:r>
          </a:p>
          <a:p>
            <a:pPr marL="742950" lvl="1" indent="-285750"/>
            <a:endParaRPr lang="en-US" altLang="en-US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1628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Network-on-chip services</a:t>
            </a:r>
          </a:p>
        </p:txBody>
      </p:sp>
      <p:sp>
        <p:nvSpPr>
          <p:cNvPr id="1628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US" altLang="en-US" sz="2100"/>
              <a:t>Nostrum supports a communications protocol stack.</a:t>
            </a:r>
          </a:p>
          <a:p>
            <a:pPr lvl="1">
              <a:lnSpc>
                <a:spcPct val="80000"/>
              </a:lnSpc>
            </a:pPr>
            <a:r>
              <a:rPr lang="en-US" altLang="en-US" sz="2000"/>
              <a:t>Delivers packets with destination process identifiers.</a:t>
            </a:r>
          </a:p>
          <a:p>
            <a:pPr lvl="1">
              <a:lnSpc>
                <a:spcPct val="80000"/>
              </a:lnSpc>
            </a:pPr>
            <a:r>
              <a:rPr lang="en-US" altLang="en-US" sz="2000"/>
              <a:t>Three compulsory layers: physical layer; data link layer; network layer.</a:t>
            </a:r>
          </a:p>
          <a:p>
            <a:pPr>
              <a:lnSpc>
                <a:spcPct val="80000"/>
              </a:lnSpc>
            </a:pPr>
            <a:r>
              <a:rPr lang="en-US" altLang="en-US" sz="2100"/>
              <a:t>Sgroi et al.: on-chip networking with Metropolis.</a:t>
            </a:r>
          </a:p>
          <a:p>
            <a:pPr lvl="1">
              <a:lnSpc>
                <a:spcPct val="80000"/>
              </a:lnSpc>
            </a:pPr>
            <a:r>
              <a:rPr lang="en-US" altLang="en-US" sz="2000"/>
              <a:t>Refine protocol stack by adding adaptors.</a:t>
            </a:r>
          </a:p>
          <a:p>
            <a:pPr lvl="1">
              <a:lnSpc>
                <a:spcPct val="80000"/>
              </a:lnSpc>
            </a:pPr>
            <a:r>
              <a:rPr lang="en-US" altLang="en-US" sz="2000"/>
              <a:t>Behavior adaptors communicate between components with different models of computation.</a:t>
            </a:r>
          </a:p>
          <a:p>
            <a:pPr lvl="1">
              <a:lnSpc>
                <a:spcPct val="80000"/>
              </a:lnSpc>
            </a:pPr>
            <a:r>
              <a:rPr lang="en-US" altLang="en-US" sz="2000"/>
              <a:t>Channel adapters correct for limitations of channels.</a:t>
            </a:r>
          </a:p>
          <a:p>
            <a:pPr>
              <a:lnSpc>
                <a:spcPct val="80000"/>
              </a:lnSpc>
            </a:pPr>
            <a:r>
              <a:rPr lang="en-US" altLang="en-US" sz="2100"/>
              <a:t>Benini and De Micheli use micronetwork stack to manage NoC power:</a:t>
            </a:r>
          </a:p>
          <a:p>
            <a:pPr lvl="1">
              <a:lnSpc>
                <a:spcPct val="80000"/>
              </a:lnSpc>
            </a:pPr>
            <a:r>
              <a:rPr lang="en-US" altLang="en-US" sz="2000"/>
              <a:t>Physical layer.</a:t>
            </a:r>
          </a:p>
          <a:p>
            <a:pPr lvl="1">
              <a:lnSpc>
                <a:spcPct val="80000"/>
              </a:lnSpc>
            </a:pPr>
            <a:r>
              <a:rPr lang="en-US" altLang="en-US" sz="2000"/>
              <a:t>Architecture and control layer.</a:t>
            </a:r>
          </a:p>
          <a:p>
            <a:pPr lvl="1">
              <a:lnSpc>
                <a:spcPct val="80000"/>
              </a:lnSpc>
            </a:pPr>
            <a:r>
              <a:rPr lang="en-US" altLang="en-US" sz="2000"/>
              <a:t>Software layer.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8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Quality-of-service</a:t>
            </a:r>
          </a:p>
        </p:txBody>
      </p:sp>
      <p:sp>
        <p:nvSpPr>
          <p:cNvPr id="164867" name="Rectangle 3"/>
          <p:cNvSpPr>
            <a:spLocks noGrp="1" noChangeArrowheads="1"/>
          </p:cNvSpPr>
          <p:nvPr>
            <p:ph sz="half" idx="1"/>
          </p:nvPr>
        </p:nvSpPr>
        <p:spPr/>
        <p:txBody>
          <a:bodyPr/>
          <a:lstStyle/>
          <a:p>
            <a:r>
              <a:rPr lang="en-US" altLang="en-US" sz="2000" dirty="0" err="1"/>
              <a:t>QoS</a:t>
            </a:r>
            <a:r>
              <a:rPr lang="en-US" altLang="en-US" sz="2000" dirty="0"/>
              <a:t> must be measured system-wide.</a:t>
            </a:r>
          </a:p>
          <a:p>
            <a:pPr lvl="1"/>
            <a:r>
              <a:rPr lang="en-US" altLang="en-US" sz="1800" dirty="0"/>
              <a:t>One component can destroy system </a:t>
            </a:r>
            <a:r>
              <a:rPr lang="en-US" altLang="en-US" sz="1800" dirty="0" err="1"/>
              <a:t>QoS</a:t>
            </a:r>
            <a:r>
              <a:rPr lang="en-US" altLang="en-US" sz="1800" dirty="0"/>
              <a:t> characteristics.</a:t>
            </a:r>
          </a:p>
          <a:p>
            <a:r>
              <a:rPr lang="en-US" altLang="en-US" sz="2000" dirty="0" err="1"/>
              <a:t>QoS</a:t>
            </a:r>
            <a:r>
              <a:rPr lang="en-US" altLang="en-US" sz="2000" dirty="0"/>
              <a:t> modeling:</a:t>
            </a:r>
          </a:p>
          <a:p>
            <a:pPr lvl="1"/>
            <a:r>
              <a:rPr lang="en-US" altLang="en-US" sz="1800" dirty="0"/>
              <a:t>Contract specifies resources.</a:t>
            </a:r>
          </a:p>
          <a:p>
            <a:pPr lvl="1"/>
            <a:r>
              <a:rPr lang="en-US" altLang="en-US" sz="1800" dirty="0"/>
              <a:t>Protocol manages the contract.</a:t>
            </a:r>
          </a:p>
          <a:p>
            <a:pPr lvl="1"/>
            <a:r>
              <a:rPr lang="en-US" altLang="en-US" sz="1800" dirty="0"/>
              <a:t>Scheduler implements the contract.</a:t>
            </a:r>
          </a:p>
          <a:p>
            <a:r>
              <a:rPr lang="en-US" altLang="en-US" sz="2000" dirty="0"/>
              <a:t>Resources must be available to deliver on the contract.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pic>
        <p:nvPicPr>
          <p:cNvPr id="6" name="Picture 2" descr="f06-21-9_0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7800" y="1752600"/>
            <a:ext cx="3034092" cy="26722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1044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Scheduling with dynamic tasks</a:t>
            </a:r>
          </a:p>
        </p:txBody>
      </p:sp>
      <p:sp>
        <p:nvSpPr>
          <p:cNvPr id="1044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/>
              <a:t>Can’t guarantee that all tasks can be handled.</a:t>
            </a:r>
          </a:p>
          <a:p>
            <a:pPr lvl="1"/>
            <a:r>
              <a:rPr lang="en-US" altLang="en-US"/>
              <a:t>Can’t guarantee start time for a process.</a:t>
            </a:r>
          </a:p>
          <a:p>
            <a:r>
              <a:rPr lang="en-US" altLang="en-US"/>
              <a:t>In a real time system, once we start a process, we want to guarantee its completion time.</a:t>
            </a:r>
          </a:p>
          <a:p>
            <a:r>
              <a:rPr lang="en-US" altLang="en-US"/>
              <a:t>Admission control determines what processes can execute based on resources, load.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1669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Multiparadigm scheduling</a:t>
            </a:r>
          </a:p>
        </p:txBody>
      </p:sp>
      <p:sp>
        <p:nvSpPr>
          <p:cNvPr id="166915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en-US" altLang="en-US" sz="2600"/>
              <a:t>Gill et al.: mix-and-match scheduling policies.</a:t>
            </a:r>
          </a:p>
          <a:p>
            <a:r>
              <a:rPr lang="en-US" altLang="en-US" sz="2600"/>
              <a:t>Can combine static, priority, and hybrid scheduling algorithms.</a:t>
            </a:r>
          </a:p>
        </p:txBody>
      </p:sp>
      <p:pic>
        <p:nvPicPr>
          <p:cNvPr id="166917" name="Picture 5" descr="Fig_06-21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711700" y="1600200"/>
            <a:ext cx="3910013" cy="45307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66919" name="Text Box 7"/>
          <p:cNvSpPr txBox="1">
            <a:spLocks noChangeArrowheads="1"/>
          </p:cNvSpPr>
          <p:nvPr/>
        </p:nvSpPr>
        <p:spPr bwMode="auto">
          <a:xfrm>
            <a:off x="2057400" y="5029200"/>
            <a:ext cx="223202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dirty="0"/>
              <a:t>[Gil03] © 2003 IEEE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1710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Scheduler synthesis</a:t>
            </a:r>
          </a:p>
        </p:txBody>
      </p:sp>
      <p:sp>
        <p:nvSpPr>
          <p:cNvPr id="1710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/>
              <a:t>Combaz et al.: Generate QoS software that can handle critical and best-effort communication.</a:t>
            </a:r>
          </a:p>
          <a:p>
            <a:r>
              <a:rPr lang="en-US" altLang="en-US"/>
              <a:t>Use control-theoretic methods to determine a schedule.</a:t>
            </a:r>
          </a:p>
          <a:p>
            <a:r>
              <a:rPr lang="en-US" altLang="en-US"/>
              <a:t>Synthesize statically scheduled code to implement the schedule.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1730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RT CORBA approaches</a:t>
            </a:r>
          </a:p>
        </p:txBody>
      </p:sp>
      <p:sp>
        <p:nvSpPr>
          <p:cNvPr id="173059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en-US" altLang="en-US" sz="2600"/>
              <a:t>Ahluwalia et al.: reactive system modeling and monitoring using RT CORBA.</a:t>
            </a:r>
          </a:p>
          <a:p>
            <a:r>
              <a:rPr lang="en-US" altLang="en-US" sz="2600"/>
              <a:t>InteractionElement type specifies an interaction.</a:t>
            </a:r>
          </a:p>
          <a:p>
            <a:r>
              <a:rPr lang="en-US" altLang="en-US" sz="2600"/>
              <a:t>Operators allow interaction elements to be combined.</a:t>
            </a:r>
          </a:p>
        </p:txBody>
      </p:sp>
      <p:pic>
        <p:nvPicPr>
          <p:cNvPr id="173061" name="Picture 5" descr="Fig_06-23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648200" y="2597150"/>
            <a:ext cx="4038600" cy="253523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73063" name="Text Box 7"/>
          <p:cNvSpPr txBox="1">
            <a:spLocks noChangeArrowheads="1"/>
          </p:cNvSpPr>
          <p:nvPr/>
        </p:nvSpPr>
        <p:spPr bwMode="auto">
          <a:xfrm>
            <a:off x="5470525" y="5599113"/>
            <a:ext cx="291782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/>
              <a:t>[Ahl05] © 2005 ACM Press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1771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CORBA-based QoS</a:t>
            </a:r>
          </a:p>
        </p:txBody>
      </p:sp>
      <p:sp>
        <p:nvSpPr>
          <p:cNvPr id="177159" name="Rectangle 7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en-US" altLang="en-US" sz="2200"/>
              <a:t>Krishnamurthy et al. use several mechanisms.</a:t>
            </a:r>
          </a:p>
          <a:p>
            <a:r>
              <a:rPr lang="en-US" altLang="en-US" sz="2200"/>
              <a:t>Contract objects encapsulate agreement in quality description language.</a:t>
            </a:r>
          </a:p>
          <a:p>
            <a:r>
              <a:rPr lang="en-US" altLang="en-US" sz="2200"/>
              <a:t>Delegate objects proxy remote objects.</a:t>
            </a:r>
          </a:p>
          <a:p>
            <a:r>
              <a:rPr lang="en-US" altLang="en-US" sz="2200"/>
              <a:t>Property managers handle QoS implementation.</a:t>
            </a:r>
          </a:p>
        </p:txBody>
      </p:sp>
      <p:pic>
        <p:nvPicPr>
          <p:cNvPr id="177158" name="Picture 6" descr="Fig_06-24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648200" y="3000375"/>
            <a:ext cx="4038600" cy="172878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1802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Notification service</a:t>
            </a:r>
          </a:p>
        </p:txBody>
      </p:sp>
      <p:sp>
        <p:nvSpPr>
          <p:cNvPr id="1802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/>
              <a:t>Gore et al. use CORBA notification service to support QoS.</a:t>
            </a:r>
          </a:p>
          <a:p>
            <a:pPr lvl="1"/>
            <a:r>
              <a:rPr lang="en-US" altLang="en-US"/>
              <a:t>Reliability.</a:t>
            </a:r>
          </a:p>
          <a:p>
            <a:pPr lvl="1"/>
            <a:r>
              <a:rPr lang="en-US" altLang="en-US"/>
              <a:t>Priority.</a:t>
            </a:r>
          </a:p>
          <a:p>
            <a:pPr lvl="1"/>
            <a:r>
              <a:rPr lang="en-US" altLang="en-US"/>
              <a:t>Expiration time.</a:t>
            </a:r>
          </a:p>
          <a:p>
            <a:pPr lvl="1"/>
            <a:r>
              <a:rPr lang="en-US" altLang="en-US"/>
              <a:t>Earliest deliveries time.</a:t>
            </a:r>
          </a:p>
          <a:p>
            <a:pPr lvl="1"/>
            <a:r>
              <a:rPr lang="en-US" altLang="en-US"/>
              <a:t>Maximum events per consumer.</a:t>
            </a:r>
          </a:p>
          <a:p>
            <a:pPr lvl="1"/>
            <a:r>
              <a:rPr lang="en-US" altLang="en-US"/>
              <a:t>Order policy.</a:t>
            </a:r>
          </a:p>
          <a:p>
            <a:pPr lvl="1"/>
            <a:r>
              <a:rPr lang="en-US" altLang="en-US"/>
              <a:t>Discard policy.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183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QoS for NoCs</a:t>
            </a:r>
          </a:p>
        </p:txBody>
      </p:sp>
      <p:sp>
        <p:nvSpPr>
          <p:cNvPr id="1832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 sz="2600"/>
              <a:t>GMRS uses ripple scheduling.</a:t>
            </a:r>
          </a:p>
          <a:p>
            <a:pPr lvl="1"/>
            <a:r>
              <a:rPr lang="en-US" altLang="en-US" sz="2200"/>
              <a:t>Scheduling spanning tree organizes resource management process.</a:t>
            </a:r>
          </a:p>
          <a:p>
            <a:r>
              <a:rPr lang="en-US" altLang="en-US" sz="2600"/>
              <a:t>QNoC provides four levels of services: urgent, short messages; real-time services; read-write; block-transfer.</a:t>
            </a:r>
          </a:p>
          <a:p>
            <a:r>
              <a:rPr lang="en-US" altLang="en-US" sz="2600"/>
              <a:t>Looped containers in Nostrum implement QoS.</a:t>
            </a:r>
          </a:p>
          <a:p>
            <a:pPr lvl="1"/>
            <a:r>
              <a:rPr lang="en-US" altLang="en-US" sz="2200"/>
              <a:t>When a packet reaches its destination, return the message to the source to help reserve the network resources.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185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Design verification</a:t>
            </a:r>
          </a:p>
        </p:txBody>
      </p:sp>
      <p:sp>
        <p:nvSpPr>
          <p:cNvPr id="1853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/>
              <a:t>Verifying multiprocessors is hard:</a:t>
            </a:r>
          </a:p>
          <a:p>
            <a:pPr lvl="1"/>
            <a:r>
              <a:rPr lang="en-US" altLang="en-US"/>
              <a:t>Observe and control data.</a:t>
            </a:r>
          </a:p>
          <a:p>
            <a:pPr lvl="1"/>
            <a:r>
              <a:rPr lang="en-US" altLang="en-US"/>
              <a:t>Drive part of the system into a desired state.</a:t>
            </a:r>
          </a:p>
          <a:p>
            <a:pPr lvl="1"/>
            <a:r>
              <a:rPr lang="en-US" altLang="en-US"/>
              <a:t>Generate and test timing effects.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1873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CoMET simulator</a:t>
            </a:r>
          </a:p>
        </p:txBody>
      </p:sp>
      <p:sp>
        <p:nvSpPr>
          <p:cNvPr id="187399" name="Rectangle 7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en-US" altLang="en-US" sz="2600"/>
              <a:t>Virtual processor model describes function of the application running on the processor.</a:t>
            </a:r>
          </a:p>
          <a:p>
            <a:r>
              <a:rPr lang="en-US" altLang="en-US" sz="2600"/>
              <a:t>Model cache, I/O, etc. separately.</a:t>
            </a:r>
          </a:p>
          <a:p>
            <a:r>
              <a:rPr lang="en-US" altLang="en-US" sz="2600"/>
              <a:t>Simulation backplane connects processor models and hardware models.</a:t>
            </a:r>
          </a:p>
        </p:txBody>
      </p:sp>
      <p:pic>
        <p:nvPicPr>
          <p:cNvPr id="187398" name="Picture 6" descr="Fig_Ex06-03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648200" y="1682750"/>
            <a:ext cx="4038600" cy="43656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87401" name="Text Box 9"/>
          <p:cNvSpPr txBox="1">
            <a:spLocks noChangeArrowheads="1"/>
          </p:cNvSpPr>
          <p:nvPr/>
        </p:nvSpPr>
        <p:spPr bwMode="auto">
          <a:xfrm>
            <a:off x="5470525" y="6208713"/>
            <a:ext cx="229552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/>
              <a:t>[Hel99] © 1999 IEEE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1914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MESH simulator</a:t>
            </a:r>
          </a:p>
        </p:txBody>
      </p:sp>
      <p:sp>
        <p:nvSpPr>
          <p:cNvPr id="1914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/>
              <a:t>Heterogeneous systems simulator.</a:t>
            </a:r>
          </a:p>
          <a:p>
            <a:r>
              <a:rPr lang="en-US" altLang="en-US"/>
              <a:t>Events are tagged with either logical or physical time.</a:t>
            </a:r>
          </a:p>
          <a:p>
            <a:r>
              <a:rPr lang="en-US" altLang="en-US"/>
              <a:t>Model relationships between logical and physical time using macro and micro events.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1064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Ramarithram et al. myopic scheduling</a:t>
            </a:r>
          </a:p>
        </p:txBody>
      </p:sp>
      <p:sp>
        <p:nvSpPr>
          <p:cNvPr id="1064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/>
              <a:t>Assumptions:</a:t>
            </a:r>
          </a:p>
          <a:p>
            <a:pPr lvl="1"/>
            <a:r>
              <a:rPr lang="en-US" altLang="en-US"/>
              <a:t>Tasks are nonperiodic.</a:t>
            </a:r>
          </a:p>
          <a:p>
            <a:pPr lvl="1"/>
            <a:r>
              <a:rPr lang="en-US" altLang="en-US"/>
              <a:t>Tasks are executed non-preemptively.</a:t>
            </a:r>
          </a:p>
          <a:p>
            <a:pPr lvl="1"/>
            <a:r>
              <a:rPr lang="en-US" altLang="en-US"/>
              <a:t>No data dependencies between tasks.</a:t>
            </a:r>
          </a:p>
          <a:p>
            <a:r>
              <a:rPr lang="en-US" altLang="en-US"/>
              <a:t>Task characterized by arrival time, deadline, worst-case processing time, resource requirements.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1085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Myopic scheduling algorithm</a:t>
            </a:r>
          </a:p>
        </p:txBody>
      </p:sp>
      <p:sp>
        <p:nvSpPr>
          <p:cNvPr id="1085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/>
              <a:t>Constructs partial schedules.</a:t>
            </a:r>
          </a:p>
          <a:p>
            <a:pPr lvl="1"/>
            <a:r>
              <a:rPr lang="en-US" altLang="en-US"/>
              <a:t>Search includes backtracking.</a:t>
            </a:r>
          </a:p>
          <a:p>
            <a:r>
              <a:rPr lang="en-US" altLang="en-US"/>
              <a:t>Add a task to a partial schedule.</a:t>
            </a:r>
          </a:p>
          <a:p>
            <a:pPr lvl="1"/>
            <a:r>
              <a:rPr lang="en-US" altLang="en-US"/>
              <a:t>Partial schedule is strongly feasible if the schedule itself is feasible and every possible next choice for a task also gives a feasible schedule.</a:t>
            </a:r>
          </a:p>
          <a:p>
            <a:r>
              <a:rPr lang="en-US" altLang="en-US"/>
              <a:t>Searches only first k tasks sorted by deadlines.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1095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Load balancing</a:t>
            </a:r>
          </a:p>
        </p:txBody>
      </p:sp>
      <p:sp>
        <p:nvSpPr>
          <p:cNvPr id="1095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/>
              <a:t>Move tasks to new processing element during execution.</a:t>
            </a:r>
          </a:p>
          <a:p>
            <a:r>
              <a:rPr lang="en-US" altLang="en-US"/>
              <a:t>Task migration moves an executing task:</a:t>
            </a:r>
          </a:p>
          <a:p>
            <a:pPr lvl="1"/>
            <a:r>
              <a:rPr lang="en-US" altLang="en-US"/>
              <a:t>Harder on heterogeneous multiprocessor.</a:t>
            </a:r>
          </a:p>
          <a:p>
            <a:pPr lvl="1"/>
            <a:r>
              <a:rPr lang="en-US" altLang="en-US"/>
              <a:t>Harder still if memory is not shared.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1105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Load balancing scheduling</a:t>
            </a:r>
          </a:p>
        </p:txBody>
      </p:sp>
      <p:sp>
        <p:nvSpPr>
          <p:cNvPr id="1105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/>
              <a:t>Shin and Chang: schedule using buddy list for each processing element.</a:t>
            </a:r>
          </a:p>
          <a:p>
            <a:pPr lvl="1"/>
            <a:r>
              <a:rPr lang="en-US" altLang="en-US"/>
              <a:t>List of other processing elements with which it can share tasks.</a:t>
            </a:r>
          </a:p>
          <a:p>
            <a:pPr lvl="1"/>
            <a:r>
              <a:rPr lang="en-US" altLang="en-US"/>
              <a:t>Subdivided into preferred list, ordered by communication distance to the buddy.</a:t>
            </a:r>
          </a:p>
          <a:p>
            <a:r>
              <a:rPr lang="en-US" altLang="en-US"/>
              <a:t>When moving a job, search the buddy list in order, checking load until a satisfactory node is found.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1146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Middleware and software services</a:t>
            </a:r>
          </a:p>
        </p:txBody>
      </p:sp>
      <p:sp>
        <p:nvSpPr>
          <p:cNvPr id="1146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altLang="en-US"/>
              <a:t>Operating systems provide services for shared resources in uniprocessors.</a:t>
            </a:r>
          </a:p>
          <a:p>
            <a:pPr>
              <a:lnSpc>
                <a:spcPct val="90000"/>
              </a:lnSpc>
            </a:pPr>
            <a:r>
              <a:rPr lang="en-US" altLang="en-US"/>
              <a:t>Must generalize this notion for multiprocessors.</a:t>
            </a:r>
          </a:p>
          <a:p>
            <a:pPr lvl="1">
              <a:lnSpc>
                <a:spcPct val="90000"/>
              </a:lnSpc>
            </a:pPr>
            <a:r>
              <a:rPr lang="en-US" altLang="en-US"/>
              <a:t>Need distributed information about resource state.</a:t>
            </a:r>
          </a:p>
          <a:p>
            <a:pPr>
              <a:lnSpc>
                <a:spcPct val="90000"/>
              </a:lnSpc>
            </a:pPr>
            <a:r>
              <a:rPr lang="en-US" altLang="en-US"/>
              <a:t>Middleware provides services in distributed systems.</a:t>
            </a:r>
          </a:p>
          <a:p>
            <a:pPr lvl="1">
              <a:lnSpc>
                <a:spcPct val="90000"/>
              </a:lnSpc>
            </a:pPr>
            <a:r>
              <a:rPr lang="en-US" altLang="en-US"/>
              <a:t>Generic services such as data transport.</a:t>
            </a:r>
          </a:p>
          <a:p>
            <a:pPr lvl="1">
              <a:lnSpc>
                <a:spcPct val="90000"/>
              </a:lnSpc>
            </a:pPr>
            <a:r>
              <a:rPr lang="en-US" altLang="en-US"/>
              <a:t>Application-specific services such as signal processing.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1157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Uses of middleware</a:t>
            </a:r>
          </a:p>
        </p:txBody>
      </p:sp>
      <p:sp>
        <p:nvSpPr>
          <p:cNvPr id="1157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/>
              <a:t>Services allow applications to be developed more quickly.</a:t>
            </a:r>
          </a:p>
          <a:p>
            <a:r>
              <a:rPr lang="en-US" altLang="en-US"/>
              <a:t>Simplifies porting application to a new platform.</a:t>
            </a:r>
          </a:p>
          <a:p>
            <a:r>
              <a:rPr lang="en-US" altLang="en-US"/>
              <a:t>Ensures that key functions are correct and efficient.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Edge</Template>
  <TotalTime>4056</TotalTime>
  <Words>1935</Words>
  <Application>Microsoft Office PowerPoint</Application>
  <PresentationFormat>On-screen Show (4:3)</PresentationFormat>
  <Paragraphs>331</Paragraphs>
  <Slides>38</Slides>
  <Notes>37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38</vt:i4>
      </vt:variant>
    </vt:vector>
  </HeadingPairs>
  <TitlesOfParts>
    <vt:vector size="39" baseType="lpstr">
      <vt:lpstr>Edge</vt:lpstr>
      <vt:lpstr>Chapter 6, part 2: Multiprocessor Software</vt:lpstr>
      <vt:lpstr>Topics</vt:lpstr>
      <vt:lpstr>Scheduling with dynamic tasks</vt:lpstr>
      <vt:lpstr>Ramarithram et al. myopic scheduling</vt:lpstr>
      <vt:lpstr>Myopic scheduling algorithm</vt:lpstr>
      <vt:lpstr>Load balancing</vt:lpstr>
      <vt:lpstr>Load balancing scheduling</vt:lpstr>
      <vt:lpstr>Middleware and software services</vt:lpstr>
      <vt:lpstr>Uses of middleware</vt:lpstr>
      <vt:lpstr>Middleware vs. libraries</vt:lpstr>
      <vt:lpstr>Embedded vs. general-purpose middleware</vt:lpstr>
      <vt:lpstr>CORBA</vt:lpstr>
      <vt:lpstr>CORBA requests</vt:lpstr>
      <vt:lpstr>RT-CORBA</vt:lpstr>
      <vt:lpstr>Dynamic Real-Time CORBA</vt:lpstr>
      <vt:lpstr>ARMADA</vt:lpstr>
      <vt:lpstr>MPI</vt:lpstr>
      <vt:lpstr>Software stacks in MPSoCs</vt:lpstr>
      <vt:lpstr>Typical MPSoC stack</vt:lpstr>
      <vt:lpstr>Multiflex programming environment</vt:lpstr>
      <vt:lpstr>MultiFlex concurrency engine</vt:lpstr>
      <vt:lpstr>Ensemble</vt:lpstr>
      <vt:lpstr>Example: OMAP software platform</vt:lpstr>
      <vt:lpstr>DSPBridge</vt:lpstr>
      <vt:lpstr>Resource manager</vt:lpstr>
      <vt:lpstr>Multimedia messaging service</vt:lpstr>
      <vt:lpstr>Algorithm DSP</vt:lpstr>
      <vt:lpstr>Network-on-chip services</vt:lpstr>
      <vt:lpstr>Quality-of-service</vt:lpstr>
      <vt:lpstr>Multiparadigm scheduling</vt:lpstr>
      <vt:lpstr>Scheduler synthesis</vt:lpstr>
      <vt:lpstr>RT CORBA approaches</vt:lpstr>
      <vt:lpstr>CORBA-based QoS</vt:lpstr>
      <vt:lpstr>Notification service</vt:lpstr>
      <vt:lpstr>QoS for NoCs</vt:lpstr>
      <vt:lpstr>Design verification</vt:lpstr>
      <vt:lpstr>CoMET simulator</vt:lpstr>
      <vt:lpstr>MESH simulator</vt:lpstr>
    </vt:vector>
  </TitlesOfParts>
  <Company>Princeton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High Performance Embedded Computing</dc:title>
  <dc:creator>Marilyn Wolf</dc:creator>
  <cp:lastModifiedBy>Marilyn</cp:lastModifiedBy>
  <cp:revision>86</cp:revision>
  <dcterms:created xsi:type="dcterms:W3CDTF">2006-09-21T02:21:51Z</dcterms:created>
  <dcterms:modified xsi:type="dcterms:W3CDTF">2014-04-07T23:33:07Z</dcterms:modified>
</cp:coreProperties>
</file>