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0"/>
  </p:notesMasterIdLst>
  <p:sldIdLst>
    <p:sldId id="256" r:id="rId2"/>
    <p:sldId id="262" r:id="rId3"/>
    <p:sldId id="269" r:id="rId4"/>
    <p:sldId id="268" r:id="rId5"/>
    <p:sldId id="272" r:id="rId6"/>
    <p:sldId id="270" r:id="rId7"/>
    <p:sldId id="271" r:id="rId8"/>
    <p:sldId id="273" r:id="rId9"/>
    <p:sldId id="274" r:id="rId10"/>
    <p:sldId id="275" r:id="rId11"/>
    <p:sldId id="276" r:id="rId12"/>
    <p:sldId id="277" r:id="rId13"/>
    <p:sldId id="278" r:id="rId14"/>
    <p:sldId id="280" r:id="rId15"/>
    <p:sldId id="279" r:id="rId16"/>
    <p:sldId id="281" r:id="rId17"/>
    <p:sldId id="296" r:id="rId18"/>
    <p:sldId id="297" r:id="rId19"/>
    <p:sldId id="298" r:id="rId20"/>
    <p:sldId id="282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F17219-08EE-4213-B08C-4E0E9F3DD0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8138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31A3F5-D2BA-47B4-8779-8210B4973FB2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E69909-0548-469D-B648-3DD89668A3A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1F599B-9DBF-4DCD-B5BC-8668CCA1BAAB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47AAA-D3D9-4D95-9192-642325E6C5E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B059EC-67B0-47C9-B802-FDDE4B976777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B91315-2756-462E-8227-5D60BE9A4D35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7F60C9-07DF-471C-8384-88AF6D90D384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46265-9038-495E-8818-6444ECE8BF81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8F696-6B7D-4A8D-8F0B-1CB895382023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B52F25-BEAA-4223-AB84-091F3B3C1E1F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80BD9-6043-48DB-9F6F-10DBDF9336BD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4DA41-0B0B-4281-BF19-BA60D081256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FC6459-1682-4920-8BAD-8963A2F402E8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C02F59-EE78-444C-A4DF-61002CD55503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64557-A74E-4924-A8EE-0CB63D30FD2C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C03450-BE5D-43BD-94F9-4B2760A7528B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A24A56-32D0-48F8-8E57-DF9F509A6F0B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EDBDC-8763-4EF1-ABE6-30D8B6C9FADF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AC3714-DD09-4ED9-831F-4E885CE6BCA9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54B7C-590F-4BAE-A323-84D63AED9352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01EFD5-B3C0-4629-B6C5-887EC0873FAE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5C9F2C-390A-475C-8677-C1A931F03EC9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3F2072-2B15-4EDE-B516-96B4C50297E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808F0-1AB8-4F66-AA20-352C64BF03E4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6D2CE3-1A6B-4785-A198-1C110D3403B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E5D181-6E8E-4B18-B060-4F365445FAA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5A6109-3FFD-42E3-8CAE-70F9343DD145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E6E963-2027-4E28-AF97-0C9E2ADC3D7B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77BEB22-6C02-486B-BB9E-F675536A871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B0DA7-8B42-4B54-A1D7-EEFC04A6DD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167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2981C-24A5-4A0C-84B2-C284465A02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2693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DBC44B-6F7C-40F3-9AC5-DD8991F256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013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867B5B2-A8BC-4670-A214-595E8CE86B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5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DB460-E985-41AC-9DE0-9291921E04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52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D0884-94AF-474C-B3D7-010D409CD1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803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50163-CC20-4DE8-A392-937FC067E6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497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BDEC4-D2E2-44E4-9635-CE97868D21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03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83703-95C9-4A99-BCF2-F896C71971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90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702B4-B18C-4474-9105-5B73D5457D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368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3D1F6-5106-474B-80BE-B3C9765D67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248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94F3F-4A0F-4D8B-ABA4-F98F6B61DB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46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C342D136-7932-49C6-9DAC-6AAFD5D51C1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600"/>
              <a:t>Chapter 7, part 1: Hardware/Software Co-Design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Distribution graph</a:t>
            </a:r>
          </a:p>
        </p:txBody>
      </p:sp>
      <p:sp>
        <p:nvSpPr>
          <p:cNvPr id="13927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Bound schedule using ASAP, ALAP.</a:t>
            </a:r>
          </a:p>
          <a:p>
            <a:r>
              <a:rPr lang="en-US" altLang="en-US" sz="2600"/>
              <a:t>Count number of operators of a given type at each point in the schedule.</a:t>
            </a:r>
          </a:p>
          <a:p>
            <a:pPr lvl="1"/>
            <a:r>
              <a:rPr lang="en-US" altLang="en-US" sz="2200"/>
              <a:t>Weight by how likely each operator is to be at that time in the schedule.</a:t>
            </a:r>
          </a:p>
        </p:txBody>
      </p:sp>
      <p:pic>
        <p:nvPicPr>
          <p:cNvPr id="139270" name="Picture 6" descr="Fig_07-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325688"/>
            <a:ext cx="4038600" cy="3078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Path-based scheduling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Minimizes the number of control states in controller.</a:t>
            </a:r>
          </a:p>
          <a:p>
            <a:r>
              <a:rPr lang="en-US" altLang="en-US"/>
              <a:t>Schedules each path independently, then combines paths into a system schedule.</a:t>
            </a:r>
          </a:p>
          <a:p>
            <a:r>
              <a:rPr lang="en-US" altLang="en-US"/>
              <a:t>Schedule path combinations using minimum clique covering.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Accelerator estimation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How do we use high-level synthesis, etc. to estimate the performance of an accelerator?</a:t>
            </a:r>
          </a:p>
          <a:p>
            <a:r>
              <a:rPr lang="en-US" altLang="en-US"/>
              <a:t>We have a behavioral description of the accelerator function.</a:t>
            </a:r>
          </a:p>
          <a:p>
            <a:r>
              <a:rPr lang="en-US" altLang="en-US"/>
              <a:t>Need an estimate of the number of clock cycles.</a:t>
            </a:r>
          </a:p>
          <a:p>
            <a:r>
              <a:rPr lang="en-US" altLang="en-US"/>
              <a:t>Need to evaluate a large number of candidate accelerator designs.</a:t>
            </a:r>
          </a:p>
          <a:p>
            <a:pPr lvl="1"/>
            <a:r>
              <a:rPr lang="en-US" altLang="en-US"/>
              <a:t>Can’t afford to synthesize them all.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Estimation methods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Hermann et al. used numerical methods.</a:t>
            </a:r>
          </a:p>
          <a:p>
            <a:pPr lvl="1"/>
            <a:r>
              <a:rPr lang="en-US" altLang="en-US"/>
              <a:t>Estimated incremental costs due to adding blocks to the accelerator.</a:t>
            </a:r>
          </a:p>
          <a:p>
            <a:r>
              <a:rPr lang="en-US" altLang="en-US"/>
              <a:t>Henkel and Ernst used path-based scheduling.</a:t>
            </a:r>
          </a:p>
          <a:p>
            <a:pPr lvl="1"/>
            <a:r>
              <a:rPr lang="en-US" altLang="en-US"/>
              <a:t>Cut CFDG into subgraphs: reduce loop iteration count; cut at large joins; divide into equal-sized pieces.</a:t>
            </a:r>
          </a:p>
          <a:p>
            <a:pPr lvl="1"/>
            <a:r>
              <a:rPr lang="en-US" altLang="en-US"/>
              <a:t>Schedule each subgraph independently.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Henkel and Ernst path-based estimation</a:t>
            </a:r>
          </a:p>
        </p:txBody>
      </p:sp>
      <p:pic>
        <p:nvPicPr>
          <p:cNvPr id="154628" name="Picture 4" descr="Fig_07-0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838200"/>
            <a:ext cx="2205038" cy="529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5470525" y="6361113"/>
            <a:ext cx="2371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[Hen01] © 2001 IEEE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Fast incremental evaluation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Vahid and Gajski estimate controller and data path costs incrementally.</a:t>
            </a:r>
          </a:p>
          <a:p>
            <a:r>
              <a:rPr lang="en-US" altLang="en-US" sz="2600"/>
              <a:t>Hardware cost:</a:t>
            </a:r>
          </a:p>
          <a:p>
            <a:pPr lvl="1"/>
            <a:r>
              <a:rPr lang="en-US" altLang="en-US" sz="2200"/>
              <a:t>FU = function units.</a:t>
            </a:r>
          </a:p>
          <a:p>
            <a:pPr lvl="1"/>
            <a:r>
              <a:rPr lang="en-US" altLang="en-US" sz="2200"/>
              <a:t>SU = storage units.</a:t>
            </a:r>
          </a:p>
          <a:p>
            <a:pPr lvl="1"/>
            <a:r>
              <a:rPr lang="en-US" altLang="en-US" sz="2200"/>
              <a:t>M = multiplexers.</a:t>
            </a:r>
          </a:p>
          <a:p>
            <a:pPr lvl="1"/>
            <a:r>
              <a:rPr lang="en-US" altLang="en-US" sz="2200"/>
              <a:t>C = control logic.</a:t>
            </a:r>
          </a:p>
          <a:p>
            <a:pPr lvl="1"/>
            <a:r>
              <a:rPr lang="en-US" altLang="en-US" sz="2200"/>
              <a:t>W = wiring.</a:t>
            </a:r>
          </a:p>
        </p:txBody>
      </p:sp>
      <p:pic>
        <p:nvPicPr>
          <p:cNvPr id="149514" name="Picture 10" descr="eq7-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5715000"/>
            <a:ext cx="4038600" cy="44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9516" name="Picture 12" descr="Fig_07-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2382838"/>
            <a:ext cx="4572000" cy="2778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5470525" y="5370513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[Vah95] © 1995 IEEE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Vahid and Gajski estimation procedure</a:t>
            </a:r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Compile information on data path inputs and outputs, function and storage units, controller states, etc.</a:t>
            </a:r>
          </a:p>
          <a:p>
            <a:r>
              <a:rPr lang="en-US" altLang="en-US" sz="2200"/>
              <a:t>Update algorithm changes tables based on incremental hardware changes.</a:t>
            </a:r>
          </a:p>
          <a:p>
            <a:r>
              <a:rPr lang="en-US" altLang="en-US" sz="2200"/>
              <a:t>Executes in constant time for reasonable design characteristics.</a:t>
            </a:r>
          </a:p>
          <a:p>
            <a:endParaRPr lang="en-US" altLang="en-US" sz="2200"/>
          </a:p>
        </p:txBody>
      </p:sp>
      <p:pic>
        <p:nvPicPr>
          <p:cNvPr id="156678" name="Picture 6" descr="Fig_07-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76438"/>
            <a:ext cx="4038600" cy="3776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5165725" y="6284913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[Vah95] © 1995 IEEE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Single- vs. multi-threaded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One critical factor is available parallelism:</a:t>
            </a:r>
          </a:p>
          <a:p>
            <a:pPr marL="742950" lvl="1" indent="-285750"/>
            <a:r>
              <a:rPr lang="en-US" altLang="en-US">
                <a:solidFill>
                  <a:srgbClr val="FF0000"/>
                </a:solidFill>
              </a:rPr>
              <a:t>single-threaded/blocking</a:t>
            </a:r>
            <a:r>
              <a:rPr lang="en-US" altLang="en-US"/>
              <a:t>: CPU waits for accelerator;</a:t>
            </a:r>
          </a:p>
          <a:p>
            <a:pPr marL="742950" lvl="1" indent="-285750"/>
            <a:r>
              <a:rPr lang="en-US" altLang="en-US">
                <a:solidFill>
                  <a:srgbClr val="FF0000"/>
                </a:solidFill>
              </a:rPr>
              <a:t>multithreaded/non-blocking</a:t>
            </a:r>
            <a:r>
              <a:rPr lang="en-US" altLang="en-US"/>
              <a:t>: CPU continues to execute along with accelerator.</a:t>
            </a:r>
          </a:p>
          <a:p>
            <a:r>
              <a:rPr lang="en-US" altLang="en-US"/>
              <a:t>To multithread, CPU must have useful work to do.</a:t>
            </a:r>
          </a:p>
          <a:p>
            <a:pPr marL="742950" lvl="1" indent="-285750"/>
            <a:r>
              <a:rPr lang="en-US" altLang="en-US"/>
              <a:t>But software must also support multithreading.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Total execution time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600075"/>
          </a:xfrm>
        </p:spPr>
        <p:txBody>
          <a:bodyPr/>
          <a:lstStyle/>
          <a:p>
            <a:r>
              <a:rPr lang="en-US" altLang="en-US" sz="2600"/>
              <a:t>Single-threaded:</a:t>
            </a:r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600075"/>
          </a:xfrm>
        </p:spPr>
        <p:txBody>
          <a:bodyPr/>
          <a:lstStyle/>
          <a:p>
            <a:r>
              <a:rPr lang="en-US" altLang="en-US" sz="2600"/>
              <a:t>Multi-threaded:</a:t>
            </a:r>
          </a:p>
        </p:txBody>
      </p:sp>
      <p:sp>
        <p:nvSpPr>
          <p:cNvPr id="194565" name="Oval 5"/>
          <p:cNvSpPr>
            <a:spLocks noChangeArrowheads="1"/>
          </p:cNvSpPr>
          <p:nvPr/>
        </p:nvSpPr>
        <p:spPr bwMode="auto">
          <a:xfrm>
            <a:off x="1828800" y="36576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P2</a:t>
            </a:r>
          </a:p>
        </p:txBody>
      </p:sp>
      <p:sp>
        <p:nvSpPr>
          <p:cNvPr id="194566" name="Oval 6"/>
          <p:cNvSpPr>
            <a:spLocks noChangeArrowheads="1"/>
          </p:cNvSpPr>
          <p:nvPr/>
        </p:nvSpPr>
        <p:spPr bwMode="auto">
          <a:xfrm>
            <a:off x="1828800" y="25908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P1</a:t>
            </a:r>
          </a:p>
        </p:txBody>
      </p:sp>
      <p:sp>
        <p:nvSpPr>
          <p:cNvPr id="194567" name="Oval 7"/>
          <p:cNvSpPr>
            <a:spLocks noChangeArrowheads="1"/>
          </p:cNvSpPr>
          <p:nvPr/>
        </p:nvSpPr>
        <p:spPr bwMode="auto">
          <a:xfrm>
            <a:off x="3200400" y="36576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A1</a:t>
            </a:r>
          </a:p>
        </p:txBody>
      </p:sp>
      <p:sp>
        <p:nvSpPr>
          <p:cNvPr id="194568" name="Oval 8"/>
          <p:cNvSpPr>
            <a:spLocks noChangeArrowheads="1"/>
          </p:cNvSpPr>
          <p:nvPr/>
        </p:nvSpPr>
        <p:spPr bwMode="auto">
          <a:xfrm>
            <a:off x="1828800" y="46482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P3</a:t>
            </a:r>
          </a:p>
        </p:txBody>
      </p:sp>
      <p:sp>
        <p:nvSpPr>
          <p:cNvPr id="194569" name="Oval 9"/>
          <p:cNvSpPr>
            <a:spLocks noChangeArrowheads="1"/>
          </p:cNvSpPr>
          <p:nvPr/>
        </p:nvSpPr>
        <p:spPr bwMode="auto">
          <a:xfrm>
            <a:off x="1828800" y="55626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P4</a:t>
            </a:r>
          </a:p>
        </p:txBody>
      </p:sp>
      <p:cxnSp>
        <p:nvCxnSpPr>
          <p:cNvPr id="194570" name="AutoShape 10"/>
          <p:cNvCxnSpPr>
            <a:cxnSpLocks noChangeShapeType="1"/>
            <a:stCxn id="194566" idx="2"/>
            <a:endCxn id="194568" idx="2"/>
          </p:cNvCxnSpPr>
          <p:nvPr/>
        </p:nvCxnSpPr>
        <p:spPr bwMode="auto">
          <a:xfrm rot="10800000" flipH="1" flipV="1">
            <a:off x="1828800" y="2857500"/>
            <a:ext cx="1588" cy="2057400"/>
          </a:xfrm>
          <a:prstGeom prst="curvedConnector3">
            <a:avLst>
              <a:gd name="adj1" fmla="val -45600005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71" name="AutoShape 11"/>
          <p:cNvCxnSpPr>
            <a:cxnSpLocks noChangeShapeType="1"/>
            <a:stCxn id="194566" idx="6"/>
            <a:endCxn id="194567" idx="1"/>
          </p:cNvCxnSpPr>
          <p:nvPr/>
        </p:nvCxnSpPr>
        <p:spPr bwMode="auto">
          <a:xfrm>
            <a:off x="2362200" y="2857500"/>
            <a:ext cx="915988" cy="877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72" name="AutoShape 12"/>
          <p:cNvCxnSpPr>
            <a:cxnSpLocks noChangeShapeType="1"/>
            <a:stCxn id="194567" idx="2"/>
            <a:endCxn id="194565" idx="6"/>
          </p:cNvCxnSpPr>
          <p:nvPr/>
        </p:nvCxnSpPr>
        <p:spPr bwMode="auto">
          <a:xfrm flipH="1">
            <a:off x="2362200" y="3924300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73" name="AutoShape 13"/>
          <p:cNvCxnSpPr>
            <a:cxnSpLocks noChangeShapeType="1"/>
            <a:stCxn id="194568" idx="4"/>
            <a:endCxn id="194569" idx="0"/>
          </p:cNvCxnSpPr>
          <p:nvPr/>
        </p:nvCxnSpPr>
        <p:spPr bwMode="auto">
          <a:xfrm>
            <a:off x="2095500" y="51816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74" name="AutoShape 14"/>
          <p:cNvCxnSpPr>
            <a:cxnSpLocks noChangeShapeType="1"/>
            <a:stCxn id="194565" idx="5"/>
            <a:endCxn id="194569" idx="6"/>
          </p:cNvCxnSpPr>
          <p:nvPr/>
        </p:nvCxnSpPr>
        <p:spPr bwMode="auto">
          <a:xfrm rot="16200000" flipH="1">
            <a:off x="1465263" y="4932363"/>
            <a:ext cx="1716087" cy="77787"/>
          </a:xfrm>
          <a:prstGeom prst="curvedConnector4">
            <a:avLst>
              <a:gd name="adj1" fmla="val 44495"/>
              <a:gd name="adj2" fmla="val 39388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75" name="AutoShape 15"/>
          <p:cNvCxnSpPr>
            <a:cxnSpLocks noChangeShapeType="1"/>
            <a:stCxn id="194569" idx="4"/>
          </p:cNvCxnSpPr>
          <p:nvPr/>
        </p:nvCxnSpPr>
        <p:spPr bwMode="auto">
          <a:xfrm flipH="1">
            <a:off x="2057400" y="6096000"/>
            <a:ext cx="381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576" name="Oval 16"/>
          <p:cNvSpPr>
            <a:spLocks noChangeArrowheads="1"/>
          </p:cNvSpPr>
          <p:nvPr/>
        </p:nvSpPr>
        <p:spPr bwMode="auto">
          <a:xfrm>
            <a:off x="5867400" y="35052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P2</a:t>
            </a:r>
          </a:p>
        </p:txBody>
      </p:sp>
      <p:sp>
        <p:nvSpPr>
          <p:cNvPr id="194577" name="Oval 17"/>
          <p:cNvSpPr>
            <a:spLocks noChangeArrowheads="1"/>
          </p:cNvSpPr>
          <p:nvPr/>
        </p:nvSpPr>
        <p:spPr bwMode="auto">
          <a:xfrm>
            <a:off x="5867400" y="24384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P1</a:t>
            </a:r>
          </a:p>
        </p:txBody>
      </p:sp>
      <p:sp>
        <p:nvSpPr>
          <p:cNvPr id="194578" name="Oval 18"/>
          <p:cNvSpPr>
            <a:spLocks noChangeArrowheads="1"/>
          </p:cNvSpPr>
          <p:nvPr/>
        </p:nvSpPr>
        <p:spPr bwMode="auto">
          <a:xfrm>
            <a:off x="7239000" y="35052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A1</a:t>
            </a:r>
          </a:p>
        </p:txBody>
      </p:sp>
      <p:sp>
        <p:nvSpPr>
          <p:cNvPr id="194579" name="Oval 19"/>
          <p:cNvSpPr>
            <a:spLocks noChangeArrowheads="1"/>
          </p:cNvSpPr>
          <p:nvPr/>
        </p:nvSpPr>
        <p:spPr bwMode="auto">
          <a:xfrm>
            <a:off x="5867400" y="44958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P3</a:t>
            </a:r>
          </a:p>
        </p:txBody>
      </p:sp>
      <p:sp>
        <p:nvSpPr>
          <p:cNvPr id="194580" name="Oval 20"/>
          <p:cNvSpPr>
            <a:spLocks noChangeArrowheads="1"/>
          </p:cNvSpPr>
          <p:nvPr/>
        </p:nvSpPr>
        <p:spPr bwMode="auto">
          <a:xfrm>
            <a:off x="5867400" y="5410200"/>
            <a:ext cx="533400" cy="533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P4</a:t>
            </a:r>
          </a:p>
        </p:txBody>
      </p:sp>
      <p:cxnSp>
        <p:nvCxnSpPr>
          <p:cNvPr id="194581" name="AutoShape 21"/>
          <p:cNvCxnSpPr>
            <a:cxnSpLocks noChangeShapeType="1"/>
            <a:stCxn id="194577" idx="2"/>
            <a:endCxn id="194579" idx="2"/>
          </p:cNvCxnSpPr>
          <p:nvPr/>
        </p:nvCxnSpPr>
        <p:spPr bwMode="auto">
          <a:xfrm rot="10800000" flipH="1" flipV="1">
            <a:off x="5867400" y="2705100"/>
            <a:ext cx="1588" cy="2057400"/>
          </a:xfrm>
          <a:prstGeom prst="curvedConnector3">
            <a:avLst>
              <a:gd name="adj1" fmla="val -45600005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82" name="AutoShape 22"/>
          <p:cNvCxnSpPr>
            <a:cxnSpLocks noChangeShapeType="1"/>
            <a:stCxn id="194577" idx="6"/>
            <a:endCxn id="194578" idx="1"/>
          </p:cNvCxnSpPr>
          <p:nvPr/>
        </p:nvCxnSpPr>
        <p:spPr bwMode="auto">
          <a:xfrm>
            <a:off x="6400800" y="2705100"/>
            <a:ext cx="915988" cy="877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83" name="AutoShape 23"/>
          <p:cNvCxnSpPr>
            <a:cxnSpLocks noChangeShapeType="1"/>
            <a:stCxn id="194578" idx="2"/>
            <a:endCxn id="194576" idx="6"/>
          </p:cNvCxnSpPr>
          <p:nvPr/>
        </p:nvCxnSpPr>
        <p:spPr bwMode="auto">
          <a:xfrm flipH="1">
            <a:off x="6400800" y="3771900"/>
            <a:ext cx="8382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84" name="AutoShape 24"/>
          <p:cNvCxnSpPr>
            <a:cxnSpLocks noChangeShapeType="1"/>
            <a:stCxn id="194579" idx="4"/>
            <a:endCxn id="194580" idx="0"/>
          </p:cNvCxnSpPr>
          <p:nvPr/>
        </p:nvCxnSpPr>
        <p:spPr bwMode="auto">
          <a:xfrm>
            <a:off x="6134100" y="5029200"/>
            <a:ext cx="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85" name="AutoShape 25"/>
          <p:cNvCxnSpPr>
            <a:cxnSpLocks noChangeShapeType="1"/>
            <a:stCxn id="194576" idx="5"/>
            <a:endCxn id="194580" idx="6"/>
          </p:cNvCxnSpPr>
          <p:nvPr/>
        </p:nvCxnSpPr>
        <p:spPr bwMode="auto">
          <a:xfrm rot="16200000" flipH="1">
            <a:off x="5503863" y="4779963"/>
            <a:ext cx="1716087" cy="77787"/>
          </a:xfrm>
          <a:prstGeom prst="curvedConnector4">
            <a:avLst>
              <a:gd name="adj1" fmla="val 44495"/>
              <a:gd name="adj2" fmla="val 39388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4586" name="AutoShape 26"/>
          <p:cNvCxnSpPr>
            <a:cxnSpLocks noChangeShapeType="1"/>
            <a:stCxn id="194580" idx="4"/>
          </p:cNvCxnSpPr>
          <p:nvPr/>
        </p:nvCxnSpPr>
        <p:spPr bwMode="auto">
          <a:xfrm flipH="1">
            <a:off x="6096000" y="5943600"/>
            <a:ext cx="381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94587" name="Group 27"/>
          <p:cNvGrpSpPr>
            <a:grpSpLocks/>
          </p:cNvGrpSpPr>
          <p:nvPr/>
        </p:nvGrpSpPr>
        <p:grpSpPr bwMode="auto">
          <a:xfrm>
            <a:off x="2057400" y="2514600"/>
            <a:ext cx="1371600" cy="3352800"/>
            <a:chOff x="1296" y="1584"/>
            <a:chExt cx="864" cy="2112"/>
          </a:xfrm>
        </p:grpSpPr>
        <p:sp>
          <p:nvSpPr>
            <p:cNvPr id="194588" name="Line 28"/>
            <p:cNvSpPr>
              <a:spLocks noChangeShapeType="1"/>
            </p:cNvSpPr>
            <p:nvPr/>
          </p:nvSpPr>
          <p:spPr bwMode="auto">
            <a:xfrm>
              <a:off x="1344" y="1584"/>
              <a:ext cx="816" cy="8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89" name="Line 29"/>
            <p:cNvSpPr>
              <a:spLocks noChangeShapeType="1"/>
            </p:cNvSpPr>
            <p:nvPr/>
          </p:nvSpPr>
          <p:spPr bwMode="auto">
            <a:xfrm flipV="1">
              <a:off x="1296" y="2400"/>
              <a:ext cx="86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90" name="Line 30"/>
            <p:cNvSpPr>
              <a:spLocks noChangeShapeType="1"/>
            </p:cNvSpPr>
            <p:nvPr/>
          </p:nvSpPr>
          <p:spPr bwMode="auto">
            <a:xfrm>
              <a:off x="1296" y="2400"/>
              <a:ext cx="0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91" name="Line 31"/>
            <p:cNvSpPr>
              <a:spLocks noChangeShapeType="1"/>
            </p:cNvSpPr>
            <p:nvPr/>
          </p:nvSpPr>
          <p:spPr bwMode="auto">
            <a:xfrm>
              <a:off x="1296" y="3024"/>
              <a:ext cx="0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592" name="Group 32"/>
          <p:cNvGrpSpPr>
            <a:grpSpLocks/>
          </p:cNvGrpSpPr>
          <p:nvPr/>
        </p:nvGrpSpPr>
        <p:grpSpPr bwMode="auto">
          <a:xfrm>
            <a:off x="5867400" y="2514600"/>
            <a:ext cx="1524000" cy="3200400"/>
            <a:chOff x="3696" y="1584"/>
            <a:chExt cx="960" cy="2016"/>
          </a:xfrm>
        </p:grpSpPr>
        <p:sp>
          <p:nvSpPr>
            <p:cNvPr id="194593" name="Line 33"/>
            <p:cNvSpPr>
              <a:spLocks noChangeShapeType="1"/>
            </p:cNvSpPr>
            <p:nvPr/>
          </p:nvSpPr>
          <p:spPr bwMode="auto">
            <a:xfrm>
              <a:off x="3840" y="1584"/>
              <a:ext cx="816" cy="8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594" name="Line 34"/>
            <p:cNvSpPr>
              <a:spLocks noChangeShapeType="1"/>
            </p:cNvSpPr>
            <p:nvPr/>
          </p:nvSpPr>
          <p:spPr bwMode="auto">
            <a:xfrm flipV="1">
              <a:off x="3984" y="2400"/>
              <a:ext cx="67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94595" name="AutoShape 35"/>
            <p:cNvCxnSpPr>
              <a:cxnSpLocks noChangeShapeType="1"/>
              <a:stCxn id="194577" idx="2"/>
              <a:endCxn id="194579" idx="2"/>
            </p:cNvCxnSpPr>
            <p:nvPr/>
          </p:nvCxnSpPr>
          <p:spPr bwMode="auto">
            <a:xfrm rot="10800000" flipH="1" flipV="1">
              <a:off x="3696" y="1704"/>
              <a:ext cx="1" cy="1296"/>
            </a:xfrm>
            <a:prstGeom prst="curvedConnector3">
              <a:avLst>
                <a:gd name="adj1" fmla="val -39100005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4596" name="AutoShape 36"/>
            <p:cNvCxnSpPr>
              <a:cxnSpLocks noChangeShapeType="1"/>
              <a:stCxn id="194576" idx="5"/>
              <a:endCxn id="194580" idx="6"/>
            </p:cNvCxnSpPr>
            <p:nvPr/>
          </p:nvCxnSpPr>
          <p:spPr bwMode="auto">
            <a:xfrm rot="16200000" flipH="1">
              <a:off x="3467" y="3011"/>
              <a:ext cx="1081" cy="49"/>
            </a:xfrm>
            <a:prstGeom prst="curvedConnector4">
              <a:avLst>
                <a:gd name="adj1" fmla="val 44495"/>
                <a:gd name="adj2" fmla="val 393880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597" name="Line 37"/>
            <p:cNvSpPr>
              <a:spLocks noChangeShapeType="1"/>
            </p:cNvSpPr>
            <p:nvPr/>
          </p:nvSpPr>
          <p:spPr bwMode="auto">
            <a:xfrm>
              <a:off x="3888" y="3120"/>
              <a:ext cx="0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Execution time analysis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Single-threaded:</a:t>
            </a:r>
          </a:p>
          <a:p>
            <a:pPr marL="742950" lvl="1" indent="-285750"/>
            <a:r>
              <a:rPr lang="en-US" altLang="en-US" sz="2200"/>
              <a:t>Count execution time of all component processes.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2600"/>
              <a:t>Multi-threaded:</a:t>
            </a:r>
          </a:p>
          <a:p>
            <a:pPr marL="742950" lvl="1" indent="-285750"/>
            <a:r>
              <a:rPr lang="en-US" altLang="en-US" sz="2200"/>
              <a:t>Find longest path through execution.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Performance </a:t>
            </a:r>
            <a:r>
              <a:rPr lang="en-US" altLang="en-US" dirty="0"/>
              <a:t>analysis.</a:t>
            </a:r>
          </a:p>
          <a:p>
            <a:r>
              <a:rPr lang="en-US" altLang="en-US" dirty="0"/>
              <a:t>Design representations.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6041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Hardware-software partitioning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3434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Partitioning methods usually allow more than one ASIC.</a:t>
            </a:r>
          </a:p>
          <a:p>
            <a:r>
              <a:rPr lang="en-US" altLang="en-US" sz="2600"/>
              <a:t>Typically ignore CPU memory traffic in bus utilization estimates.</a:t>
            </a:r>
          </a:p>
          <a:p>
            <a:r>
              <a:rPr lang="en-US" altLang="en-US" sz="2600"/>
              <a:t>Typically assume that CPU process blocks while waiting for ASIC.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3733800" y="4800600"/>
            <a:ext cx="1054100" cy="10541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CPU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5715000" y="4648200"/>
            <a:ext cx="749300" cy="7493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ASIC</a:t>
            </a:r>
          </a:p>
        </p:txBody>
      </p:sp>
      <p:sp>
        <p:nvSpPr>
          <p:cNvPr id="163846" name="Rectangle 6"/>
          <p:cNvSpPr>
            <a:spLocks noChangeArrowheads="1"/>
          </p:cNvSpPr>
          <p:nvPr/>
        </p:nvSpPr>
        <p:spPr bwMode="auto">
          <a:xfrm>
            <a:off x="5715000" y="5562600"/>
            <a:ext cx="749300" cy="7493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ASIC</a:t>
            </a:r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4495800" y="4114800"/>
            <a:ext cx="1435100" cy="3683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>
                <a:solidFill>
                  <a:schemeClr val="bg1"/>
                </a:solidFill>
              </a:rPr>
              <a:t>mem</a:t>
            </a:r>
          </a:p>
        </p:txBody>
      </p:sp>
      <p:sp>
        <p:nvSpPr>
          <p:cNvPr id="163848" name="Line 8"/>
          <p:cNvSpPr>
            <a:spLocks noChangeShapeType="1"/>
          </p:cNvSpPr>
          <p:nvPr/>
        </p:nvSpPr>
        <p:spPr bwMode="auto">
          <a:xfrm>
            <a:off x="5251450" y="4489450"/>
            <a:ext cx="0" cy="1905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49" name="Line 9"/>
          <p:cNvSpPr>
            <a:spLocks noChangeShapeType="1"/>
          </p:cNvSpPr>
          <p:nvPr/>
        </p:nvSpPr>
        <p:spPr bwMode="auto">
          <a:xfrm>
            <a:off x="4794250" y="532765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50" name="Line 10"/>
          <p:cNvSpPr>
            <a:spLocks noChangeShapeType="1"/>
          </p:cNvSpPr>
          <p:nvPr/>
        </p:nvSpPr>
        <p:spPr bwMode="auto">
          <a:xfrm flipH="1">
            <a:off x="5251450" y="509905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51" name="Line 11"/>
          <p:cNvSpPr>
            <a:spLocks noChangeShapeType="1"/>
          </p:cNvSpPr>
          <p:nvPr/>
        </p:nvSpPr>
        <p:spPr bwMode="auto">
          <a:xfrm flipH="1">
            <a:off x="5251450" y="593725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6041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Synthesis tasks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19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 i="1">
                <a:solidFill>
                  <a:srgbClr val="FC0128"/>
                </a:solidFill>
              </a:rPr>
              <a:t>Scheduling</a:t>
            </a:r>
            <a:r>
              <a:rPr lang="en-US" altLang="en-US" sz="2600"/>
              <a:t>: make sure that data is available when it is needed.</a:t>
            </a:r>
          </a:p>
          <a:p>
            <a:r>
              <a:rPr lang="en-US" altLang="en-US" sz="2600" i="1">
                <a:solidFill>
                  <a:srgbClr val="FC0128"/>
                </a:solidFill>
              </a:rPr>
              <a:t>Allocation</a:t>
            </a:r>
            <a:r>
              <a:rPr lang="en-US" altLang="en-US" sz="2600"/>
              <a:t>: make sure that processes don’t compete for the PE.</a:t>
            </a:r>
          </a:p>
          <a:p>
            <a:r>
              <a:rPr lang="en-US" altLang="en-US" sz="2600" i="1">
                <a:solidFill>
                  <a:srgbClr val="FC0128"/>
                </a:solidFill>
              </a:rPr>
              <a:t>Partitioning</a:t>
            </a:r>
            <a:r>
              <a:rPr lang="en-US" altLang="en-US" sz="2600"/>
              <a:t>: break operations into separate processes to increase parallelism, put serial operations in one process to reduce communication.</a:t>
            </a:r>
          </a:p>
          <a:p>
            <a:r>
              <a:rPr lang="en-US" altLang="en-US" sz="2600" i="1">
                <a:solidFill>
                  <a:srgbClr val="FC0128"/>
                </a:solidFill>
              </a:rPr>
              <a:t>Mapping</a:t>
            </a:r>
            <a:r>
              <a:rPr lang="en-US" altLang="en-US" sz="2600"/>
              <a:t>: take PE, communication link characteristics into account.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Scheduling and allocation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Must schedule/allocate</a:t>
            </a:r>
          </a:p>
          <a:p>
            <a:pPr marL="742950" lvl="1" indent="-285750"/>
            <a:r>
              <a:rPr lang="en-US" altLang="en-US"/>
              <a:t>computation</a:t>
            </a:r>
          </a:p>
          <a:p>
            <a:pPr marL="742950" lvl="1" indent="-285750"/>
            <a:r>
              <a:rPr lang="en-US" altLang="en-US"/>
              <a:t>communication</a:t>
            </a:r>
          </a:p>
          <a:p>
            <a:r>
              <a:rPr lang="en-US" altLang="en-US"/>
              <a:t>Performance may vary greatly with allocation choice.</a:t>
            </a:r>
          </a:p>
        </p:txBody>
      </p:sp>
      <p:sp>
        <p:nvSpPr>
          <p:cNvPr id="200708" name="Oval 4"/>
          <p:cNvSpPr>
            <a:spLocks noChangeArrowheads="1"/>
          </p:cNvSpPr>
          <p:nvPr/>
        </p:nvSpPr>
        <p:spPr bwMode="auto">
          <a:xfrm>
            <a:off x="6102350" y="2216150"/>
            <a:ext cx="596900" cy="596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P1</a:t>
            </a:r>
          </a:p>
        </p:txBody>
      </p:sp>
      <p:sp>
        <p:nvSpPr>
          <p:cNvPr id="200709" name="Oval 5"/>
          <p:cNvSpPr>
            <a:spLocks noChangeArrowheads="1"/>
          </p:cNvSpPr>
          <p:nvPr/>
        </p:nvSpPr>
        <p:spPr bwMode="auto">
          <a:xfrm>
            <a:off x="7245350" y="1987550"/>
            <a:ext cx="596900" cy="596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P2</a:t>
            </a:r>
          </a:p>
        </p:txBody>
      </p:sp>
      <p:sp>
        <p:nvSpPr>
          <p:cNvPr id="200710" name="Oval 6"/>
          <p:cNvSpPr>
            <a:spLocks noChangeArrowheads="1"/>
          </p:cNvSpPr>
          <p:nvPr/>
        </p:nvSpPr>
        <p:spPr bwMode="auto">
          <a:xfrm>
            <a:off x="6711950" y="2978150"/>
            <a:ext cx="596900" cy="596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P3</a:t>
            </a:r>
          </a:p>
        </p:txBody>
      </p:sp>
      <p:sp>
        <p:nvSpPr>
          <p:cNvPr id="200711" name="Line 7"/>
          <p:cNvSpPr>
            <a:spLocks noChangeShapeType="1"/>
          </p:cNvSpPr>
          <p:nvPr/>
        </p:nvSpPr>
        <p:spPr bwMode="auto">
          <a:xfrm flipV="1">
            <a:off x="6705600" y="2362200"/>
            <a:ext cx="5334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2" name="Line 8"/>
          <p:cNvSpPr>
            <a:spLocks noChangeShapeType="1"/>
          </p:cNvSpPr>
          <p:nvPr/>
        </p:nvSpPr>
        <p:spPr bwMode="auto">
          <a:xfrm flipV="1">
            <a:off x="7162800" y="2590800"/>
            <a:ext cx="304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3" name="Line 9"/>
          <p:cNvSpPr>
            <a:spLocks noChangeShapeType="1"/>
          </p:cNvSpPr>
          <p:nvPr/>
        </p:nvSpPr>
        <p:spPr bwMode="auto">
          <a:xfrm>
            <a:off x="7086600" y="3733800"/>
            <a:ext cx="0" cy="533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4" name="Rectangle 10"/>
          <p:cNvSpPr>
            <a:spLocks noChangeArrowheads="1"/>
          </p:cNvSpPr>
          <p:nvPr/>
        </p:nvSpPr>
        <p:spPr bwMode="auto">
          <a:xfrm>
            <a:off x="7550150" y="4730750"/>
            <a:ext cx="1054100" cy="10541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0715" name="Rectangle 11"/>
          <p:cNvSpPr>
            <a:spLocks noChangeArrowheads="1"/>
          </p:cNvSpPr>
          <p:nvPr/>
        </p:nvSpPr>
        <p:spPr bwMode="auto">
          <a:xfrm>
            <a:off x="5035550" y="4730750"/>
            <a:ext cx="1968500" cy="1282700"/>
          </a:xfrm>
          <a:prstGeom prst="rect">
            <a:avLst/>
          </a:prstGeom>
          <a:solidFill>
            <a:srgbClr val="063DE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0716" name="Oval 12"/>
          <p:cNvSpPr>
            <a:spLocks noChangeArrowheads="1"/>
          </p:cNvSpPr>
          <p:nvPr/>
        </p:nvSpPr>
        <p:spPr bwMode="auto">
          <a:xfrm>
            <a:off x="5264150" y="4883150"/>
            <a:ext cx="596900" cy="596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P1</a:t>
            </a:r>
          </a:p>
        </p:txBody>
      </p:sp>
      <p:sp>
        <p:nvSpPr>
          <p:cNvPr id="200717" name="Oval 13"/>
          <p:cNvSpPr>
            <a:spLocks noChangeArrowheads="1"/>
          </p:cNvSpPr>
          <p:nvPr/>
        </p:nvSpPr>
        <p:spPr bwMode="auto">
          <a:xfrm>
            <a:off x="6178550" y="4959350"/>
            <a:ext cx="596900" cy="596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P2</a:t>
            </a:r>
          </a:p>
        </p:txBody>
      </p:sp>
      <p:sp>
        <p:nvSpPr>
          <p:cNvPr id="200718" name="Oval 14"/>
          <p:cNvSpPr>
            <a:spLocks noChangeArrowheads="1"/>
          </p:cNvSpPr>
          <p:nvPr/>
        </p:nvSpPr>
        <p:spPr bwMode="auto">
          <a:xfrm>
            <a:off x="7778750" y="4883150"/>
            <a:ext cx="596900" cy="596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P3</a:t>
            </a:r>
          </a:p>
        </p:txBody>
      </p:sp>
      <p:sp>
        <p:nvSpPr>
          <p:cNvPr id="200719" name="Rectangle 15"/>
          <p:cNvSpPr>
            <a:spLocks noChangeArrowheads="1"/>
          </p:cNvSpPr>
          <p:nvPr/>
        </p:nvSpPr>
        <p:spPr bwMode="auto">
          <a:xfrm>
            <a:off x="5013325" y="5661025"/>
            <a:ext cx="658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CPU1</a:t>
            </a:r>
          </a:p>
        </p:txBody>
      </p:sp>
      <p:sp>
        <p:nvSpPr>
          <p:cNvPr id="200720" name="Rectangle 16"/>
          <p:cNvSpPr>
            <a:spLocks noChangeArrowheads="1"/>
          </p:cNvSpPr>
          <p:nvPr/>
        </p:nvSpPr>
        <p:spPr bwMode="auto">
          <a:xfrm>
            <a:off x="7527925" y="5508625"/>
            <a:ext cx="708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ASIC1</a:t>
            </a:r>
          </a:p>
        </p:txBody>
      </p:sp>
      <p:sp>
        <p:nvSpPr>
          <p:cNvPr id="200721" name="Line 17"/>
          <p:cNvSpPr>
            <a:spLocks noChangeShapeType="1"/>
          </p:cNvSpPr>
          <p:nvPr/>
        </p:nvSpPr>
        <p:spPr bwMode="auto">
          <a:xfrm>
            <a:off x="7010400" y="5181600"/>
            <a:ext cx="533400" cy="0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22" name="Line 18"/>
          <p:cNvSpPr>
            <a:spLocks noChangeShapeType="1"/>
          </p:cNvSpPr>
          <p:nvPr/>
        </p:nvSpPr>
        <p:spPr bwMode="auto">
          <a:xfrm>
            <a:off x="6019800" y="6019800"/>
            <a:ext cx="0" cy="304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23" name="Line 19"/>
          <p:cNvSpPr>
            <a:spLocks noChangeShapeType="1"/>
          </p:cNvSpPr>
          <p:nvPr/>
        </p:nvSpPr>
        <p:spPr bwMode="auto">
          <a:xfrm>
            <a:off x="6019800" y="6324600"/>
            <a:ext cx="20574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24" name="Line 20"/>
          <p:cNvSpPr>
            <a:spLocks noChangeShapeType="1"/>
          </p:cNvSpPr>
          <p:nvPr/>
        </p:nvSpPr>
        <p:spPr bwMode="auto">
          <a:xfrm flipV="1">
            <a:off x="8077200" y="5791200"/>
            <a:ext cx="0" cy="5334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Problems in scheduling/allocation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buSzPct val="50000"/>
              <a:buFont typeface="Monotype Sorts" charset="2"/>
              <a:buChar char="l"/>
            </a:pPr>
            <a:r>
              <a:rPr lang="en-US" altLang="en-US" sz="2600"/>
              <a:t>Can multiple processes execute concurrently?</a:t>
            </a:r>
          </a:p>
          <a:p>
            <a:pPr>
              <a:buSzPct val="50000"/>
              <a:buFont typeface="Monotype Sorts" charset="2"/>
              <a:buChar char="l"/>
            </a:pPr>
            <a:r>
              <a:rPr lang="en-US" altLang="en-US" sz="2600"/>
              <a:t>Is the performance granularity of available components fine enough to allow efficient search of the solution space?</a:t>
            </a:r>
          </a:p>
          <a:p>
            <a:pPr>
              <a:buSzPct val="50000"/>
              <a:buFont typeface="Monotype Sorts" charset="2"/>
              <a:buChar char="l"/>
            </a:pPr>
            <a:r>
              <a:rPr lang="en-US" altLang="en-US" sz="2600"/>
              <a:t>Do computation and communication requirements conflict?</a:t>
            </a:r>
          </a:p>
          <a:p>
            <a:pPr>
              <a:buSzPct val="50000"/>
              <a:buFont typeface="Monotype Sorts" charset="2"/>
              <a:buChar char="l"/>
            </a:pPr>
            <a:r>
              <a:rPr lang="en-US" altLang="en-US" sz="2600"/>
              <a:t>How accurately can we estimate performance?</a:t>
            </a:r>
          </a:p>
          <a:p>
            <a:pPr marL="742950" lvl="1" indent="-285750"/>
            <a:r>
              <a:rPr lang="en-US" altLang="en-US" sz="2200"/>
              <a:t>software</a:t>
            </a:r>
          </a:p>
          <a:p>
            <a:pPr marL="742950" lvl="1" indent="-285750"/>
            <a:r>
              <a:rPr lang="en-US" altLang="en-US" sz="2200"/>
              <a:t>custom ASICs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Partitioning example</a:t>
            </a:r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1660525" y="4700588"/>
            <a:ext cx="831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/>
              <a:t>before</a:t>
            </a: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6384925" y="50053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/>
              <a:t>after</a:t>
            </a: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1149350" y="2978150"/>
            <a:ext cx="2120900" cy="12827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r = p1(a,b);</a:t>
            </a:r>
          </a:p>
          <a:p>
            <a:pPr algn="ctr" eaLnBrk="0" hangingPunct="0"/>
            <a:r>
              <a:rPr lang="en-US" altLang="en-US" sz="1600" b="1"/>
              <a:t>s = p2(c,d);</a:t>
            </a:r>
          </a:p>
          <a:p>
            <a:pPr algn="ctr" eaLnBrk="0" hangingPunct="0"/>
            <a:r>
              <a:rPr lang="en-US" altLang="en-US" sz="1600" b="1"/>
              <a:t>z = r + s;</a:t>
            </a:r>
          </a:p>
        </p:txBody>
      </p:sp>
      <p:sp>
        <p:nvSpPr>
          <p:cNvPr id="204806" name="Rectangle 6"/>
          <p:cNvSpPr>
            <a:spLocks noChangeArrowheads="1"/>
          </p:cNvSpPr>
          <p:nvPr/>
        </p:nvSpPr>
        <p:spPr bwMode="auto">
          <a:xfrm>
            <a:off x="5111750" y="2444750"/>
            <a:ext cx="1206500" cy="673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r=p1(a,b);</a:t>
            </a:r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6940550" y="2444750"/>
            <a:ext cx="1206500" cy="673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s=p2(c,d);</a:t>
            </a:r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>
            <a:off x="6102350" y="3892550"/>
            <a:ext cx="1206500" cy="673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z = r + s</a:t>
            </a:r>
          </a:p>
        </p:txBody>
      </p:sp>
      <p:sp>
        <p:nvSpPr>
          <p:cNvPr id="204809" name="Line 9"/>
          <p:cNvSpPr>
            <a:spLocks noChangeShapeType="1"/>
          </p:cNvSpPr>
          <p:nvPr/>
        </p:nvSpPr>
        <p:spPr bwMode="auto">
          <a:xfrm>
            <a:off x="5791200" y="3124200"/>
            <a:ext cx="5334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10" name="Line 10"/>
          <p:cNvSpPr>
            <a:spLocks noChangeShapeType="1"/>
          </p:cNvSpPr>
          <p:nvPr/>
        </p:nvSpPr>
        <p:spPr bwMode="auto">
          <a:xfrm flipH="1">
            <a:off x="7010400" y="3124200"/>
            <a:ext cx="5334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Problems in partitioning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buSzPct val="50000"/>
              <a:buFont typeface="Monotype Sorts" charset="2"/>
              <a:buChar char="l"/>
            </a:pPr>
            <a:r>
              <a:rPr lang="en-US" altLang="en-US"/>
              <a:t>At what level of granularity must partitioning be performed?</a:t>
            </a:r>
          </a:p>
          <a:p>
            <a:pPr>
              <a:buSzPct val="50000"/>
              <a:buFont typeface="Monotype Sorts" charset="2"/>
              <a:buChar char="l"/>
            </a:pPr>
            <a:r>
              <a:rPr lang="en-US" altLang="en-US"/>
              <a:t>How well can you partition the system without an allocation?</a:t>
            </a:r>
          </a:p>
          <a:p>
            <a:pPr>
              <a:buSzPct val="50000"/>
              <a:buFont typeface="Monotype Sorts" charset="2"/>
              <a:buChar char="l"/>
            </a:pPr>
            <a:r>
              <a:rPr lang="en-US" altLang="en-US"/>
              <a:t>How does communication overhead figure into partitioning?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Problems in mapping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Mapping and allocation are strongly connected when the components vary widely in performance.</a:t>
            </a:r>
          </a:p>
          <a:p>
            <a:r>
              <a:rPr lang="en-US" altLang="en-US"/>
              <a:t>Software performance depends on bus configuration as well as CPU type.</a:t>
            </a:r>
          </a:p>
          <a:p>
            <a:r>
              <a:rPr lang="en-US" altLang="en-US"/>
              <a:t>Mappings of PEs and communication links are closely related.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Program representations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CDFG: single-threaded, executable, can extract some parallelism.</a:t>
            </a:r>
          </a:p>
          <a:p>
            <a:r>
              <a:rPr lang="en-US" altLang="en-US"/>
              <a:t>Task graph: task-level parallelism, no operator-level detail.</a:t>
            </a:r>
          </a:p>
          <a:p>
            <a:pPr lvl="1"/>
            <a:r>
              <a:rPr lang="en-US" altLang="en-US"/>
              <a:t>TGFF generates random task graphs.</a:t>
            </a:r>
          </a:p>
          <a:p>
            <a:r>
              <a:rPr lang="en-US" altLang="en-US"/>
              <a:t>UNITY: based on parallel programming language.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Platform representations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Technology table describes PE, channel characteristics.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CPU time.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Communication time.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Cost.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Power.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Multiprocessor connectivity graph describes PEs, channels.</a:t>
            </a:r>
          </a:p>
        </p:txBody>
      </p:sp>
      <p:graphicFrame>
        <p:nvGraphicFramePr>
          <p:cNvPr id="213021" name="Group 29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1554480"/>
        </p:xfrm>
        <a:graphic>
          <a:graphicData uri="http://schemas.openxmlformats.org/drawingml/2006/table">
            <a:tbl>
              <a:tblPr/>
              <a:tblGrid>
                <a:gridCol w="1346200"/>
                <a:gridCol w="1346200"/>
                <a:gridCol w="1346200"/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Speed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ARM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50E6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MIPS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50E6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22" name="Rectangle 30"/>
          <p:cNvSpPr>
            <a:spLocks noChangeArrowheads="1"/>
          </p:cNvSpPr>
          <p:nvPr/>
        </p:nvSpPr>
        <p:spPr bwMode="auto">
          <a:xfrm>
            <a:off x="4876800" y="4114800"/>
            <a:ext cx="990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PE 1</a:t>
            </a:r>
          </a:p>
        </p:txBody>
      </p:sp>
      <p:sp>
        <p:nvSpPr>
          <p:cNvPr id="213023" name="Rectangle 31"/>
          <p:cNvSpPr>
            <a:spLocks noChangeArrowheads="1"/>
          </p:cNvSpPr>
          <p:nvPr/>
        </p:nvSpPr>
        <p:spPr bwMode="auto">
          <a:xfrm>
            <a:off x="6781800" y="3886200"/>
            <a:ext cx="838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PE 2</a:t>
            </a:r>
          </a:p>
        </p:txBody>
      </p:sp>
      <p:sp>
        <p:nvSpPr>
          <p:cNvPr id="213024" name="Rectangle 32"/>
          <p:cNvSpPr>
            <a:spLocks noChangeArrowheads="1"/>
          </p:cNvSpPr>
          <p:nvPr/>
        </p:nvSpPr>
        <p:spPr bwMode="auto">
          <a:xfrm>
            <a:off x="6934200" y="5181600"/>
            <a:ext cx="1371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PE 3</a:t>
            </a:r>
          </a:p>
        </p:txBody>
      </p:sp>
      <p:sp>
        <p:nvSpPr>
          <p:cNvPr id="213025" name="Line 33"/>
          <p:cNvSpPr>
            <a:spLocks noChangeShapeType="1"/>
          </p:cNvSpPr>
          <p:nvPr/>
        </p:nvSpPr>
        <p:spPr bwMode="auto">
          <a:xfrm>
            <a:off x="5867400" y="4267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3026" name="Line 34"/>
          <p:cNvSpPr>
            <a:spLocks noChangeShapeType="1"/>
          </p:cNvSpPr>
          <p:nvPr/>
        </p:nvSpPr>
        <p:spPr bwMode="auto">
          <a:xfrm>
            <a:off x="7239000" y="4495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path/controller architecture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Data path performs regular operations, stores data in registers.</a:t>
            </a:r>
          </a:p>
          <a:p>
            <a:r>
              <a:rPr lang="en-US" altLang="en-US" sz="2600"/>
              <a:t>Controller provides required sequencing.</a:t>
            </a:r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5105400" y="3429000"/>
            <a:ext cx="31242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Data path</a:t>
            </a:r>
          </a:p>
        </p:txBody>
      </p:sp>
      <p:sp>
        <p:nvSpPr>
          <p:cNvPr id="117767" name="Rectangle 7"/>
          <p:cNvSpPr>
            <a:spLocks noChangeArrowheads="1"/>
          </p:cNvSpPr>
          <p:nvPr/>
        </p:nvSpPr>
        <p:spPr bwMode="auto">
          <a:xfrm>
            <a:off x="5791200" y="1981200"/>
            <a:ext cx="1828800" cy="9906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controller</a:t>
            </a:r>
          </a:p>
        </p:txBody>
      </p:sp>
      <p:sp>
        <p:nvSpPr>
          <p:cNvPr id="117768" name="Line 8"/>
          <p:cNvSpPr>
            <a:spLocks noChangeShapeType="1"/>
          </p:cNvSpPr>
          <p:nvPr/>
        </p:nvSpPr>
        <p:spPr bwMode="auto">
          <a:xfrm>
            <a:off x="70104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9" name="Line 9"/>
          <p:cNvSpPr>
            <a:spLocks noChangeShapeType="1"/>
          </p:cNvSpPr>
          <p:nvPr/>
        </p:nvSpPr>
        <p:spPr bwMode="auto">
          <a:xfrm flipV="1">
            <a:off x="63246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High-level synthesis</a:t>
            </a:r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/>
              <a:t>High-level synthesis creates register-transfer description from behavioral description.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Schedules and allocates: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Operators.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Variables.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Connections.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Control step or time step is one cycle in system controller.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Components may be selected from technology library.</a:t>
            </a:r>
          </a:p>
        </p:txBody>
      </p:sp>
      <p:pic>
        <p:nvPicPr>
          <p:cNvPr id="114694" name="Picture 6" descr="Fig_07-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0038" y="1600200"/>
            <a:ext cx="25733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Models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Model as data flow graph.</a:t>
            </a:r>
          </a:p>
          <a:p>
            <a:r>
              <a:rPr lang="en-US" altLang="en-US" sz="2600"/>
              <a:t>Critical path is set of nodes on path that determines schedule length.</a:t>
            </a:r>
          </a:p>
        </p:txBody>
      </p:sp>
      <p:sp>
        <p:nvSpPr>
          <p:cNvPr id="129030" name="Oval 6"/>
          <p:cNvSpPr>
            <a:spLocks noChangeArrowheads="1"/>
          </p:cNvSpPr>
          <p:nvPr/>
        </p:nvSpPr>
        <p:spPr bwMode="auto">
          <a:xfrm>
            <a:off x="5334000" y="1905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Oval 7"/>
          <p:cNvSpPr>
            <a:spLocks noChangeArrowheads="1"/>
          </p:cNvSpPr>
          <p:nvPr/>
        </p:nvSpPr>
        <p:spPr bwMode="auto">
          <a:xfrm>
            <a:off x="7162800" y="1905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2" name="Oval 8"/>
          <p:cNvSpPr>
            <a:spLocks noChangeArrowheads="1"/>
          </p:cNvSpPr>
          <p:nvPr/>
        </p:nvSpPr>
        <p:spPr bwMode="auto">
          <a:xfrm>
            <a:off x="5334000" y="28194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3" name="Oval 9"/>
          <p:cNvSpPr>
            <a:spLocks noChangeArrowheads="1"/>
          </p:cNvSpPr>
          <p:nvPr/>
        </p:nvSpPr>
        <p:spPr bwMode="auto">
          <a:xfrm>
            <a:off x="5334000" y="37338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4" name="Oval 10"/>
          <p:cNvSpPr>
            <a:spLocks noChangeArrowheads="1"/>
          </p:cNvSpPr>
          <p:nvPr/>
        </p:nvSpPr>
        <p:spPr bwMode="auto">
          <a:xfrm>
            <a:off x="6400800" y="4648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5638800" y="2514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>
            <a:off x="5638800" y="3429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7" name="Line 13"/>
          <p:cNvSpPr>
            <a:spLocks noChangeShapeType="1"/>
          </p:cNvSpPr>
          <p:nvPr/>
        </p:nvSpPr>
        <p:spPr bwMode="auto">
          <a:xfrm>
            <a:off x="5791200" y="43434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8" name="Line 14"/>
          <p:cNvSpPr>
            <a:spLocks noChangeShapeType="1"/>
          </p:cNvSpPr>
          <p:nvPr/>
        </p:nvSpPr>
        <p:spPr bwMode="auto">
          <a:xfrm flipH="1">
            <a:off x="6858000" y="2514600"/>
            <a:ext cx="6858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9" name="Line 15"/>
          <p:cNvSpPr>
            <a:spLocks noChangeShapeType="1"/>
          </p:cNvSpPr>
          <p:nvPr/>
        </p:nvSpPr>
        <p:spPr bwMode="auto">
          <a:xfrm>
            <a:off x="67056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0" name="Freeform 16"/>
          <p:cNvSpPr>
            <a:spLocks/>
          </p:cNvSpPr>
          <p:nvPr/>
        </p:nvSpPr>
        <p:spPr bwMode="auto">
          <a:xfrm>
            <a:off x="5435600" y="1600200"/>
            <a:ext cx="1562100" cy="3962400"/>
          </a:xfrm>
          <a:custGeom>
            <a:avLst/>
            <a:gdLst>
              <a:gd name="T0" fmla="*/ 80 w 984"/>
              <a:gd name="T1" fmla="*/ 0 h 2496"/>
              <a:gd name="T2" fmla="*/ 128 w 984"/>
              <a:gd name="T3" fmla="*/ 1584 h 2496"/>
              <a:gd name="T4" fmla="*/ 848 w 984"/>
              <a:gd name="T5" fmla="*/ 2160 h 2496"/>
              <a:gd name="T6" fmla="*/ 944 w 984"/>
              <a:gd name="T7" fmla="*/ 2496 h 2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84" h="2496">
                <a:moveTo>
                  <a:pt x="80" y="0"/>
                </a:moveTo>
                <a:cubicBezTo>
                  <a:pt x="40" y="612"/>
                  <a:pt x="0" y="1224"/>
                  <a:pt x="128" y="1584"/>
                </a:cubicBezTo>
                <a:cubicBezTo>
                  <a:pt x="256" y="1944"/>
                  <a:pt x="712" y="2008"/>
                  <a:pt x="848" y="2160"/>
                </a:cubicBezTo>
                <a:cubicBezTo>
                  <a:pt x="984" y="2312"/>
                  <a:pt x="964" y="2404"/>
                  <a:pt x="944" y="2496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Schedules</a:t>
            </a:r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As-soon-as-possible (ASAP) pushes all nodes to start of slack region.</a:t>
            </a:r>
          </a:p>
          <a:p>
            <a:r>
              <a:rPr lang="en-US" altLang="en-US" sz="2600"/>
              <a:t>As-late-as-possible (ASAP) pushes all nodes to end of slack region.</a:t>
            </a:r>
          </a:p>
          <a:p>
            <a:r>
              <a:rPr lang="en-US" altLang="en-US" sz="2600"/>
              <a:t>Useful for bounding schedule.</a:t>
            </a:r>
          </a:p>
        </p:txBody>
      </p:sp>
      <p:sp>
        <p:nvSpPr>
          <p:cNvPr id="123910" name="Oval 6"/>
          <p:cNvSpPr>
            <a:spLocks noChangeArrowheads="1"/>
          </p:cNvSpPr>
          <p:nvPr/>
        </p:nvSpPr>
        <p:spPr bwMode="auto">
          <a:xfrm>
            <a:off x="5334000" y="22098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11" name="Oval 7"/>
          <p:cNvSpPr>
            <a:spLocks noChangeArrowheads="1"/>
          </p:cNvSpPr>
          <p:nvPr/>
        </p:nvSpPr>
        <p:spPr bwMode="auto">
          <a:xfrm>
            <a:off x="7162800" y="22098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12" name="Oval 8"/>
          <p:cNvSpPr>
            <a:spLocks noChangeArrowheads="1"/>
          </p:cNvSpPr>
          <p:nvPr/>
        </p:nvSpPr>
        <p:spPr bwMode="auto">
          <a:xfrm>
            <a:off x="5334000" y="31242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13" name="Oval 9"/>
          <p:cNvSpPr>
            <a:spLocks noChangeArrowheads="1"/>
          </p:cNvSpPr>
          <p:nvPr/>
        </p:nvSpPr>
        <p:spPr bwMode="auto">
          <a:xfrm>
            <a:off x="5334000" y="40386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14" name="Oval 10"/>
          <p:cNvSpPr>
            <a:spLocks noChangeArrowheads="1"/>
          </p:cNvSpPr>
          <p:nvPr/>
        </p:nvSpPr>
        <p:spPr bwMode="auto">
          <a:xfrm>
            <a:off x="6400800" y="4953000"/>
            <a:ext cx="6096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915" name="Line 11"/>
          <p:cNvSpPr>
            <a:spLocks noChangeShapeType="1"/>
          </p:cNvSpPr>
          <p:nvPr/>
        </p:nvSpPr>
        <p:spPr bwMode="auto">
          <a:xfrm>
            <a:off x="5638800" y="2819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>
            <a:off x="5638800" y="3733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17" name="Line 13"/>
          <p:cNvSpPr>
            <a:spLocks noChangeShapeType="1"/>
          </p:cNvSpPr>
          <p:nvPr/>
        </p:nvSpPr>
        <p:spPr bwMode="auto">
          <a:xfrm>
            <a:off x="5791200" y="46482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18" name="Line 14"/>
          <p:cNvSpPr>
            <a:spLocks noChangeShapeType="1"/>
          </p:cNvSpPr>
          <p:nvPr/>
        </p:nvSpPr>
        <p:spPr bwMode="auto">
          <a:xfrm flipH="1">
            <a:off x="6858000" y="2819400"/>
            <a:ext cx="6858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19" name="Line 15"/>
          <p:cNvSpPr>
            <a:spLocks noChangeShapeType="1"/>
          </p:cNvSpPr>
          <p:nvPr/>
        </p:nvSpPr>
        <p:spPr bwMode="auto">
          <a:xfrm>
            <a:off x="6705600" y="5562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3924" name="Group 20"/>
          <p:cNvGrpSpPr>
            <a:grpSpLocks/>
          </p:cNvGrpSpPr>
          <p:nvPr/>
        </p:nvGrpSpPr>
        <p:grpSpPr bwMode="auto">
          <a:xfrm>
            <a:off x="4724400" y="3048000"/>
            <a:ext cx="3673475" cy="1752600"/>
            <a:chOff x="2976" y="1920"/>
            <a:chExt cx="2314" cy="1104"/>
          </a:xfrm>
        </p:grpSpPr>
        <p:sp>
          <p:nvSpPr>
            <p:cNvPr id="123920" name="Line 16"/>
            <p:cNvSpPr>
              <a:spLocks noChangeShapeType="1"/>
            </p:cNvSpPr>
            <p:nvPr/>
          </p:nvSpPr>
          <p:spPr bwMode="auto">
            <a:xfrm>
              <a:off x="2976" y="1920"/>
              <a:ext cx="2256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1" name="Line 17"/>
            <p:cNvSpPr>
              <a:spLocks noChangeShapeType="1"/>
            </p:cNvSpPr>
            <p:nvPr/>
          </p:nvSpPr>
          <p:spPr bwMode="auto">
            <a:xfrm>
              <a:off x="2976" y="2448"/>
              <a:ext cx="1152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2" name="Line 18"/>
            <p:cNvSpPr>
              <a:spLocks noChangeShapeType="1"/>
            </p:cNvSpPr>
            <p:nvPr/>
          </p:nvSpPr>
          <p:spPr bwMode="auto">
            <a:xfrm>
              <a:off x="2976" y="3024"/>
              <a:ext cx="1152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3" name="Text Box 19"/>
            <p:cNvSpPr txBox="1">
              <a:spLocks noChangeArrowheads="1"/>
            </p:cNvSpPr>
            <p:nvPr/>
          </p:nvSpPr>
          <p:spPr bwMode="auto">
            <a:xfrm>
              <a:off x="4790" y="1943"/>
              <a:ext cx="5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ASAP</a:t>
              </a:r>
            </a:p>
          </p:txBody>
        </p:sp>
      </p:grpSp>
      <p:grpSp>
        <p:nvGrpSpPr>
          <p:cNvPr id="123931" name="Group 27"/>
          <p:cNvGrpSpPr>
            <a:grpSpLocks/>
          </p:cNvGrpSpPr>
          <p:nvPr/>
        </p:nvGrpSpPr>
        <p:grpSpPr bwMode="auto">
          <a:xfrm>
            <a:off x="4724400" y="1981200"/>
            <a:ext cx="3663950" cy="2819400"/>
            <a:chOff x="2976" y="1248"/>
            <a:chExt cx="2308" cy="1776"/>
          </a:xfrm>
        </p:grpSpPr>
        <p:sp>
          <p:nvSpPr>
            <p:cNvPr id="123926" name="Line 22"/>
            <p:cNvSpPr>
              <a:spLocks noChangeShapeType="1"/>
            </p:cNvSpPr>
            <p:nvPr/>
          </p:nvSpPr>
          <p:spPr bwMode="auto">
            <a:xfrm>
              <a:off x="2976" y="1920"/>
              <a:ext cx="1152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7" name="Line 23"/>
            <p:cNvSpPr>
              <a:spLocks noChangeShapeType="1"/>
            </p:cNvSpPr>
            <p:nvPr/>
          </p:nvSpPr>
          <p:spPr bwMode="auto">
            <a:xfrm>
              <a:off x="2976" y="2448"/>
              <a:ext cx="1152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8" name="Line 24"/>
            <p:cNvSpPr>
              <a:spLocks noChangeShapeType="1"/>
            </p:cNvSpPr>
            <p:nvPr/>
          </p:nvSpPr>
          <p:spPr bwMode="auto">
            <a:xfrm>
              <a:off x="3024" y="3024"/>
              <a:ext cx="1152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29" name="Line 25"/>
            <p:cNvSpPr>
              <a:spLocks noChangeShapeType="1"/>
            </p:cNvSpPr>
            <p:nvPr/>
          </p:nvSpPr>
          <p:spPr bwMode="auto">
            <a:xfrm flipV="1">
              <a:off x="4128" y="1248"/>
              <a:ext cx="336" cy="120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30" name="Text Box 26"/>
            <p:cNvSpPr txBox="1">
              <a:spLocks noChangeArrowheads="1"/>
            </p:cNvSpPr>
            <p:nvPr/>
          </p:nvSpPr>
          <p:spPr bwMode="auto">
            <a:xfrm>
              <a:off x="4800" y="1968"/>
              <a:ext cx="4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ALAP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3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First-come first-served, critical path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FCFS walks through data flow graph from sources to sinks.</a:t>
            </a:r>
          </a:p>
          <a:p>
            <a:r>
              <a:rPr lang="en-US" altLang="en-US"/>
              <a:t>Schedules each operator in first available slot based on available resources.</a:t>
            </a:r>
          </a:p>
          <a:p>
            <a:r>
              <a:rPr lang="en-US" altLang="en-US"/>
              <a:t>Critical-path scheduling walks through critical nodes first.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List scheduling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Improvement on critical path scheduling.</a:t>
            </a:r>
          </a:p>
          <a:p>
            <a:pPr>
              <a:lnSpc>
                <a:spcPct val="90000"/>
              </a:lnSpc>
            </a:pPr>
            <a:r>
              <a:rPr lang="en-US" altLang="en-US"/>
              <a:t>Estimates importance of nodes off the critical path.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Estimates how close node is to being critical.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D, number of descendants, estimates criticality.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Node with fewer descendants is less likely to become critical.</a:t>
            </a:r>
          </a:p>
          <a:p>
            <a:pPr>
              <a:lnSpc>
                <a:spcPct val="90000"/>
              </a:lnSpc>
            </a:pPr>
            <a:r>
              <a:rPr lang="en-US" altLang="en-US"/>
              <a:t>Traverse graph from sources to sinks.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For nodes at a given depth, order nodes by criticality.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Force-directed scheduling</a:t>
            </a:r>
          </a:p>
        </p:txBody>
      </p:sp>
      <p:sp>
        <p:nvSpPr>
          <p:cNvPr id="134152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200"/>
              <a:t>Forces model the connections to other operators.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Forces on operator change as schedule of related operators change.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Forces are a linear fucntion of displacement.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Predecessor/successor forces relate operator to nearby operators.</a:t>
            </a:r>
          </a:p>
          <a:p>
            <a:pPr>
              <a:lnSpc>
                <a:spcPct val="90000"/>
              </a:lnSpc>
            </a:pPr>
            <a:r>
              <a:rPr lang="en-US" altLang="en-US" sz="2200"/>
              <a:t>Place operator at minimum-force location in schedule.</a:t>
            </a:r>
          </a:p>
        </p:txBody>
      </p:sp>
      <p:pic>
        <p:nvPicPr>
          <p:cNvPr id="134150" name="Picture 6" descr="Fig_07-0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1524000"/>
            <a:ext cx="33067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4049</TotalTime>
  <Words>1280</Words>
  <Application>Microsoft Office PowerPoint</Application>
  <PresentationFormat>On-screen Show (4:3)</PresentationFormat>
  <Paragraphs>236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Edge</vt:lpstr>
      <vt:lpstr>Chapter 7, part 1: Hardware/Software Co-Design</vt:lpstr>
      <vt:lpstr>Topics</vt:lpstr>
      <vt:lpstr>Data path/controller architecture</vt:lpstr>
      <vt:lpstr>High-level synthesis</vt:lpstr>
      <vt:lpstr>Models</vt:lpstr>
      <vt:lpstr>Schedules</vt:lpstr>
      <vt:lpstr>First-come first-served, critical path</vt:lpstr>
      <vt:lpstr>List scheduling</vt:lpstr>
      <vt:lpstr>Force-directed scheduling</vt:lpstr>
      <vt:lpstr>Distribution graph</vt:lpstr>
      <vt:lpstr>Path-based scheduling</vt:lpstr>
      <vt:lpstr>Accelerator estimation</vt:lpstr>
      <vt:lpstr>Estimation methods</vt:lpstr>
      <vt:lpstr>Henkel and Ernst path-based estimation</vt:lpstr>
      <vt:lpstr>Fast incremental evaluation</vt:lpstr>
      <vt:lpstr>Vahid and Gajski estimation procedure</vt:lpstr>
      <vt:lpstr>Single- vs. multi-threaded</vt:lpstr>
      <vt:lpstr>Total execution time</vt:lpstr>
      <vt:lpstr>Execution time analysis</vt:lpstr>
      <vt:lpstr>Hardware-software partitioning</vt:lpstr>
      <vt:lpstr>Synthesis tasks</vt:lpstr>
      <vt:lpstr>Scheduling and allocation</vt:lpstr>
      <vt:lpstr>Problems in scheduling/allocation</vt:lpstr>
      <vt:lpstr>Partitioning example</vt:lpstr>
      <vt:lpstr>Problems in partitioning</vt:lpstr>
      <vt:lpstr>Problems in mapping</vt:lpstr>
      <vt:lpstr>Program representations</vt:lpstr>
      <vt:lpstr>Platform representations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74</cp:revision>
  <dcterms:created xsi:type="dcterms:W3CDTF">2006-09-21T02:21:51Z</dcterms:created>
  <dcterms:modified xsi:type="dcterms:W3CDTF">2014-04-07T23:35:16Z</dcterms:modified>
</cp:coreProperties>
</file>