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1"/>
  </p:notesMasterIdLst>
  <p:sldIdLst>
    <p:sldId id="256" r:id="rId2"/>
    <p:sldId id="262" r:id="rId3"/>
    <p:sldId id="296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3" r:id="rId14"/>
    <p:sldId id="299" r:id="rId15"/>
    <p:sldId id="300" r:id="rId16"/>
    <p:sldId id="301" r:id="rId17"/>
    <p:sldId id="302" r:id="rId18"/>
    <p:sldId id="303" r:id="rId19"/>
    <p:sldId id="304" r:id="rId20"/>
    <p:sldId id="308" r:id="rId21"/>
    <p:sldId id="316" r:id="rId22"/>
    <p:sldId id="305" r:id="rId23"/>
    <p:sldId id="306" r:id="rId24"/>
    <p:sldId id="307" r:id="rId25"/>
    <p:sldId id="309" r:id="rId26"/>
    <p:sldId id="310" r:id="rId27"/>
    <p:sldId id="315" r:id="rId28"/>
    <p:sldId id="311" r:id="rId29"/>
    <p:sldId id="312" r:id="rId30"/>
    <p:sldId id="313" r:id="rId31"/>
    <p:sldId id="314" r:id="rId32"/>
    <p:sldId id="317" r:id="rId33"/>
    <p:sldId id="318" r:id="rId34"/>
    <p:sldId id="319" r:id="rId35"/>
    <p:sldId id="320" r:id="rId36"/>
    <p:sldId id="321" r:id="rId37"/>
    <p:sldId id="322" r:id="rId38"/>
    <p:sldId id="323" r:id="rId39"/>
    <p:sldId id="324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75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176679-9A64-4466-8051-1D1A5480B6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1047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E8A51-C7C8-4709-A994-09BFF455247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3F21E9-C819-415F-82D5-565F2E7BDC81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CE4357-38DE-42E5-B1EF-9AEA6351C814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4EB02C-CBF7-4D13-B9A0-F3A1A24344F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B7F3D6-2F90-46FE-BF85-250EC64BD837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F79ABF-D7DE-4FA5-BDF1-DB463549F14B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A0271-0DB4-4BDF-A935-23F7F058FFAF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BBB932-767C-4895-829A-D37A0C8EA0E7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3495A5-592F-438C-861E-2F19F2509AC3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4FCD38-3605-4891-8EE8-187BEE645473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058A86-2767-41D6-A903-D0274DAAA29C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5C844F-F314-4D51-87A7-CFBC908F40EC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FD64C-127C-4272-A772-05B3D391EDDD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519EA-2C13-474C-B33C-46ACF7DB842D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DF7491-677C-4D5B-8512-0CB716A28FF0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24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6821BA-371C-496E-9E9E-2142DC4CB168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24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28E184-580D-48C1-8688-E179E6F95DA6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F75914-E82B-4FD4-A99F-56CD75AA6B0B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5A170F-0AAA-45F1-B391-FBAE270E3786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AD3910-7899-4CAE-8584-99F23794242C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A82C08-81D4-4EE1-8FB6-80B51B03F485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9CA1A5-47DF-4B54-8990-0D6588AED9C2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AC56D5-7136-43F6-B46E-52DE265B75D1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CDA0CB-08BE-4ABF-814C-A04285D995D2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B2A47E-F781-48AD-A139-DFD8BDE748E0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5C2C95-872F-4043-BD61-7E4AA7E49705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01F19-2F6D-4F48-8A56-4B4A26436931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B69DD9-12A5-4E50-99CE-F4F291D6F0EB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C1F589-4494-4879-AAD0-D371DA9CFA18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CAEC3-9868-40B5-A1E3-17876953BBF8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3E34D5-066B-456D-9BCF-AB3EE86F66F3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AF006C-5E74-4C17-8D25-22FD0107345A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19E71A-8E93-4B20-B5C2-923AFF9B393F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E43593-5817-40D3-9F11-A675C66D507B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8621AA-3E1C-460A-8FF3-059E25DC55E4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B53AFB-3311-43C0-BAEE-AB76710BFAD7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65F9F5-BFE3-44F1-8011-EDDD74C9B987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A46D2C-4024-4699-A5D4-DBD89C168D2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8B94DB-6DAC-4CCE-B7EB-B9F5B6A6BD0B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B05B875-73FF-461F-8B74-FCEAC360081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17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3C600-D0A6-43FA-9D0B-C4AEF13AB3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795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D07C8-EFCA-4473-9541-A769A4267D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8301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BF52046-D303-4CBB-8CDC-F4884F9C51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887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0B86AB0-127E-4618-8BE5-E673FA095B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455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D2AEA-0A26-4F5A-A4F1-43C3F1FC1E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7338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44940-F1BC-4DA7-BFFE-782A2F4CF4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7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725DB-5A04-4390-881A-9A3426222C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0358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00FE0-B443-4DD1-8EDF-7DA2340E96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424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35AF8-77EC-4EAD-81A0-36DFF9446D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7488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260DF-AA14-4246-BDCF-2D039C2088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12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0B717-CD53-4426-9431-B5AB06D8F9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3523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19C5F-78BB-48A4-BA9B-8D181D40EE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1614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BB0E7D40-6542-4964-BADF-2C9E5E324E2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600"/>
              <a:t>Chapter 7, part 2: Hardware/Software Co-Design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i="1" dirty="0"/>
              <a:t>High Performance Embedded </a:t>
            </a:r>
            <a:r>
              <a:rPr lang="en-US" altLang="en-US" i="1" dirty="0" smtClean="0"/>
              <a:t>Computing, second edition</a:t>
            </a:r>
            <a:endParaRPr lang="en-US" altLang="en-US" i="1" dirty="0"/>
          </a:p>
          <a:p>
            <a:r>
              <a:rPr lang="en-US" altLang="en-US" sz="2400" smtClean="0"/>
              <a:t>Marilyn Wolf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Cost estimation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/>
              <a:t>Speedup estimate for basic block </a:t>
            </a:r>
            <a:r>
              <a:rPr lang="en-US" altLang="en-US" sz="2600" i="1"/>
              <a:t>b</a:t>
            </a:r>
            <a:r>
              <a:rPr lang="en-US" altLang="en-US" sz="2600"/>
              <a:t>:</a:t>
            </a:r>
          </a:p>
          <a:p>
            <a:pPr marL="742950" lvl="1" indent="-285750"/>
            <a:r>
              <a:rPr lang="en-US" altLang="en-US" sz="2200">
                <a:latin typeface="Symbol" pitchFamily="18" charset="2"/>
              </a:rPr>
              <a:t>D</a:t>
            </a:r>
            <a:r>
              <a:rPr lang="en-US" altLang="en-US" sz="2200"/>
              <a:t>c(b) = w(t</a:t>
            </a:r>
            <a:r>
              <a:rPr lang="en-US" altLang="en-US" sz="2200" baseline="-25000"/>
              <a:t>HW</a:t>
            </a:r>
            <a:r>
              <a:rPr lang="en-US" altLang="en-US" sz="2200"/>
              <a:t>(b) - t</a:t>
            </a:r>
            <a:r>
              <a:rPr lang="en-US" altLang="en-US" sz="2200" baseline="-25000"/>
              <a:t>SW</a:t>
            </a:r>
            <a:r>
              <a:rPr lang="en-US" altLang="en-US" sz="2200"/>
              <a:t>(b) + t</a:t>
            </a:r>
            <a:r>
              <a:rPr lang="en-US" altLang="en-US" sz="2200" baseline="-25000"/>
              <a:t>com</a:t>
            </a:r>
            <a:r>
              <a:rPr lang="en-US" altLang="en-US" sz="2200"/>
              <a:t>(Z) - t</a:t>
            </a:r>
            <a:r>
              <a:rPr lang="en-US" altLang="en-US" sz="2200" baseline="-25000"/>
              <a:t>com</a:t>
            </a:r>
            <a:r>
              <a:rPr lang="en-US" altLang="en-US" sz="2200"/>
              <a:t>(Z + b)) * It(b)</a:t>
            </a:r>
          </a:p>
          <a:p>
            <a:pPr marL="742950" lvl="1" indent="-285750"/>
            <a:r>
              <a:rPr lang="en-US" altLang="en-US" sz="2200"/>
              <a:t>w = weight, It(b) = # iterations taken on b</a:t>
            </a:r>
          </a:p>
          <a:p>
            <a:r>
              <a:rPr lang="en-US" altLang="en-US" sz="2600"/>
              <a:t>Sources of estimates:</a:t>
            </a:r>
          </a:p>
          <a:p>
            <a:pPr marL="742950" lvl="1" indent="-285750"/>
            <a:r>
              <a:rPr lang="en-US" altLang="en-US" sz="2200"/>
              <a:t>Software execution time (t</a:t>
            </a:r>
            <a:r>
              <a:rPr lang="en-US" altLang="en-US" sz="2200" baseline="-25000"/>
              <a:t>SW</a:t>
            </a:r>
            <a:r>
              <a:rPr lang="en-US" altLang="en-US" sz="2200"/>
              <a:t> ) is estimated from source  code. </a:t>
            </a:r>
          </a:p>
          <a:p>
            <a:pPr marL="742950" lvl="1" indent="-285750"/>
            <a:r>
              <a:rPr lang="en-US" altLang="en-US" sz="2200"/>
              <a:t>Hardware execution time (t</a:t>
            </a:r>
            <a:r>
              <a:rPr lang="en-US" altLang="en-US" sz="2200" baseline="-25000"/>
              <a:t>HW</a:t>
            </a:r>
            <a:r>
              <a:rPr lang="en-US" altLang="en-US" sz="2200"/>
              <a:t> ) is estimated by list scheduling.</a:t>
            </a:r>
          </a:p>
          <a:p>
            <a:pPr marL="742950" lvl="1" indent="-285750"/>
            <a:r>
              <a:rPr lang="en-US" altLang="en-US" sz="2200"/>
              <a:t>Communiation time (t</a:t>
            </a:r>
            <a:r>
              <a:rPr lang="en-US" altLang="en-US" sz="2200" baseline="-25000"/>
              <a:t>com</a:t>
            </a:r>
            <a:r>
              <a:rPr lang="en-US" altLang="en-US" sz="2200"/>
              <a:t> ) is estimated by data flow analysis of adjacent basic blocks.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COSYMA optimization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/>
              <a:t>Goal: satisfy execution time. User specifies maximum number of function units in co-processor.</a:t>
            </a:r>
          </a:p>
          <a:p>
            <a:r>
              <a:rPr lang="en-US" altLang="en-US" sz="2600"/>
              <a:t>Start with all basic blocks in software.</a:t>
            </a:r>
          </a:p>
          <a:p>
            <a:r>
              <a:rPr lang="en-US" altLang="en-US" sz="2600"/>
              <a:t>Estimate potential speedup in moving a basic block to software using execution profiling.</a:t>
            </a:r>
          </a:p>
          <a:p>
            <a:r>
              <a:rPr lang="en-US" altLang="en-US" sz="2600"/>
              <a:t>Search using simulated annealing. Impose high cost penalty for solutions that don’t meet execution time.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Improved hardware cost estimation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257800" cy="4530725"/>
          </a:xfrm>
        </p:spPr>
        <p:txBody>
          <a:bodyPr/>
          <a:lstStyle/>
          <a:p>
            <a:r>
              <a:rPr lang="en-US" altLang="en-US"/>
              <a:t>Used BSS high-level synthesis system to estimate costs.</a:t>
            </a:r>
          </a:p>
          <a:p>
            <a:pPr marL="742950" lvl="1" indent="-285750"/>
            <a:r>
              <a:rPr lang="en-US" altLang="en-US"/>
              <a:t>Force-directed scheduling.</a:t>
            </a:r>
          </a:p>
          <a:p>
            <a:pPr marL="742950" lvl="1" indent="-285750"/>
            <a:r>
              <a:rPr lang="en-US" altLang="en-US"/>
              <a:t>Simple allocation.</a:t>
            </a:r>
          </a:p>
        </p:txBody>
      </p:sp>
      <p:sp>
        <p:nvSpPr>
          <p:cNvPr id="182276" name="Oval 4"/>
          <p:cNvSpPr>
            <a:spLocks noChangeArrowheads="1"/>
          </p:cNvSpPr>
          <p:nvPr/>
        </p:nvSpPr>
        <p:spPr bwMode="auto">
          <a:xfrm>
            <a:off x="6477000" y="1676400"/>
            <a:ext cx="1219200" cy="5334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CDFG</a:t>
            </a:r>
          </a:p>
        </p:txBody>
      </p:sp>
      <p:sp>
        <p:nvSpPr>
          <p:cNvPr id="182277" name="Rectangle 5"/>
          <p:cNvSpPr>
            <a:spLocks noChangeArrowheads="1"/>
          </p:cNvSpPr>
          <p:nvPr/>
        </p:nvSpPr>
        <p:spPr bwMode="auto">
          <a:xfrm>
            <a:off x="6477000" y="2438400"/>
            <a:ext cx="1219200" cy="609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scheduling</a:t>
            </a:r>
          </a:p>
        </p:txBody>
      </p:sp>
      <p:sp>
        <p:nvSpPr>
          <p:cNvPr id="182278" name="Rectangle 6"/>
          <p:cNvSpPr>
            <a:spLocks noChangeArrowheads="1"/>
          </p:cNvSpPr>
          <p:nvPr/>
        </p:nvSpPr>
        <p:spPr bwMode="auto">
          <a:xfrm>
            <a:off x="6477000" y="3276600"/>
            <a:ext cx="1219200" cy="609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allocation</a:t>
            </a:r>
          </a:p>
        </p:txBody>
      </p:sp>
      <p:sp>
        <p:nvSpPr>
          <p:cNvPr id="182279" name="Rectangle 7"/>
          <p:cNvSpPr>
            <a:spLocks noChangeArrowheads="1"/>
          </p:cNvSpPr>
          <p:nvPr/>
        </p:nvSpPr>
        <p:spPr bwMode="auto">
          <a:xfrm>
            <a:off x="6477000" y="4038600"/>
            <a:ext cx="1219200" cy="609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controller</a:t>
            </a:r>
          </a:p>
          <a:p>
            <a:pPr algn="ctr" eaLnBrk="0" hangingPunct="0"/>
            <a:r>
              <a:rPr lang="en-US" altLang="en-US"/>
              <a:t>generation</a:t>
            </a:r>
          </a:p>
        </p:txBody>
      </p:sp>
      <p:sp>
        <p:nvSpPr>
          <p:cNvPr id="182280" name="Rectangle 8"/>
          <p:cNvSpPr>
            <a:spLocks noChangeArrowheads="1"/>
          </p:cNvSpPr>
          <p:nvPr/>
        </p:nvSpPr>
        <p:spPr bwMode="auto">
          <a:xfrm>
            <a:off x="6477000" y="4800600"/>
            <a:ext cx="1219200" cy="6096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logic</a:t>
            </a:r>
          </a:p>
          <a:p>
            <a:pPr algn="ctr" eaLnBrk="0" hangingPunct="0"/>
            <a:r>
              <a:rPr lang="en-US" altLang="en-US"/>
              <a:t>synthesis</a:t>
            </a:r>
          </a:p>
        </p:txBody>
      </p:sp>
      <p:sp>
        <p:nvSpPr>
          <p:cNvPr id="182281" name="Oval 9"/>
          <p:cNvSpPr>
            <a:spLocks noChangeArrowheads="1"/>
          </p:cNvSpPr>
          <p:nvPr/>
        </p:nvSpPr>
        <p:spPr bwMode="auto">
          <a:xfrm>
            <a:off x="6248400" y="5638800"/>
            <a:ext cx="1676400" cy="6096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en-US"/>
              <a:t>Area,</a:t>
            </a:r>
          </a:p>
          <a:p>
            <a:pPr algn="ctr" eaLnBrk="0" hangingPunct="0"/>
            <a:r>
              <a:rPr lang="en-US" altLang="en-US"/>
              <a:t>Cycle time</a:t>
            </a:r>
          </a:p>
        </p:txBody>
      </p:sp>
      <p:sp>
        <p:nvSpPr>
          <p:cNvPr id="182282" name="Line 10"/>
          <p:cNvSpPr>
            <a:spLocks noChangeShapeType="1"/>
          </p:cNvSpPr>
          <p:nvPr/>
        </p:nvSpPr>
        <p:spPr bwMode="auto">
          <a:xfrm>
            <a:off x="7086600" y="22098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283" name="Line 11"/>
          <p:cNvSpPr>
            <a:spLocks noChangeShapeType="1"/>
          </p:cNvSpPr>
          <p:nvPr/>
        </p:nvSpPr>
        <p:spPr bwMode="auto">
          <a:xfrm>
            <a:off x="7086600" y="3048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284" name="Line 12"/>
          <p:cNvSpPr>
            <a:spLocks noChangeShapeType="1"/>
          </p:cNvSpPr>
          <p:nvPr/>
        </p:nvSpPr>
        <p:spPr bwMode="auto">
          <a:xfrm>
            <a:off x="7086600" y="38862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285" name="Line 13"/>
          <p:cNvSpPr>
            <a:spLocks noChangeShapeType="1"/>
          </p:cNvSpPr>
          <p:nvPr/>
        </p:nvSpPr>
        <p:spPr bwMode="auto">
          <a:xfrm>
            <a:off x="7086600" y="46482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286" name="Line 14"/>
          <p:cNvSpPr>
            <a:spLocks noChangeShapeType="1"/>
          </p:cNvSpPr>
          <p:nvPr/>
        </p:nvSpPr>
        <p:spPr bwMode="auto">
          <a:xfrm>
            <a:off x="7086600" y="54102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Vahid et al.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/>
              <a:t>Uses binary search to minimize hardware cost while satisfying performance.</a:t>
            </a:r>
          </a:p>
          <a:p>
            <a:r>
              <a:rPr lang="en-US" altLang="en-US" sz="2600"/>
              <a:t>Accept any solution with cost below C</a:t>
            </a:r>
            <a:r>
              <a:rPr lang="en-US" altLang="en-US" sz="2600" baseline="-25000"/>
              <a:t>size</a:t>
            </a:r>
            <a:r>
              <a:rPr lang="en-US" altLang="en-US" sz="2600"/>
              <a:t>.</a:t>
            </a:r>
          </a:p>
          <a:p>
            <a:r>
              <a:rPr lang="en-US" altLang="en-US" sz="2600"/>
              <a:t>Cost function: </a:t>
            </a:r>
          </a:p>
          <a:p>
            <a:pPr marL="742950" lvl="1" indent="-285750"/>
            <a:r>
              <a:rPr lang="en-US" altLang="en-US" sz="2200"/>
              <a:t>k</a:t>
            </a:r>
            <a:r>
              <a:rPr lang="en-US" altLang="en-US" sz="2200" baseline="-25000"/>
              <a:t>perf</a:t>
            </a:r>
            <a:r>
              <a:rPr lang="en-US" altLang="en-US" sz="2200"/>
              <a:t>(</a:t>
            </a:r>
            <a:r>
              <a:rPr lang="en-US" altLang="en-US" sz="2200">
                <a:latin typeface="Symbol" pitchFamily="18" charset="2"/>
              </a:rPr>
              <a:t>S</a:t>
            </a:r>
            <a:r>
              <a:rPr lang="en-US" altLang="en-US" sz="2200"/>
              <a:t> performance violations) + k</a:t>
            </a:r>
            <a:r>
              <a:rPr lang="en-US" altLang="en-US" sz="2200" baseline="-25000"/>
              <a:t>area</a:t>
            </a:r>
            <a:r>
              <a:rPr lang="en-US" altLang="en-US" sz="2200"/>
              <a:t>(</a:t>
            </a:r>
            <a:r>
              <a:rPr lang="en-US" altLang="en-US" sz="2200">
                <a:latin typeface="Symbol" pitchFamily="18" charset="2"/>
              </a:rPr>
              <a:t>S </a:t>
            </a:r>
            <a:r>
              <a:rPr lang="en-US" altLang="en-US" sz="2200"/>
              <a:t>hardware size). </a:t>
            </a:r>
          </a:p>
        </p:txBody>
      </p:sp>
      <p:pic>
        <p:nvPicPr>
          <p:cNvPr id="186373" name="Picture 5" descr="Fig_07-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786063"/>
            <a:ext cx="4038600" cy="21574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6375" name="Text Box 7"/>
          <p:cNvSpPr txBox="1">
            <a:spLocks noChangeArrowheads="1"/>
          </p:cNvSpPr>
          <p:nvPr/>
        </p:nvSpPr>
        <p:spPr bwMode="auto">
          <a:xfrm>
            <a:off x="6629400" y="5029200"/>
            <a:ext cx="971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[Vah94]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CoWare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Describe behavior as communicating processes.</a:t>
            </a:r>
          </a:p>
          <a:p>
            <a:r>
              <a:rPr lang="en-US" altLang="en-US"/>
              <a:t>Refine system description to create an implementation.</a:t>
            </a:r>
          </a:p>
          <a:p>
            <a:r>
              <a:rPr lang="en-US" altLang="en-US"/>
              <a:t>Co-synthesis implements communicating processes.</a:t>
            </a:r>
          </a:p>
          <a:p>
            <a:r>
              <a:rPr lang="en-US" altLang="en-US"/>
              <a:t>Library describes CPU, bus.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Simulated annealing vs. tabu search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Eles et al. compared simulated annealing, tabu search.</a:t>
            </a:r>
          </a:p>
          <a:p>
            <a:pPr lvl="1">
              <a:lnSpc>
                <a:spcPct val="90000"/>
              </a:lnSpc>
            </a:pPr>
            <a:r>
              <a:rPr lang="en-US" altLang="en-US" sz="2200"/>
              <a:t>Tabu search uses short-term and long-term memory data structures.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Objective function:</a:t>
            </a:r>
          </a:p>
          <a:p>
            <a:pPr>
              <a:lnSpc>
                <a:spcPct val="90000"/>
              </a:lnSpc>
            </a:pPr>
            <a:endParaRPr lang="en-US" altLang="en-US" sz="2600"/>
          </a:p>
          <a:p>
            <a:pPr>
              <a:lnSpc>
                <a:spcPct val="90000"/>
              </a:lnSpc>
            </a:pPr>
            <a:r>
              <a:rPr lang="en-US" altLang="en-US" sz="2600"/>
              <a:t>Showed that simulated annealing, tabu search gave similar results but tabu is 20 times faster.</a:t>
            </a:r>
          </a:p>
        </p:txBody>
      </p:sp>
      <p:pic>
        <p:nvPicPr>
          <p:cNvPr id="227333" name="Picture 5" descr="eq7-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3505200"/>
            <a:ext cx="4038600" cy="1155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7335" name="Picture 7" descr="eq7-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4759325"/>
            <a:ext cx="4038600" cy="5540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LYCOS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Unified representation that can be derived from several languages.</a:t>
            </a:r>
          </a:p>
          <a:p>
            <a:r>
              <a:rPr lang="en-US" altLang="en-US" sz="2600"/>
              <a:t>Quenya based on colored Petri nets.</a:t>
            </a:r>
          </a:p>
        </p:txBody>
      </p:sp>
      <p:pic>
        <p:nvPicPr>
          <p:cNvPr id="232453" name="Picture 5" descr="Fig_07-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11738" y="1600200"/>
            <a:ext cx="3309937" cy="2189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2455" name="Picture 7" descr="Fig_07-1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3213" y="3941763"/>
            <a:ext cx="2568575" cy="21891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2457" name="Text Box 9"/>
          <p:cNvSpPr txBox="1">
            <a:spLocks noChangeArrowheads="1"/>
          </p:cNvSpPr>
          <p:nvPr/>
        </p:nvSpPr>
        <p:spPr bwMode="auto">
          <a:xfrm>
            <a:off x="8134350" y="3733800"/>
            <a:ext cx="1009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[Mad97]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LYCOS HW/SW partitioning</a:t>
            </a:r>
          </a:p>
        </p:txBody>
      </p:sp>
      <p:sp>
        <p:nvSpPr>
          <p:cNvPr id="23757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Speedup for moving BSB to hardware:</a:t>
            </a:r>
          </a:p>
          <a:p>
            <a:endParaRPr lang="en-US" altLang="en-US" sz="2600"/>
          </a:p>
          <a:p>
            <a:r>
              <a:rPr lang="en-US" altLang="en-US" sz="2600"/>
              <a:t>Evaluates sequences of BSBs, tries to find combination of non-overlapping BSBs that gives largest speedup, satisfies area constraint.</a:t>
            </a:r>
          </a:p>
        </p:txBody>
      </p:sp>
      <p:pic>
        <p:nvPicPr>
          <p:cNvPr id="237577" name="Picture 9" descr="eq7-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600200"/>
            <a:ext cx="4038600" cy="1398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Estimation using high-level synthesis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Xie and Wolf used high-level synthesis to estimate performance and area.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Used fast ILP-based high-level synthesis system.</a:t>
            </a:r>
          </a:p>
          <a:p>
            <a:pPr>
              <a:lnSpc>
                <a:spcPct val="90000"/>
              </a:lnSpc>
            </a:pPr>
            <a:r>
              <a:rPr lang="en-US" altLang="en-US"/>
              <a:t>Global slack: slack between deadline and task completion.</a:t>
            </a:r>
          </a:p>
          <a:p>
            <a:pPr>
              <a:lnSpc>
                <a:spcPct val="90000"/>
              </a:lnSpc>
            </a:pPr>
            <a:r>
              <a:rPr lang="en-US" altLang="en-US"/>
              <a:t>Local slack: slack between accelerator’s completion time and start of successor tasks.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Start with fast accelerators, use global and local slacks to redesign and slow down accelerators.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Serra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Combines static and dynamic scheduling.</a:t>
            </a:r>
          </a:p>
          <a:p>
            <a:pPr lvl="1"/>
            <a:r>
              <a:rPr lang="en-US" altLang="en-US"/>
              <a:t>Static scheduling performed by hardware unit.</a:t>
            </a:r>
          </a:p>
          <a:p>
            <a:pPr lvl="1"/>
            <a:r>
              <a:rPr lang="en-US" altLang="en-US"/>
              <a:t>Dynamic scheduling performed by preemptive scheduler.</a:t>
            </a:r>
          </a:p>
          <a:p>
            <a:r>
              <a:rPr lang="en-US" altLang="en-US"/>
              <a:t>Never set defines combinations of tasks that cannot execute simultaneously.</a:t>
            </a:r>
          </a:p>
          <a:p>
            <a:r>
              <a:rPr lang="en-US" altLang="en-US"/>
              <a:t>Uses heuristic form of dynamic programming to schedule.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Topics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Hardware/software partitioning.</a:t>
            </a:r>
          </a:p>
          <a:p>
            <a:r>
              <a:rPr lang="en-US" altLang="en-US"/>
              <a:t>Co-synthesis for general multiprocessors.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Co-synthesis to general architectures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Allocation and scheduling are closely related:</a:t>
            </a:r>
          </a:p>
          <a:p>
            <a:pPr lvl="1"/>
            <a:r>
              <a:rPr lang="en-US" altLang="en-US"/>
              <a:t>Need schedule/performance information to choose allocation.</a:t>
            </a:r>
          </a:p>
          <a:p>
            <a:pPr lvl="1"/>
            <a:r>
              <a:rPr lang="en-US" altLang="en-US"/>
              <a:t>Can’t determine performance until processes are allocated.</a:t>
            </a:r>
          </a:p>
          <a:p>
            <a:r>
              <a:rPr lang="en-US" altLang="en-US"/>
              <a:t>Must make some assumptions to break the Gordian knot.</a:t>
            </a:r>
          </a:p>
          <a:p>
            <a:r>
              <a:rPr lang="en-US" altLang="en-US"/>
              <a:t>Systems differ in the types of assumptions they make.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Co-synthesis as ILP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Prakash and Parker formulated distributed system co-synthesis as an ILP problem:</a:t>
            </a:r>
          </a:p>
          <a:p>
            <a:r>
              <a:rPr lang="en-US" altLang="en-US"/>
              <a:t>specified as a system of tasks = data flow graph;</a:t>
            </a:r>
          </a:p>
          <a:p>
            <a:r>
              <a:rPr lang="en-US" altLang="en-US"/>
              <a:t>architecture model is set of processors with direct and indirect communication;</a:t>
            </a:r>
          </a:p>
          <a:p>
            <a:r>
              <a:rPr lang="en-US" altLang="en-US"/>
              <a:t>constraints modeled data flow, processing times, communication times.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96912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Kalavade et al.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4196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100"/>
              <a:t>Uses both local and global measures to meet performance objectives and minimize cost.</a:t>
            </a:r>
          </a:p>
          <a:p>
            <a:r>
              <a:rPr lang="en-US" altLang="en-US" sz="2100"/>
              <a:t>Global criterion: degree to which performance is critically affected by a component.</a:t>
            </a:r>
          </a:p>
          <a:p>
            <a:r>
              <a:rPr lang="en-US" altLang="en-US" sz="2100"/>
              <a:t>Local criterion: heterogeneity of a node = implementation cost.</a:t>
            </a:r>
          </a:p>
          <a:p>
            <a:pPr marL="742950" lvl="1" indent="-285750"/>
            <a:r>
              <a:rPr lang="en-US" altLang="en-US" sz="2000"/>
              <a:t>a function which has a high cost in one mapping but low cost in the other is an </a:t>
            </a:r>
            <a:r>
              <a:rPr lang="en-US" altLang="en-US" sz="2000" i="1"/>
              <a:t>extremity</a:t>
            </a:r>
            <a:endParaRPr lang="en-US" altLang="en-US" sz="2000"/>
          </a:p>
          <a:p>
            <a:pPr marL="742950" lvl="1" indent="-285750"/>
            <a:r>
              <a:rPr lang="en-US" altLang="en-US" sz="2200"/>
              <a:t>two functions which have very different implementation requirements (precision, etc.) </a:t>
            </a:r>
            <a:r>
              <a:rPr lang="en-US" altLang="en-US" sz="2200" i="1"/>
              <a:t>repel</a:t>
            </a:r>
            <a:r>
              <a:rPr lang="en-US" altLang="en-US" sz="2200"/>
              <a:t> each other into different implementations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60412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GCLP algorithm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4196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/>
              <a:t>Schedule one node at a time:</a:t>
            </a:r>
          </a:p>
          <a:p>
            <a:pPr marL="742950" lvl="1" indent="-285750"/>
            <a:r>
              <a:rPr lang="en-US" altLang="en-US" sz="2200"/>
              <a:t>compute critical path</a:t>
            </a:r>
          </a:p>
          <a:p>
            <a:pPr marL="742950" lvl="1" indent="-285750"/>
            <a:r>
              <a:rPr lang="en-US" altLang="en-US" sz="2200"/>
              <a:t>select node on critical path for assignment</a:t>
            </a:r>
          </a:p>
          <a:p>
            <a:pPr marL="742950" lvl="1" indent="-285750"/>
            <a:r>
              <a:rPr lang="en-US" altLang="en-US" sz="2200"/>
              <a:t>evaluate effect of change in allocation of this node</a:t>
            </a:r>
          </a:p>
          <a:p>
            <a:pPr marL="742950" lvl="1" indent="-285750"/>
            <a:r>
              <a:rPr lang="en-US" altLang="en-US" sz="2200"/>
              <a:t>if performance is critical, reallocate for performance, else reallocate for cost</a:t>
            </a:r>
          </a:p>
          <a:p>
            <a:r>
              <a:rPr lang="en-US" altLang="en-US" sz="2600"/>
              <a:t>Extremity value helps avoid assigning an operation to a partition where it clearly doesn’t belong.</a:t>
            </a:r>
          </a:p>
          <a:p>
            <a:r>
              <a:rPr lang="en-US" altLang="en-US" sz="2600"/>
              <a:t>Repellers help reduce implementation cost.           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Two-phase optimization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/>
              <a:t>Inner loop uses estimates to search through design space quickly.</a:t>
            </a:r>
          </a:p>
          <a:p>
            <a:r>
              <a:rPr lang="en-US" altLang="en-US" sz="2600"/>
              <a:t>Outer loop uses detailed measurements to check validity of inner loop assumptions:</a:t>
            </a:r>
          </a:p>
          <a:p>
            <a:pPr marL="742950" lvl="1" indent="-285750"/>
            <a:r>
              <a:rPr lang="en-US" altLang="en-US" sz="2200"/>
              <a:t>code is compiled and measured</a:t>
            </a:r>
          </a:p>
          <a:p>
            <a:pPr marL="742950" lvl="1" indent="-285750"/>
            <a:r>
              <a:rPr lang="en-US" altLang="en-US" sz="2200"/>
              <a:t>ASIC is synthesized</a:t>
            </a:r>
          </a:p>
          <a:p>
            <a:r>
              <a:rPr lang="en-US" altLang="en-US" sz="2600"/>
              <a:t>Results of detailed estimate are used to apply correction to current solution for next run of inner loop.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SpecSyn</a:t>
            </a:r>
          </a:p>
        </p:txBody>
      </p:sp>
      <p:sp>
        <p:nvSpPr>
          <p:cNvPr id="253959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Supports specify-explore-refine methodology.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Functional description represented in SLIF.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Statechart-like representation of program state machine.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SLIF annotated with area, profiling information, etc.</a:t>
            </a:r>
          </a:p>
        </p:txBody>
      </p:sp>
      <p:pic>
        <p:nvPicPr>
          <p:cNvPr id="253958" name="Picture 6" descr="Fig_07-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928938"/>
            <a:ext cx="4038600" cy="1871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3961" name="Text Box 9"/>
          <p:cNvSpPr txBox="1">
            <a:spLocks noChangeArrowheads="1"/>
          </p:cNvSpPr>
          <p:nvPr/>
        </p:nvSpPr>
        <p:spPr bwMode="auto">
          <a:xfrm>
            <a:off x="7223125" y="5141913"/>
            <a:ext cx="920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[Gaj98]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SpecSyn synthesis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Allocation phase can allocate standard/custom processors, memories, busses.</a:t>
            </a:r>
          </a:p>
          <a:p>
            <a:pPr>
              <a:lnSpc>
                <a:spcPct val="90000"/>
              </a:lnSpc>
            </a:pPr>
            <a:r>
              <a:rPr lang="en-US" altLang="en-US"/>
              <a:t>Partitioning assigns operations to hardware.</a:t>
            </a:r>
          </a:p>
          <a:p>
            <a:pPr>
              <a:lnSpc>
                <a:spcPct val="90000"/>
              </a:lnSpc>
            </a:pPr>
            <a:r>
              <a:rPr lang="en-US" altLang="en-US"/>
              <a:t>Refined design continues to be simulatable and synthesizable: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Control refinement adds detail to protocol, etc.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Data refinement updates vlalues of variables.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Architectural refinements resolve conflicts, improve data transfers.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SpecSyn refinement</a:t>
            </a:r>
          </a:p>
        </p:txBody>
      </p:sp>
      <p:pic>
        <p:nvPicPr>
          <p:cNvPr id="268292" name="Picture 4" descr="Fig_07-1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74938" y="1600200"/>
            <a:ext cx="3792537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8294" name="Text Box 6"/>
          <p:cNvSpPr txBox="1">
            <a:spLocks noChangeArrowheads="1"/>
          </p:cNvSpPr>
          <p:nvPr/>
        </p:nvSpPr>
        <p:spPr bwMode="auto">
          <a:xfrm>
            <a:off x="7146925" y="4913313"/>
            <a:ext cx="13398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[Gon97b] </a:t>
            </a:r>
          </a:p>
          <a:p>
            <a:r>
              <a:rPr lang="en-US" altLang="en-US"/>
              <a:t>© 1997 </a:t>
            </a:r>
          </a:p>
          <a:p>
            <a:r>
              <a:rPr lang="en-US" altLang="en-US"/>
              <a:t>ACM Press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Successive-refinement co-synthesis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/>
              <a:t>Wolf: scheduling, allocation, and mapping are intertwined:</a:t>
            </a:r>
          </a:p>
          <a:p>
            <a:pPr marL="742950" lvl="1" indent="-285750"/>
            <a:r>
              <a:rPr lang="en-US" altLang="en-US" sz="2200"/>
              <a:t>process execution time depends on CPU type selection</a:t>
            </a:r>
          </a:p>
          <a:p>
            <a:pPr marL="742950" lvl="1" indent="-285750"/>
            <a:r>
              <a:rPr lang="en-US" altLang="en-US" sz="2200"/>
              <a:t>scheduling depends on process execution times</a:t>
            </a:r>
          </a:p>
          <a:p>
            <a:pPr marL="742950" lvl="1" indent="-285750"/>
            <a:r>
              <a:rPr lang="en-US" altLang="en-US" sz="2200"/>
              <a:t>process allocation depends on scheduling</a:t>
            </a:r>
          </a:p>
          <a:p>
            <a:pPr marL="742950" lvl="1" indent="-285750"/>
            <a:r>
              <a:rPr lang="en-US" altLang="en-US" sz="2200"/>
              <a:t>CPU type selection depends on feasibility of scheduling</a:t>
            </a:r>
          </a:p>
          <a:p>
            <a:r>
              <a:rPr lang="en-US" altLang="en-US" sz="2600"/>
              <a:t>Solution: allocate and map conservatively to meet deadlines, then re-synthesize to reduce implementation cost.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06412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 sz="3800"/>
              <a:t>A heuristic algorithm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876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pPr>
              <a:buFont typeface="Wingdings" pitchFamily="2" charset="2"/>
              <a:buNone/>
            </a:pPr>
            <a:r>
              <a:rPr lang="en-US" altLang="en-US" sz="2600"/>
              <a:t>1. Allocate processes to CPUs and select CPU types to meet all deadlines.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2. Schedule processes based on current CPU type selection; analyze utilization.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3. Reallocate processes to CPUs to reduce cost.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4. Reallocate again to minimize inter-CPU communication.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5. Allocate communication channels to minimize cost.</a:t>
            </a:r>
          </a:p>
          <a:p>
            <a:pPr>
              <a:buFont typeface="Wingdings" pitchFamily="2" charset="2"/>
              <a:buNone/>
            </a:pPr>
            <a:r>
              <a:rPr lang="en-US" altLang="en-US" sz="2600"/>
              <a:t>6. Allocate devices, to internal CPU devices if possible.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Hardware/software partitioning assumptions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CPU type is known.</a:t>
            </a:r>
          </a:p>
          <a:p>
            <a:pPr lvl="1"/>
            <a:r>
              <a:rPr lang="en-US" altLang="en-US"/>
              <a:t>Can determine software performance.</a:t>
            </a:r>
          </a:p>
          <a:p>
            <a:r>
              <a:rPr lang="en-US" altLang="en-US"/>
              <a:t>Number of processing elements is known.</a:t>
            </a:r>
          </a:p>
          <a:p>
            <a:pPr lvl="1"/>
            <a:r>
              <a:rPr lang="en-US" altLang="en-US"/>
              <a:t>Simplifies system-level performance analysis.</a:t>
            </a:r>
          </a:p>
          <a:p>
            <a:r>
              <a:rPr lang="en-US" altLang="en-US"/>
              <a:t>Only one processing element can multi-task.</a:t>
            </a:r>
          </a:p>
          <a:p>
            <a:pPr lvl="1"/>
            <a:r>
              <a:rPr lang="en-US" altLang="en-US"/>
              <a:t>Simplifies system-level performance analysis.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Example</a:t>
            </a:r>
          </a:p>
        </p:txBody>
      </p:sp>
      <p:sp>
        <p:nvSpPr>
          <p:cNvPr id="264195" name="Rectangle 3"/>
          <p:cNvSpPr>
            <a:spLocks noChangeArrowheads="1"/>
          </p:cNvSpPr>
          <p:nvPr/>
        </p:nvSpPr>
        <p:spPr bwMode="auto">
          <a:xfrm>
            <a:off x="593725" y="1728788"/>
            <a:ext cx="20653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/>
              <a:t>1—allocate and</a:t>
            </a:r>
          </a:p>
          <a:p>
            <a:pPr eaLnBrk="0" hangingPunct="0"/>
            <a:r>
              <a:rPr lang="en-US" altLang="en-US"/>
              <a:t>map for deadlines:</a:t>
            </a:r>
          </a:p>
        </p:txBody>
      </p:sp>
      <p:sp>
        <p:nvSpPr>
          <p:cNvPr id="264196" name="Rectangle 4"/>
          <p:cNvSpPr>
            <a:spLocks noChangeArrowheads="1"/>
          </p:cNvSpPr>
          <p:nvPr/>
        </p:nvSpPr>
        <p:spPr bwMode="auto">
          <a:xfrm>
            <a:off x="3048000" y="1676400"/>
            <a:ext cx="1143000" cy="990600"/>
          </a:xfrm>
          <a:prstGeom prst="rect">
            <a:avLst/>
          </a:prstGeom>
          <a:solidFill>
            <a:srgbClr val="063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197" name="Oval 5"/>
          <p:cNvSpPr>
            <a:spLocks noChangeArrowheads="1"/>
          </p:cNvSpPr>
          <p:nvPr/>
        </p:nvSpPr>
        <p:spPr bwMode="auto">
          <a:xfrm>
            <a:off x="3359150" y="18351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P1</a:t>
            </a:r>
          </a:p>
        </p:txBody>
      </p:sp>
      <p:sp>
        <p:nvSpPr>
          <p:cNvPr id="264198" name="Rectangle 6"/>
          <p:cNvSpPr>
            <a:spLocks noChangeArrowheads="1"/>
          </p:cNvSpPr>
          <p:nvPr/>
        </p:nvSpPr>
        <p:spPr bwMode="auto">
          <a:xfrm>
            <a:off x="3032125" y="2384425"/>
            <a:ext cx="1217613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CPU1:ARM9</a:t>
            </a:r>
          </a:p>
        </p:txBody>
      </p:sp>
      <p:sp>
        <p:nvSpPr>
          <p:cNvPr id="264199" name="Rectangle 7"/>
          <p:cNvSpPr>
            <a:spLocks noChangeArrowheads="1"/>
          </p:cNvSpPr>
          <p:nvPr/>
        </p:nvSpPr>
        <p:spPr bwMode="auto">
          <a:xfrm>
            <a:off x="4572000" y="1676400"/>
            <a:ext cx="1143000" cy="990600"/>
          </a:xfrm>
          <a:prstGeom prst="rect">
            <a:avLst/>
          </a:prstGeom>
          <a:solidFill>
            <a:srgbClr val="063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200" name="Oval 8"/>
          <p:cNvSpPr>
            <a:spLocks noChangeArrowheads="1"/>
          </p:cNvSpPr>
          <p:nvPr/>
        </p:nvSpPr>
        <p:spPr bwMode="auto">
          <a:xfrm>
            <a:off x="4883150" y="18351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P2</a:t>
            </a:r>
          </a:p>
        </p:txBody>
      </p:sp>
      <p:sp>
        <p:nvSpPr>
          <p:cNvPr id="264201" name="Rectangle 9"/>
          <p:cNvSpPr>
            <a:spLocks noChangeArrowheads="1"/>
          </p:cNvSpPr>
          <p:nvPr/>
        </p:nvSpPr>
        <p:spPr bwMode="auto">
          <a:xfrm>
            <a:off x="4556125" y="2384425"/>
            <a:ext cx="1217613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CPU2:ARM7</a:t>
            </a:r>
          </a:p>
        </p:txBody>
      </p:sp>
      <p:sp>
        <p:nvSpPr>
          <p:cNvPr id="264202" name="Rectangle 10"/>
          <p:cNvSpPr>
            <a:spLocks noChangeArrowheads="1"/>
          </p:cNvSpPr>
          <p:nvPr/>
        </p:nvSpPr>
        <p:spPr bwMode="auto">
          <a:xfrm>
            <a:off x="6019800" y="1676400"/>
            <a:ext cx="1143000" cy="990600"/>
          </a:xfrm>
          <a:prstGeom prst="rect">
            <a:avLst/>
          </a:prstGeom>
          <a:solidFill>
            <a:srgbClr val="063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203" name="Oval 11"/>
          <p:cNvSpPr>
            <a:spLocks noChangeArrowheads="1"/>
          </p:cNvSpPr>
          <p:nvPr/>
        </p:nvSpPr>
        <p:spPr bwMode="auto">
          <a:xfrm>
            <a:off x="6330950" y="18351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P3</a:t>
            </a:r>
          </a:p>
        </p:txBody>
      </p:sp>
      <p:sp>
        <p:nvSpPr>
          <p:cNvPr id="264204" name="Rectangle 12"/>
          <p:cNvSpPr>
            <a:spLocks noChangeArrowheads="1"/>
          </p:cNvSpPr>
          <p:nvPr/>
        </p:nvSpPr>
        <p:spPr bwMode="auto">
          <a:xfrm>
            <a:off x="3048000" y="2895600"/>
            <a:ext cx="1143000" cy="990600"/>
          </a:xfrm>
          <a:prstGeom prst="rect">
            <a:avLst/>
          </a:prstGeom>
          <a:solidFill>
            <a:srgbClr val="063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205" name="Rectangle 13"/>
          <p:cNvSpPr>
            <a:spLocks noChangeArrowheads="1"/>
          </p:cNvSpPr>
          <p:nvPr/>
        </p:nvSpPr>
        <p:spPr bwMode="auto">
          <a:xfrm>
            <a:off x="593725" y="2947988"/>
            <a:ext cx="1530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/>
              <a:t>3—reallocate</a:t>
            </a:r>
          </a:p>
          <a:p>
            <a:pPr eaLnBrk="0" hangingPunct="0"/>
            <a:r>
              <a:rPr lang="en-US" altLang="en-US"/>
              <a:t>for cost:</a:t>
            </a:r>
          </a:p>
        </p:txBody>
      </p:sp>
      <p:sp>
        <p:nvSpPr>
          <p:cNvPr id="264206" name="Rectangle 14"/>
          <p:cNvSpPr>
            <a:spLocks noChangeArrowheads="1"/>
          </p:cNvSpPr>
          <p:nvPr/>
        </p:nvSpPr>
        <p:spPr bwMode="auto">
          <a:xfrm>
            <a:off x="6003925" y="2384425"/>
            <a:ext cx="1217613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CPU3:ARM9</a:t>
            </a:r>
          </a:p>
        </p:txBody>
      </p:sp>
      <p:sp>
        <p:nvSpPr>
          <p:cNvPr id="264207" name="Oval 15"/>
          <p:cNvSpPr>
            <a:spLocks noChangeArrowheads="1"/>
          </p:cNvSpPr>
          <p:nvPr/>
        </p:nvSpPr>
        <p:spPr bwMode="auto">
          <a:xfrm>
            <a:off x="3130550" y="29781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P1</a:t>
            </a:r>
          </a:p>
        </p:txBody>
      </p:sp>
      <p:sp>
        <p:nvSpPr>
          <p:cNvPr id="264208" name="Rectangle 16"/>
          <p:cNvSpPr>
            <a:spLocks noChangeArrowheads="1"/>
          </p:cNvSpPr>
          <p:nvPr/>
        </p:nvSpPr>
        <p:spPr bwMode="auto">
          <a:xfrm>
            <a:off x="3032125" y="3603625"/>
            <a:ext cx="1158875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CPU1:VLIW</a:t>
            </a:r>
          </a:p>
        </p:txBody>
      </p:sp>
      <p:sp>
        <p:nvSpPr>
          <p:cNvPr id="264209" name="Rectangle 17"/>
          <p:cNvSpPr>
            <a:spLocks noChangeArrowheads="1"/>
          </p:cNvSpPr>
          <p:nvPr/>
        </p:nvSpPr>
        <p:spPr bwMode="auto">
          <a:xfrm>
            <a:off x="4572000" y="2895600"/>
            <a:ext cx="1143000" cy="990600"/>
          </a:xfrm>
          <a:prstGeom prst="rect">
            <a:avLst/>
          </a:prstGeom>
          <a:solidFill>
            <a:srgbClr val="063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210" name="Oval 18"/>
          <p:cNvSpPr>
            <a:spLocks noChangeArrowheads="1"/>
          </p:cNvSpPr>
          <p:nvPr/>
        </p:nvSpPr>
        <p:spPr bwMode="auto">
          <a:xfrm>
            <a:off x="4883150" y="30543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P2</a:t>
            </a:r>
          </a:p>
        </p:txBody>
      </p:sp>
      <p:sp>
        <p:nvSpPr>
          <p:cNvPr id="264211" name="Rectangle 19"/>
          <p:cNvSpPr>
            <a:spLocks noChangeArrowheads="1"/>
          </p:cNvSpPr>
          <p:nvPr/>
        </p:nvSpPr>
        <p:spPr bwMode="auto">
          <a:xfrm>
            <a:off x="4556125" y="3603625"/>
            <a:ext cx="1217613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CPU2:ARM7</a:t>
            </a:r>
          </a:p>
        </p:txBody>
      </p:sp>
      <p:sp>
        <p:nvSpPr>
          <p:cNvPr id="264212" name="Oval 20"/>
          <p:cNvSpPr>
            <a:spLocks noChangeArrowheads="1"/>
          </p:cNvSpPr>
          <p:nvPr/>
        </p:nvSpPr>
        <p:spPr bwMode="auto">
          <a:xfrm>
            <a:off x="3587750" y="32067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P3</a:t>
            </a:r>
          </a:p>
        </p:txBody>
      </p:sp>
      <p:sp>
        <p:nvSpPr>
          <p:cNvPr id="264213" name="Rectangle 21"/>
          <p:cNvSpPr>
            <a:spLocks noChangeArrowheads="1"/>
          </p:cNvSpPr>
          <p:nvPr/>
        </p:nvSpPr>
        <p:spPr bwMode="auto">
          <a:xfrm>
            <a:off x="593725" y="4243388"/>
            <a:ext cx="18621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/>
              <a:t>4—reallocate for</a:t>
            </a:r>
          </a:p>
          <a:p>
            <a:pPr eaLnBrk="0" hangingPunct="0"/>
            <a:r>
              <a:rPr lang="en-US" altLang="en-US"/>
              <a:t>communication:</a:t>
            </a:r>
          </a:p>
        </p:txBody>
      </p:sp>
      <p:sp>
        <p:nvSpPr>
          <p:cNvPr id="264214" name="Rectangle 22"/>
          <p:cNvSpPr>
            <a:spLocks noChangeArrowheads="1"/>
          </p:cNvSpPr>
          <p:nvPr/>
        </p:nvSpPr>
        <p:spPr bwMode="auto">
          <a:xfrm>
            <a:off x="3048000" y="4191000"/>
            <a:ext cx="1219200" cy="990600"/>
          </a:xfrm>
          <a:prstGeom prst="rect">
            <a:avLst/>
          </a:prstGeom>
          <a:solidFill>
            <a:srgbClr val="063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215" name="Oval 23"/>
          <p:cNvSpPr>
            <a:spLocks noChangeArrowheads="1"/>
          </p:cNvSpPr>
          <p:nvPr/>
        </p:nvSpPr>
        <p:spPr bwMode="auto">
          <a:xfrm>
            <a:off x="3130550" y="42735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P1</a:t>
            </a:r>
          </a:p>
        </p:txBody>
      </p:sp>
      <p:sp>
        <p:nvSpPr>
          <p:cNvPr id="264216" name="Rectangle 24"/>
          <p:cNvSpPr>
            <a:spLocks noChangeArrowheads="1"/>
          </p:cNvSpPr>
          <p:nvPr/>
        </p:nvSpPr>
        <p:spPr bwMode="auto">
          <a:xfrm>
            <a:off x="3032125" y="4899025"/>
            <a:ext cx="1217613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CPU1:ARM9</a:t>
            </a:r>
          </a:p>
        </p:txBody>
      </p:sp>
      <p:sp>
        <p:nvSpPr>
          <p:cNvPr id="264217" name="Rectangle 25"/>
          <p:cNvSpPr>
            <a:spLocks noChangeArrowheads="1"/>
          </p:cNvSpPr>
          <p:nvPr/>
        </p:nvSpPr>
        <p:spPr bwMode="auto">
          <a:xfrm>
            <a:off x="4572000" y="4191000"/>
            <a:ext cx="1143000" cy="990600"/>
          </a:xfrm>
          <a:prstGeom prst="rect">
            <a:avLst/>
          </a:prstGeom>
          <a:solidFill>
            <a:srgbClr val="063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218" name="Oval 26"/>
          <p:cNvSpPr>
            <a:spLocks noChangeArrowheads="1"/>
          </p:cNvSpPr>
          <p:nvPr/>
        </p:nvSpPr>
        <p:spPr bwMode="auto">
          <a:xfrm>
            <a:off x="4883150" y="43497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P3</a:t>
            </a:r>
          </a:p>
        </p:txBody>
      </p:sp>
      <p:sp>
        <p:nvSpPr>
          <p:cNvPr id="264219" name="Rectangle 27"/>
          <p:cNvSpPr>
            <a:spLocks noChangeArrowheads="1"/>
          </p:cNvSpPr>
          <p:nvPr/>
        </p:nvSpPr>
        <p:spPr bwMode="auto">
          <a:xfrm>
            <a:off x="4556125" y="4899025"/>
            <a:ext cx="1217613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CPU2:ARM7</a:t>
            </a:r>
          </a:p>
        </p:txBody>
      </p:sp>
      <p:sp>
        <p:nvSpPr>
          <p:cNvPr id="264220" name="Oval 28"/>
          <p:cNvSpPr>
            <a:spLocks noChangeArrowheads="1"/>
          </p:cNvSpPr>
          <p:nvPr/>
        </p:nvSpPr>
        <p:spPr bwMode="auto">
          <a:xfrm>
            <a:off x="3587750" y="45021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P2</a:t>
            </a:r>
          </a:p>
        </p:txBody>
      </p:sp>
      <p:sp>
        <p:nvSpPr>
          <p:cNvPr id="264221" name="Rectangle 29"/>
          <p:cNvSpPr>
            <a:spLocks noChangeArrowheads="1"/>
          </p:cNvSpPr>
          <p:nvPr/>
        </p:nvSpPr>
        <p:spPr bwMode="auto">
          <a:xfrm>
            <a:off x="593725" y="5538788"/>
            <a:ext cx="1784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/>
              <a:t>5—allocate</a:t>
            </a:r>
          </a:p>
          <a:p>
            <a:pPr eaLnBrk="0" hangingPunct="0"/>
            <a:r>
              <a:rPr lang="en-US" altLang="en-US"/>
              <a:t>communication:</a:t>
            </a:r>
          </a:p>
        </p:txBody>
      </p:sp>
      <p:sp>
        <p:nvSpPr>
          <p:cNvPr id="264222" name="Rectangle 30"/>
          <p:cNvSpPr>
            <a:spLocks noChangeArrowheads="1"/>
          </p:cNvSpPr>
          <p:nvPr/>
        </p:nvSpPr>
        <p:spPr bwMode="auto">
          <a:xfrm>
            <a:off x="3048000" y="5486400"/>
            <a:ext cx="1143000" cy="990600"/>
          </a:xfrm>
          <a:prstGeom prst="rect">
            <a:avLst/>
          </a:prstGeom>
          <a:solidFill>
            <a:srgbClr val="063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223" name="Oval 31"/>
          <p:cNvSpPr>
            <a:spLocks noChangeArrowheads="1"/>
          </p:cNvSpPr>
          <p:nvPr/>
        </p:nvSpPr>
        <p:spPr bwMode="auto">
          <a:xfrm>
            <a:off x="3130550" y="55689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P1</a:t>
            </a:r>
          </a:p>
        </p:txBody>
      </p:sp>
      <p:sp>
        <p:nvSpPr>
          <p:cNvPr id="264224" name="Rectangle 32"/>
          <p:cNvSpPr>
            <a:spLocks noChangeArrowheads="1"/>
          </p:cNvSpPr>
          <p:nvPr/>
        </p:nvSpPr>
        <p:spPr bwMode="auto">
          <a:xfrm>
            <a:off x="3032125" y="6194425"/>
            <a:ext cx="1217613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CPU1:ARM9</a:t>
            </a:r>
          </a:p>
        </p:txBody>
      </p:sp>
      <p:sp>
        <p:nvSpPr>
          <p:cNvPr id="264225" name="Rectangle 33"/>
          <p:cNvSpPr>
            <a:spLocks noChangeArrowheads="1"/>
          </p:cNvSpPr>
          <p:nvPr/>
        </p:nvSpPr>
        <p:spPr bwMode="auto">
          <a:xfrm>
            <a:off x="4572000" y="5486400"/>
            <a:ext cx="1143000" cy="990600"/>
          </a:xfrm>
          <a:prstGeom prst="rect">
            <a:avLst/>
          </a:prstGeom>
          <a:solidFill>
            <a:srgbClr val="063D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4226" name="Oval 34"/>
          <p:cNvSpPr>
            <a:spLocks noChangeArrowheads="1"/>
          </p:cNvSpPr>
          <p:nvPr/>
        </p:nvSpPr>
        <p:spPr bwMode="auto">
          <a:xfrm>
            <a:off x="4883150" y="56451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P2</a:t>
            </a:r>
          </a:p>
        </p:txBody>
      </p:sp>
      <p:sp>
        <p:nvSpPr>
          <p:cNvPr id="264227" name="Rectangle 35"/>
          <p:cNvSpPr>
            <a:spLocks noChangeArrowheads="1"/>
          </p:cNvSpPr>
          <p:nvPr/>
        </p:nvSpPr>
        <p:spPr bwMode="auto">
          <a:xfrm>
            <a:off x="4556125" y="6194425"/>
            <a:ext cx="1217613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altLang="en-US" sz="1400" b="1">
                <a:solidFill>
                  <a:schemeClr val="bg1"/>
                </a:solidFill>
              </a:rPr>
              <a:t>CPU2:ARM7</a:t>
            </a:r>
          </a:p>
        </p:txBody>
      </p:sp>
      <p:sp>
        <p:nvSpPr>
          <p:cNvPr id="264228" name="Oval 36"/>
          <p:cNvSpPr>
            <a:spLocks noChangeArrowheads="1"/>
          </p:cNvSpPr>
          <p:nvPr/>
        </p:nvSpPr>
        <p:spPr bwMode="auto">
          <a:xfrm>
            <a:off x="3587750" y="5797550"/>
            <a:ext cx="368300" cy="3683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altLang="en-US" sz="1600"/>
              <a:t>P3</a:t>
            </a:r>
          </a:p>
        </p:txBody>
      </p:sp>
      <p:sp>
        <p:nvSpPr>
          <p:cNvPr id="264229" name="Line 37"/>
          <p:cNvSpPr>
            <a:spLocks noChangeShapeType="1"/>
          </p:cNvSpPr>
          <p:nvPr/>
        </p:nvSpPr>
        <p:spPr bwMode="auto">
          <a:xfrm>
            <a:off x="4038600" y="5943600"/>
            <a:ext cx="533400" cy="0"/>
          </a:xfrm>
          <a:prstGeom prst="line">
            <a:avLst/>
          </a:prstGeom>
          <a:noFill/>
          <a:ln w="508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PE cost reduction step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Step 3 contributes most to minimizing implementation cost. Want to eliminate unnecessary PEs.</a:t>
            </a:r>
          </a:p>
          <a:p>
            <a:r>
              <a:rPr lang="en-US" altLang="en-US"/>
              <a:t>Iterative cost reduction:</a:t>
            </a:r>
          </a:p>
          <a:p>
            <a:pPr marL="742950" lvl="1" indent="-285750"/>
            <a:r>
              <a:rPr lang="en-US" altLang="en-US"/>
              <a:t>reallocate all processes in one PE;</a:t>
            </a:r>
          </a:p>
          <a:p>
            <a:pPr marL="742950" lvl="1" indent="-285750"/>
            <a:r>
              <a:rPr lang="en-US" altLang="en-US"/>
              <a:t>pairwise merge PEs;</a:t>
            </a:r>
          </a:p>
          <a:p>
            <a:pPr marL="742950" lvl="1" indent="-285750"/>
            <a:r>
              <a:rPr lang="en-US" altLang="en-US"/>
              <a:t>balance load in system.</a:t>
            </a:r>
          </a:p>
          <a:p>
            <a:r>
              <a:rPr lang="en-US" altLang="en-US"/>
              <a:t>Repeat until system cost is not reduced.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COSYN</a:t>
            </a: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Dave and Jha: co-synthesize systems with large task graphs.</a:t>
            </a:r>
          </a:p>
          <a:p>
            <a:r>
              <a:rPr lang="en-US" altLang="en-US"/>
              <a:t>Prototype task graph may be replicated many times.</a:t>
            </a:r>
          </a:p>
          <a:p>
            <a:pPr lvl="1"/>
            <a:r>
              <a:rPr lang="en-US" altLang="en-US"/>
              <a:t>Useful in communication systems---many separate tasks performing same operation on different data streams.</a:t>
            </a:r>
          </a:p>
          <a:p>
            <a:r>
              <a:rPr lang="en-US" altLang="en-US"/>
              <a:t>COSYN will adjust deadlines by up to 3% to reduce the length of the hyperperiod.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COSYN task and hardware models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600"/>
              <a:t>Technology table.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Communication vector gives communication time for each edge in task graph.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Preference vector identifies the PEs to which a process can be mapped.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Exclusion vector identifies processes that cannot share a PE.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Average power vector.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Memory vector defines memory requirements.</a:t>
            </a:r>
          </a:p>
          <a:p>
            <a:pPr>
              <a:lnSpc>
                <a:spcPct val="90000"/>
              </a:lnSpc>
            </a:pPr>
            <a:r>
              <a:rPr lang="en-US" altLang="en-US" sz="2600"/>
              <a:t>Preemption overhead for each PE.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77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COSYN synthesis procedure</a:t>
            </a:r>
          </a:p>
        </p:txBody>
      </p:sp>
      <p:sp>
        <p:nvSpPr>
          <p:cNvPr id="277523" name="Rectangle 1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Cluster tasks to reduce search space.</a:t>
            </a:r>
          </a:p>
          <a:p>
            <a:r>
              <a:rPr lang="en-US" altLang="en-US" sz="2600"/>
              <a:t>Allocate tasks to PEs.</a:t>
            </a:r>
          </a:p>
          <a:p>
            <a:pPr lvl="1"/>
            <a:r>
              <a:rPr lang="en-US" altLang="en-US" sz="2200"/>
              <a:t>Driven by hardware cost.</a:t>
            </a:r>
          </a:p>
          <a:p>
            <a:r>
              <a:rPr lang="en-US" altLang="en-US" sz="2600"/>
              <a:t>Schedule tasks and processes.</a:t>
            </a:r>
          </a:p>
          <a:p>
            <a:pPr lvl="1"/>
            <a:r>
              <a:rPr lang="en-US" altLang="en-US" sz="2200"/>
              <a:t>Concentrates on scheduling first copy of each task.</a:t>
            </a:r>
          </a:p>
          <a:p>
            <a:pPr lvl="1"/>
            <a:r>
              <a:rPr lang="en-US" altLang="en-US" sz="2200"/>
              <a:t>Allows mixed supply voltages.</a:t>
            </a:r>
          </a:p>
        </p:txBody>
      </p:sp>
      <p:pic>
        <p:nvPicPr>
          <p:cNvPr id="277522" name="Picture 18" descr="Fig_07-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943100"/>
            <a:ext cx="4038600" cy="38449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7525" name="Text Box 21"/>
          <p:cNvSpPr txBox="1">
            <a:spLocks noChangeArrowheads="1"/>
          </p:cNvSpPr>
          <p:nvPr/>
        </p:nvSpPr>
        <p:spPr bwMode="auto">
          <a:xfrm>
            <a:off x="5394325" y="6284913"/>
            <a:ext cx="2486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[Dav99b] © 1999 IEEE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Allocating concurrent tasks for pipelining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Proper allocation helps pipelining of tasks.</a:t>
            </a:r>
          </a:p>
          <a:p>
            <a:r>
              <a:rPr lang="en-US" altLang="en-US" sz="2600"/>
              <a:t>Allocate processes in hardware pipeline to minimize communication cost, time.</a:t>
            </a:r>
          </a:p>
        </p:txBody>
      </p:sp>
      <p:pic>
        <p:nvPicPr>
          <p:cNvPr id="282630" name="Picture 6" descr="Fig_07-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47850"/>
            <a:ext cx="4038600" cy="4035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Hierarchical co-synthesis</a:t>
            </a:r>
          </a:p>
        </p:txBody>
      </p:sp>
      <p:sp>
        <p:nvSpPr>
          <p:cNvPr id="286727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Task graph node may contain its own task graph.</a:t>
            </a:r>
          </a:p>
          <a:p>
            <a:r>
              <a:rPr lang="en-US" altLang="en-US" sz="2600"/>
              <a:t>Hardware node is built from several smaller PEs.</a:t>
            </a:r>
          </a:p>
          <a:p>
            <a:r>
              <a:rPr lang="en-US" altLang="en-US" sz="2600"/>
              <a:t>Co-synthesize by clustering, allocating, then scheduling.</a:t>
            </a:r>
          </a:p>
        </p:txBody>
      </p:sp>
      <p:pic>
        <p:nvPicPr>
          <p:cNvPr id="286726" name="Picture 6" descr="Fig_07-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490788"/>
            <a:ext cx="4038600" cy="2747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Co-synthesis for fault tolerance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COFTA uses two types of checks:</a:t>
            </a:r>
          </a:p>
          <a:p>
            <a:pPr lvl="1"/>
            <a:r>
              <a:rPr lang="en-US" altLang="en-US" sz="2200"/>
              <a:t>Assertion tasks compute assertions and issue an error when the assertion fails.</a:t>
            </a:r>
          </a:p>
          <a:p>
            <a:pPr lvl="1"/>
            <a:r>
              <a:rPr lang="en-US" altLang="en-US" sz="2200"/>
              <a:t>Compare tasks compare results of duplicate copies of tasks and issue error upon disagreement.</a:t>
            </a:r>
          </a:p>
          <a:p>
            <a:r>
              <a:rPr lang="en-US" altLang="en-US" sz="2600"/>
              <a:t>System designer specifies assertions.</a:t>
            </a:r>
          </a:p>
          <a:p>
            <a:pPr lvl="1"/>
            <a:r>
              <a:rPr lang="en-US" altLang="en-US" sz="2200"/>
              <a:t>Assertions can be much more efficient than duplication.</a:t>
            </a:r>
          </a:p>
          <a:p>
            <a:r>
              <a:rPr lang="en-US" altLang="en-US" sz="2600"/>
              <a:t>Duplicate tasks are generated for tasks that do not have assertions.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Allocation for fault tolerance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600"/>
              <a:t>Allocation is key phase for fault tolerance.</a:t>
            </a:r>
          </a:p>
          <a:p>
            <a:r>
              <a:rPr lang="en-US" altLang="en-US" sz="2600"/>
              <a:t>Assign metrics to each task:</a:t>
            </a:r>
          </a:p>
          <a:p>
            <a:pPr lvl="1"/>
            <a:r>
              <a:rPr lang="en-US" altLang="en-US" sz="2200"/>
              <a:t>Assertion overhead of task with assertion  is computation + communication times for all tasks in transitive fanin.</a:t>
            </a:r>
          </a:p>
          <a:p>
            <a:pPr lvl="1"/>
            <a:r>
              <a:rPr lang="en-US" altLang="en-US" sz="2200"/>
              <a:t>Fault tolerance level is assertion overhead plus maximum fault tolerance level of all processes in its fanout.</a:t>
            </a:r>
          </a:p>
          <a:p>
            <a:pPr lvl="1"/>
            <a:r>
              <a:rPr lang="en-US" altLang="en-US" sz="2200"/>
              <a:t>Both values must be recomputed as design is reclustered.</a:t>
            </a:r>
          </a:p>
          <a:p>
            <a:r>
              <a:rPr lang="en-US" altLang="en-US" sz="2600"/>
              <a:t>COFTA shares assertion tasks when possible.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294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Protection in a failure group</a:t>
            </a:r>
          </a:p>
        </p:txBody>
      </p:sp>
      <p:sp>
        <p:nvSpPr>
          <p:cNvPr id="294920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1-by-n failure group:</a:t>
            </a:r>
          </a:p>
          <a:p>
            <a:pPr lvl="1"/>
            <a:r>
              <a:rPr lang="en-US" altLang="en-US" sz="2200"/>
              <a:t>m service modules that perform useful work.</a:t>
            </a:r>
          </a:p>
          <a:p>
            <a:pPr lvl="1"/>
            <a:r>
              <a:rPr lang="en-US" altLang="en-US" sz="2200"/>
              <a:t>One protection module.</a:t>
            </a:r>
          </a:p>
          <a:p>
            <a:r>
              <a:rPr lang="en-US" altLang="en-US" sz="2600"/>
              <a:t>Hardware compares protection module against service modules.</a:t>
            </a:r>
          </a:p>
          <a:p>
            <a:r>
              <a:rPr lang="en-US" altLang="en-US" sz="2600"/>
              <a:t>General case is m-by-n.</a:t>
            </a:r>
          </a:p>
        </p:txBody>
      </p:sp>
      <p:pic>
        <p:nvPicPr>
          <p:cNvPr id="294919" name="Picture 7" descr="Fig_07-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970088"/>
            <a:ext cx="4038600" cy="3790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4922" name="Text Box 10"/>
          <p:cNvSpPr txBox="1">
            <a:spLocks noChangeArrowheads="1"/>
          </p:cNvSpPr>
          <p:nvPr/>
        </p:nvSpPr>
        <p:spPr bwMode="auto">
          <a:xfrm>
            <a:off x="5927725" y="6284913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[Dav99b]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/>
              <a:t>Two early HW/SW partitioning systems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600"/>
              <a:t>Vulcan:</a:t>
            </a:r>
          </a:p>
          <a:p>
            <a:pPr marL="742950" lvl="1" indent="-285750"/>
            <a:r>
              <a:rPr lang="en-US" altLang="en-US" sz="2200"/>
              <a:t>Start with all tasks on accelerator.</a:t>
            </a:r>
          </a:p>
          <a:p>
            <a:pPr marL="742950" lvl="1" indent="-285750"/>
            <a:r>
              <a:rPr lang="en-US" altLang="en-US" sz="2200"/>
              <a:t>Move tasks to CPU to reduce cost.</a:t>
            </a:r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 sz="2600"/>
              <a:t>COSYMA:</a:t>
            </a:r>
          </a:p>
          <a:p>
            <a:pPr marL="742950" lvl="1" indent="-285750"/>
            <a:r>
              <a:rPr lang="en-US" altLang="en-US" sz="2200"/>
              <a:t>Start with all functions on CPU.</a:t>
            </a:r>
          </a:p>
          <a:p>
            <a:pPr marL="742950" lvl="1" indent="-285750"/>
            <a:r>
              <a:rPr lang="en-US" altLang="en-US" sz="2200"/>
              <a:t>Move functions to accelerator to improve performance.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Gupta and De Micheli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420938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Target architecture: CPU + ASICs on bus</a:t>
            </a:r>
          </a:p>
          <a:p>
            <a:r>
              <a:rPr lang="en-US" altLang="en-US"/>
              <a:t>Break behavior into threads at nondeterministic delay points; delay of thread is bounded</a:t>
            </a:r>
          </a:p>
          <a:p>
            <a:r>
              <a:rPr lang="en-US" altLang="en-US"/>
              <a:t>Software threads run under RTOS; threads communicate via queues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Specification and modeling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/>
              <a:t>Specified in Hardware C. Spec divided into threads at non-deterministic delay points.</a:t>
            </a:r>
          </a:p>
          <a:p>
            <a:r>
              <a:rPr lang="en-US" altLang="en-US" sz="2600"/>
              <a:t>Hardware properties: size, # clock cycles.</a:t>
            </a:r>
          </a:p>
          <a:p>
            <a:r>
              <a:rPr lang="en-US" altLang="en-US" sz="2600"/>
              <a:t>CPU/software thread properties:</a:t>
            </a:r>
          </a:p>
          <a:p>
            <a:pPr marL="742950" lvl="1" indent="-285750"/>
            <a:r>
              <a:rPr lang="en-US" altLang="en-US" sz="2200"/>
              <a:t>thread latency</a:t>
            </a:r>
          </a:p>
          <a:p>
            <a:pPr marL="742950" lvl="1" indent="-285750"/>
            <a:r>
              <a:rPr lang="en-US" altLang="en-US" sz="2200"/>
              <a:t>thread reaction rate</a:t>
            </a:r>
          </a:p>
          <a:p>
            <a:pPr marL="742950" lvl="1" indent="-285750"/>
            <a:r>
              <a:rPr lang="en-US" altLang="en-US" sz="2200"/>
              <a:t>processor utilization</a:t>
            </a:r>
          </a:p>
          <a:p>
            <a:pPr marL="742950" lvl="1" indent="-285750"/>
            <a:r>
              <a:rPr lang="en-US" altLang="en-US" sz="2200"/>
              <a:t>bus utilization</a:t>
            </a:r>
          </a:p>
          <a:p>
            <a:r>
              <a:rPr lang="en-US" altLang="en-US" sz="2600"/>
              <a:t>CPU/ASIC execution are non-overlapping.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HW/SW allocation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 sz="2600"/>
              <a:t>Start with unbounded-delay threads in CPU, rest of threads in ASIC.</a:t>
            </a:r>
          </a:p>
          <a:p>
            <a:r>
              <a:rPr lang="en-US" altLang="en-US" sz="2600"/>
              <a:t>Optimization: </a:t>
            </a:r>
          </a:p>
          <a:p>
            <a:pPr marL="742950" lvl="1" indent="-285750"/>
            <a:r>
              <a:rPr lang="en-US" altLang="en-US" sz="2200"/>
              <a:t>test one thread for move</a:t>
            </a:r>
          </a:p>
          <a:p>
            <a:pPr marL="742950" lvl="1" indent="-285750"/>
            <a:r>
              <a:rPr lang="en-US" altLang="en-US" sz="2200"/>
              <a:t>if move to SW does not violate performance requirement, move the thread</a:t>
            </a:r>
          </a:p>
          <a:p>
            <a:pPr marL="742950" lvl="1" indent="-285750"/>
            <a:r>
              <a:rPr lang="en-US" altLang="en-US" sz="2200"/>
              <a:t>feasibility depends on SW, HW run times, bus utilization</a:t>
            </a:r>
          </a:p>
          <a:p>
            <a:pPr marL="742950" lvl="1" indent="-285750"/>
            <a:r>
              <a:rPr lang="en-US" altLang="en-US" sz="2200"/>
              <a:t>if thread is moved, immediately try moving its successor threads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/>
              <a:t>COSYMA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7162800" cy="41148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en-US"/>
              <a:t>Ernst et al.: moves operations from software to hardware.</a:t>
            </a:r>
          </a:p>
          <a:p>
            <a:r>
              <a:rPr lang="en-US" altLang="en-US"/>
              <a:t>Operations are moved to hardware in units of basic blocks.</a:t>
            </a:r>
          </a:p>
          <a:p>
            <a:r>
              <a:rPr lang="en-US" altLang="en-US"/>
              <a:t>Estimates communication overhead based on bus operations and register allocation.</a:t>
            </a:r>
          </a:p>
          <a:p>
            <a:r>
              <a:rPr lang="en-US" altLang="en-US"/>
              <a:t>Hardware and software communicate by shared memory.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High Performance Embedded Computing 2nd ed © 2014 Elsevier</a:t>
            </a:r>
            <a:endParaRPr lang="en-US" altLang="en-US"/>
          </a:p>
        </p:txBody>
      </p:sp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/>
          <a:p>
            <a:r>
              <a:rPr lang="en-US" altLang="en-US" dirty="0"/>
              <a:t>COSYMA design flow</a:t>
            </a:r>
          </a:p>
        </p:txBody>
      </p:sp>
      <p:pic>
        <p:nvPicPr>
          <p:cNvPr id="23" name="Picture 2" descr="f07-09-9_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909" y="2057400"/>
            <a:ext cx="502920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4123</TotalTime>
  <Words>2098</Words>
  <Application>Microsoft Office PowerPoint</Application>
  <PresentationFormat>On-screen Show (4:3)</PresentationFormat>
  <Paragraphs>335</Paragraphs>
  <Slides>39</Slides>
  <Notes>39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Edge</vt:lpstr>
      <vt:lpstr>Chapter 7, part 2: Hardware/Software Co-Design</vt:lpstr>
      <vt:lpstr>Topics</vt:lpstr>
      <vt:lpstr>Hardware/software partitioning assumptions</vt:lpstr>
      <vt:lpstr>Two early HW/SW partitioning systems</vt:lpstr>
      <vt:lpstr>Gupta and De Micheli</vt:lpstr>
      <vt:lpstr>Specification and modeling</vt:lpstr>
      <vt:lpstr>HW/SW allocation</vt:lpstr>
      <vt:lpstr>COSYMA</vt:lpstr>
      <vt:lpstr>COSYMA design flow</vt:lpstr>
      <vt:lpstr>Cost estimation</vt:lpstr>
      <vt:lpstr>COSYMA optimization</vt:lpstr>
      <vt:lpstr>Improved hardware cost estimation</vt:lpstr>
      <vt:lpstr>Vahid et al.</vt:lpstr>
      <vt:lpstr>CoWare</vt:lpstr>
      <vt:lpstr>Simulated annealing vs. tabu search</vt:lpstr>
      <vt:lpstr>LYCOS</vt:lpstr>
      <vt:lpstr>LYCOS HW/SW partitioning</vt:lpstr>
      <vt:lpstr>Estimation using high-level synthesis</vt:lpstr>
      <vt:lpstr>Serra</vt:lpstr>
      <vt:lpstr>Co-synthesis to general architectures</vt:lpstr>
      <vt:lpstr>Co-synthesis as ILP</vt:lpstr>
      <vt:lpstr>Kalavade et al.</vt:lpstr>
      <vt:lpstr>GCLP algorithm</vt:lpstr>
      <vt:lpstr>Two-phase optimization</vt:lpstr>
      <vt:lpstr>SpecSyn</vt:lpstr>
      <vt:lpstr>SpecSyn synthesis</vt:lpstr>
      <vt:lpstr>SpecSyn refinement</vt:lpstr>
      <vt:lpstr>Successive-refinement co-synthesis</vt:lpstr>
      <vt:lpstr>A heuristic algorithm</vt:lpstr>
      <vt:lpstr>Example</vt:lpstr>
      <vt:lpstr>PE cost reduction step</vt:lpstr>
      <vt:lpstr>COSYN</vt:lpstr>
      <vt:lpstr>COSYN task and hardware models</vt:lpstr>
      <vt:lpstr>COSYN synthesis procedure</vt:lpstr>
      <vt:lpstr>Allocating concurrent tasks for pipelining</vt:lpstr>
      <vt:lpstr>Hierarchical co-synthesis</vt:lpstr>
      <vt:lpstr>Co-synthesis for fault tolerance</vt:lpstr>
      <vt:lpstr>Allocation for fault tolerance</vt:lpstr>
      <vt:lpstr>Protection in a failure group</vt:lpstr>
    </vt:vector>
  </TitlesOfParts>
  <Company>Princeton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Embedded Computing</dc:title>
  <dc:creator>Marilyn Wolf</dc:creator>
  <cp:lastModifiedBy>Marilyn</cp:lastModifiedBy>
  <cp:revision>105</cp:revision>
  <dcterms:created xsi:type="dcterms:W3CDTF">2006-09-21T02:21:51Z</dcterms:created>
  <dcterms:modified xsi:type="dcterms:W3CDTF">2014-04-07T23:36:49Z</dcterms:modified>
</cp:coreProperties>
</file>