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1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5" r:id="rId24"/>
    <p:sldId id="286" r:id="rId25"/>
    <p:sldId id="287" r:id="rId26"/>
    <p:sldId id="288" r:id="rId27"/>
    <p:sldId id="290" r:id="rId28"/>
    <p:sldId id="291" r:id="rId29"/>
    <p:sldId id="292" r:id="rId30"/>
    <p:sldId id="293" r:id="rId31"/>
    <p:sldId id="294" r:id="rId32"/>
    <p:sldId id="296" r:id="rId33"/>
    <p:sldId id="298" r:id="rId34"/>
    <p:sldId id="299" r:id="rId35"/>
    <p:sldId id="300" r:id="rId36"/>
    <p:sldId id="301" r:id="rId37"/>
    <p:sldId id="297" r:id="rId38"/>
    <p:sldId id="283" r:id="rId39"/>
    <p:sldId id="284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7863A8-A55F-4628-B6B7-56A86733BE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22286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276C0E-97FF-4CF7-8A1A-9CFB0B12BB39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4C54FE-36E9-4C35-9715-11632AECBCB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415AC-F183-4630-8698-CE637FD4A5AC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1F12D4-A53A-4A2D-9038-4D34A08236A2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509995-6AD2-402E-93E2-0785D214889F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7672BA-FFCE-4CC9-8D19-9D1EE114C1BB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4F4337-6407-4F1E-9777-28E8BFC3CBAB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698BD2-0D1B-4A3A-9D56-A71967231C2A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7E94D0-FC3C-41E7-9172-6E8A6CDEF671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827A05-FB87-415B-87CB-3413EC0582E3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34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26FCC-2D65-465D-BEB7-5436BC59A27B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35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1AD9E1-CACA-40B1-A28C-CE2DDA79339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0C0D5B-9D8A-4CC1-973C-013D9449A0AE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F3EF1E-44BC-4A61-B8AD-CD1DB67B4308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1DFA02-671D-40A4-9FBD-7BA39E684C41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2F7A3-5928-4A16-BFCC-BCC6E83F0315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1E9F7E-54D8-4CDB-B168-AD25C7D200AE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485973-09ED-4AC5-9A4C-96CA355A80F2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FEBF27-ED06-4D9F-AD4A-96AA47943455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31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0579D0-D227-4B9B-9CC8-E86ED076D18C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D904DE-AC2E-4062-B6DD-98D819F8F87D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32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8ADCF6-4F95-4C98-8C4C-603B0E48522D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32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8C9C0C5-8B55-4411-A99D-C5A04609AC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C5820-AF6F-4C59-8849-7C547CCC63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5795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C5105-864F-4590-8626-A7C95B45E0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3510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C389901-8E4A-4DE2-BB0B-6F69DF972C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73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52C4448-7341-4BEF-B2CA-9449D33C1E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3613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9DC633-192A-4C8C-9920-320B56BA6E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5952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993BF-98FB-4653-9F79-C327A58107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262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A0D3E-323F-4CFF-822E-9076ED3148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328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2B639-AD93-4142-B246-050F9FC05C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9129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EDFDE-B254-4CA3-99AF-A62AB19442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0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155A3-8DCB-44D2-87DC-A3D0C9785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71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F8257-3133-47C2-BC59-23287AE5EF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539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C4E39-02C4-4A61-9FC3-EB0D0E6128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342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52D84266-19DF-44AC-B79F-117BA2C8CB4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600"/>
              <a:t>Chapter 7, part 3: Hardware/Software Co-Design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MOGAC optimization procedure</a:t>
            </a:r>
          </a:p>
        </p:txBody>
      </p:sp>
      <p:sp>
        <p:nvSpPr>
          <p:cNvPr id="32256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Forms initial solution.</a:t>
            </a:r>
          </a:p>
          <a:p>
            <a:r>
              <a:rPr lang="en-US" altLang="en-US" sz="2600"/>
              <a:t>Repeats evolve/evaluate cycle.</a:t>
            </a:r>
          </a:p>
          <a:p>
            <a:r>
              <a:rPr lang="en-US" altLang="en-US" sz="2600"/>
              <a:t>Evaluation determines noninferior solutions.</a:t>
            </a:r>
          </a:p>
          <a:p>
            <a:r>
              <a:rPr lang="en-US" altLang="en-US" sz="2600"/>
              <a:t>Some noninferior solutions may not survive evolution.</a:t>
            </a:r>
          </a:p>
          <a:p>
            <a:r>
              <a:rPr lang="en-US" altLang="en-US" sz="2600"/>
              <a:t>Clusters solutions to reduce run time.</a:t>
            </a:r>
          </a:p>
        </p:txBody>
      </p:sp>
      <p:pic>
        <p:nvPicPr>
          <p:cNvPr id="322566" name="Picture 6" descr="Fig_07-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519363"/>
            <a:ext cx="4038600" cy="2692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2568" name="Text Box 8"/>
          <p:cNvSpPr txBox="1">
            <a:spLocks noChangeArrowheads="1"/>
          </p:cNvSpPr>
          <p:nvPr/>
        </p:nvSpPr>
        <p:spPr bwMode="auto">
          <a:xfrm>
            <a:off x="5394325" y="5675313"/>
            <a:ext cx="2282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[Dic98] © 1998 IEEE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MOGAC constraints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r>
              <a:rPr lang="en-US" altLang="en-US" sz="2600"/>
              <a:t>nis(x): noninferior solutions in x.</a:t>
            </a:r>
          </a:p>
          <a:p>
            <a:r>
              <a:rPr lang="en-US" altLang="en-US" sz="2600"/>
              <a:t>dom(a,b) = 1 if a is not dominated by b.</a:t>
            </a:r>
          </a:p>
          <a:p>
            <a:r>
              <a:rPr lang="en-US" altLang="en-US" sz="2600"/>
              <a:t>Cluster rank:</a:t>
            </a:r>
          </a:p>
        </p:txBody>
      </p:sp>
      <p:pic>
        <p:nvPicPr>
          <p:cNvPr id="325636" name="Picture 4" descr="eq7-15-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3200400"/>
            <a:ext cx="7162800" cy="2063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Energy-aware task scheduling</a:t>
            </a: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Yang et al. schedule multiprocessors for energy.</a:t>
            </a:r>
          </a:p>
          <a:p>
            <a:r>
              <a:rPr lang="en-US" altLang="en-US"/>
              <a:t>Combine design-time and runtime:</a:t>
            </a:r>
          </a:p>
          <a:p>
            <a:pPr lvl="1"/>
            <a:r>
              <a:rPr lang="en-US" altLang="en-US"/>
              <a:t>At design time, scheduler evaluates scheduling/allocation choices; optimizes with genetic algorithms; generates table.</a:t>
            </a:r>
          </a:p>
          <a:p>
            <a:pPr lvl="1"/>
            <a:r>
              <a:rPr lang="en-US" altLang="en-US"/>
              <a:t>At run time, heuristics use the table to choose best scheduling/allocation pattern.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Co-synthesis for wireless</a:t>
            </a:r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Wireless systems are bandwidth and energy limited.</a:t>
            </a:r>
          </a:p>
          <a:p>
            <a:r>
              <a:rPr lang="en-US" altLang="en-US"/>
              <a:t>COWLS uses parallel recombinative simulated annealing.</a:t>
            </a:r>
          </a:p>
          <a:p>
            <a:pPr lvl="1"/>
            <a:r>
              <a:rPr lang="en-US" altLang="en-US"/>
              <a:t>Ranked by communication time, computation time, utilization.</a:t>
            </a:r>
          </a:p>
          <a:p>
            <a:r>
              <a:rPr lang="en-US" altLang="en-US"/>
              <a:t>Scheduling influences both power consumption and timing.</a:t>
            </a:r>
          </a:p>
          <a:p>
            <a:pPr lvl="1"/>
            <a:r>
              <a:rPr lang="en-US" altLang="en-US"/>
              <a:t>Slack determines idle time.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Control and I/O synthesis</a:t>
            </a: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Control finite-state machine (CFSM) model describges control-dominated systems.</a:t>
            </a:r>
          </a:p>
          <a:p>
            <a:r>
              <a:rPr lang="en-US" altLang="en-US" sz="2600"/>
              <a:t>Event-driven model.</a:t>
            </a:r>
          </a:p>
          <a:p>
            <a:r>
              <a:rPr lang="en-US" altLang="en-US" sz="2600"/>
              <a:t>Finite, non-zero, unbounded reaction times.</a:t>
            </a:r>
          </a:p>
          <a:p>
            <a:r>
              <a:rPr lang="en-US" altLang="en-US" sz="2600"/>
              <a:t>Implementations:</a:t>
            </a:r>
          </a:p>
          <a:p>
            <a:pPr lvl="1"/>
            <a:r>
              <a:rPr lang="en-US" altLang="en-US" sz="2200"/>
              <a:t>Hardware is logic guarded by latches.</a:t>
            </a:r>
          </a:p>
          <a:p>
            <a:pPr lvl="1"/>
            <a:r>
              <a:rPr lang="en-US" altLang="en-US" sz="2200"/>
              <a:t>Software is synthesized from s-graph that models control flow graph.</a:t>
            </a:r>
          </a:p>
          <a:p>
            <a:r>
              <a:rPr lang="en-US" altLang="en-US" sz="2600"/>
              <a:t>Can be used as an intermediate representation for Esterel, etc.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36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Modal process model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Chou et al. use modal models:</a:t>
            </a:r>
          </a:p>
          <a:p>
            <a:pPr lvl="1"/>
            <a:r>
              <a:rPr lang="en-US" altLang="en-US"/>
              <a:t>I/O behavior depends on current mode and on inputs.</a:t>
            </a:r>
          </a:p>
          <a:p>
            <a:r>
              <a:rPr lang="en-US" altLang="en-US"/>
              <a:t>Abstract control types define control operations with known properties.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Interface synthesis</a:t>
            </a:r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Chou et al. represent I/O as control flow graphs.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Generate tasks, allocate I/O ports, split wide-word operations, use memory mapped I/O where ncessary, generate I/O sequencer.</a:t>
            </a:r>
          </a:p>
          <a:p>
            <a:pPr>
              <a:lnSpc>
                <a:spcPct val="90000"/>
              </a:lnSpc>
            </a:pPr>
            <a:r>
              <a:rPr lang="en-US" altLang="en-US"/>
              <a:t>Daveau et al. synthesize communication by allocating operations to units in a library.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Communication unit must provide requred services, use the right protocol, and run at the required data rate.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Cache modeling for co-synthesis</a:t>
            </a:r>
          </a:p>
        </p:txBody>
      </p:sp>
      <p:sp>
        <p:nvSpPr>
          <p:cNvPr id="34099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Cache state affects task execution time.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Li and Wolf used two-state model for processes in cache: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One time if in cache.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Another time if not in cache.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This model is more abstract than cache line model.</a:t>
            </a:r>
          </a:p>
        </p:txBody>
      </p:sp>
      <p:pic>
        <p:nvPicPr>
          <p:cNvPr id="340998" name="Picture 6" descr="Fig_07-2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26063" y="1600200"/>
            <a:ext cx="268128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1001" name="Text Box 9"/>
          <p:cNvSpPr txBox="1">
            <a:spLocks noChangeArrowheads="1"/>
          </p:cNvSpPr>
          <p:nvPr/>
        </p:nvSpPr>
        <p:spPr bwMode="auto">
          <a:xfrm>
            <a:off x="5622925" y="6284913"/>
            <a:ext cx="2130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[Li99] © 1999 IEEE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44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Co-synthesis with caches</a:t>
            </a:r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System cost:</a:t>
            </a:r>
          </a:p>
          <a:p>
            <a:endParaRPr lang="en-US" altLang="en-US" sz="2200"/>
          </a:p>
          <a:p>
            <a:endParaRPr lang="en-US" altLang="en-US" sz="2200"/>
          </a:p>
          <a:p>
            <a:r>
              <a:rPr lang="en-US" altLang="en-US" sz="2200"/>
              <a:t>Hierarchical scheduling algorithm:</a:t>
            </a:r>
          </a:p>
          <a:p>
            <a:pPr lvl="1"/>
            <a:r>
              <a:rPr lang="en-US" altLang="en-US" sz="2000"/>
              <a:t>Schedule tasks (&gt;= process) over hyperperiod.</a:t>
            </a:r>
          </a:p>
          <a:p>
            <a:pPr lvl="1"/>
            <a:r>
              <a:rPr lang="en-US" altLang="en-US" sz="2000"/>
              <a:t>Refine schedule by moving processes within a task.</a:t>
            </a:r>
          </a:p>
          <a:p>
            <a:r>
              <a:rPr lang="en-US" altLang="en-US" sz="2200"/>
              <a:t>Dynamic urgency models how process uses cache:</a:t>
            </a:r>
          </a:p>
        </p:txBody>
      </p:sp>
      <p:pic>
        <p:nvPicPr>
          <p:cNvPr id="344070" name="Picture 6" descr="eq7-1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995488"/>
            <a:ext cx="4038600" cy="1397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4073" name="Picture 9" descr="eq7-1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4953000"/>
            <a:ext cx="4800600" cy="96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Wuytack et al.</a:t>
            </a:r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</a:pPr>
            <a:r>
              <a:rPr lang="en-US" altLang="en-US" sz="2600"/>
              <a:t>Methodology for dynamic memory management: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Define application using abstract data types.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Refine ADTs into concrete data structures.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Virtual memory divided among several memory managers.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Spit virtual memory segments into groups to parallelize data accesses.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Order background memory accesses to optimize bandwidth.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2600"/>
              <a:t>Allocate physical memories.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Multi-objective optimization.</a:t>
            </a:r>
          </a:p>
          <a:p>
            <a:r>
              <a:rPr lang="en-US" altLang="en-US" dirty="0"/>
              <a:t>Co-synthesis for control.</a:t>
            </a:r>
          </a:p>
          <a:p>
            <a:r>
              <a:rPr lang="en-US" altLang="en-US" dirty="0"/>
              <a:t>Co-synthesis for caches.</a:t>
            </a:r>
          </a:p>
          <a:p>
            <a:r>
              <a:rPr lang="en-US" altLang="en-US" dirty="0"/>
              <a:t>Co-synthesis for reconfigurable platforms</a:t>
            </a:r>
            <a:r>
              <a:rPr lang="en-US" altLang="en-US" dirty="0" smtClean="0"/>
              <a:t>.</a:t>
            </a:r>
          </a:p>
          <a:p>
            <a:r>
              <a:rPr lang="en-US" altLang="en-US" dirty="0" smtClean="0"/>
              <a:t>Electronic system level design.</a:t>
            </a:r>
          </a:p>
          <a:p>
            <a:r>
              <a:rPr lang="en-US" altLang="en-US" dirty="0" smtClean="0"/>
              <a:t>Thermal-aware design.</a:t>
            </a:r>
            <a:endParaRPr lang="en-US" altLang="en-US" dirty="0"/>
          </a:p>
          <a:p>
            <a:r>
              <a:rPr lang="en-US" altLang="en-US" dirty="0"/>
              <a:t>Hardware/software co-simulation.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Co-synthesis for reconfigurable systems</a:t>
            </a:r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FPGA fabric can hold different accelerators at different times.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Combinations of accelerators may be limited.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Must take floorplan into account.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Schedule must take reconfiguration time, energy into account.</a:t>
            </a:r>
          </a:p>
        </p:txBody>
      </p:sp>
      <p:pic>
        <p:nvPicPr>
          <p:cNvPr id="352261" name="Picture 5" descr="Fig_07-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759075"/>
            <a:ext cx="4038600" cy="2212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CORDS</a:t>
            </a:r>
          </a:p>
        </p:txBody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CORDS uses evolutionary algorithms similar to MOGAC.</a:t>
            </a:r>
          </a:p>
          <a:p>
            <a:pPr lvl="1"/>
            <a:r>
              <a:rPr lang="en-US" altLang="en-US"/>
              <a:t>Adds reconfiguration delay to costs based on current schedule state.</a:t>
            </a:r>
          </a:p>
          <a:p>
            <a:pPr lvl="1"/>
            <a:r>
              <a:rPr lang="en-US" altLang="en-US"/>
              <a:t>Dynamic priority of task depends on slack + reconfiguration delay.</a:t>
            </a:r>
          </a:p>
          <a:p>
            <a:pPr lvl="1"/>
            <a:r>
              <a:rPr lang="en-US" altLang="en-US"/>
              <a:t>Increases dynamic priority of tasks with low reconfiguration time to group together several reconfigurations and save energy.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Nimble</a:t>
            </a: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Performs fine-grained partitioning for instruction-level parallelism.</a:t>
            </a:r>
          </a:p>
          <a:p>
            <a:r>
              <a:rPr lang="en-US" altLang="en-US" sz="2200"/>
              <a:t>Platform described in architecture description language.</a:t>
            </a:r>
          </a:p>
          <a:p>
            <a:r>
              <a:rPr lang="en-US" altLang="en-US" sz="2200"/>
              <a:t>Program represented as control flow graph.</a:t>
            </a:r>
          </a:p>
          <a:p>
            <a:r>
              <a:rPr lang="en-US" altLang="en-US" sz="2200"/>
              <a:t>Selects interesting parts of loops by analyzing control dependence graph.</a:t>
            </a:r>
          </a:p>
        </p:txBody>
      </p:sp>
      <p:pic>
        <p:nvPicPr>
          <p:cNvPr id="357381" name="Picture 5" descr="Fig_07-2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503488"/>
            <a:ext cx="4038600" cy="272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7383" name="Text Box 7"/>
          <p:cNvSpPr txBox="1">
            <a:spLocks noChangeArrowheads="1"/>
          </p:cNvSpPr>
          <p:nvPr/>
        </p:nvSpPr>
        <p:spPr bwMode="auto">
          <a:xfrm>
            <a:off x="4784725" y="5446713"/>
            <a:ext cx="21304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[Li00] © 2000 IEEE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system-level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 smtClean="0"/>
              <a:t>ESL for mixed hardware/software systems.</a:t>
            </a:r>
          </a:p>
          <a:p>
            <a:r>
              <a:rPr lang="en-US" sz="2800" dirty="0" smtClean="0"/>
              <a:t>Often driven from </a:t>
            </a:r>
            <a:r>
              <a:rPr lang="en-US" sz="2800" dirty="0" err="1" smtClean="0"/>
              <a:t>SystemC</a:t>
            </a:r>
            <a:r>
              <a:rPr lang="en-US" sz="2800" dirty="0" smtClean="0"/>
              <a:t> or </a:t>
            </a:r>
            <a:r>
              <a:rPr lang="en-US" sz="2800" dirty="0" err="1" smtClean="0"/>
              <a:t>Matlab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Concentrates on refinement of abstract system to HW, SW components.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6" name="Picture 2" descr="f07-22-9_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057400"/>
            <a:ext cx="3048000" cy="292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7630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ESL tools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Daedalus for multimedia </a:t>
            </a:r>
            <a:r>
              <a:rPr lang="en-US" dirty="0" err="1" smtClean="0"/>
              <a:t>MPSoCs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Application modeled as Kahn process.</a:t>
            </a:r>
          </a:p>
          <a:p>
            <a:pPr lvl="1"/>
            <a:r>
              <a:rPr lang="en-US" dirty="0" smtClean="0"/>
              <a:t>Design space exploration based on high-level models of major HW components.</a:t>
            </a:r>
          </a:p>
          <a:p>
            <a:r>
              <a:rPr lang="en-US" dirty="0" smtClean="0"/>
              <a:t>SCE uses three-level design hierarchy:</a:t>
            </a:r>
          </a:p>
          <a:p>
            <a:pPr lvl="1"/>
            <a:r>
              <a:rPr lang="en-US" dirty="0" smtClean="0"/>
              <a:t>Specification is set of behaviors and abstract communication channels.</a:t>
            </a:r>
          </a:p>
          <a:p>
            <a:pPr lvl="1"/>
            <a:r>
              <a:rPr lang="en-US" dirty="0" smtClean="0"/>
              <a:t>Transaction-level model maps onto platform architecture.</a:t>
            </a:r>
          </a:p>
          <a:p>
            <a:pPr lvl="1"/>
            <a:r>
              <a:rPr lang="en-US" dirty="0" smtClean="0"/>
              <a:t>Implementation model is cycle-accurate.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2322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X-chart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X-chart extends </a:t>
            </a:r>
            <a:r>
              <a:rPr lang="en-US" dirty="0" err="1" smtClean="0"/>
              <a:t>Gajski</a:t>
            </a:r>
            <a:r>
              <a:rPr lang="en-US" dirty="0" smtClean="0"/>
              <a:t>-Kuhn Y-chart:</a:t>
            </a:r>
          </a:p>
          <a:p>
            <a:pPr lvl="1"/>
            <a:r>
              <a:rPr lang="en-US" dirty="0" smtClean="0"/>
              <a:t>Input to synthesis is behavior and constraints.</a:t>
            </a:r>
          </a:p>
          <a:p>
            <a:pPr lvl="1"/>
            <a:r>
              <a:rPr lang="en-US" dirty="0" smtClean="0"/>
              <a:t>Synthesis produces structure and quality metrics.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pic>
        <p:nvPicPr>
          <p:cNvPr id="17" name="Picture 2" descr="f07-23-9_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52600"/>
            <a:ext cx="3657600" cy="261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608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intermediate code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CIC is common representation for system-level design.</a:t>
            </a:r>
          </a:p>
          <a:p>
            <a:pPr lvl="1"/>
            <a:r>
              <a:rPr lang="en-US" dirty="0" smtClean="0"/>
              <a:t>Software represented as stylized C code.</a:t>
            </a:r>
          </a:p>
          <a:p>
            <a:pPr lvl="1"/>
            <a:r>
              <a:rPr lang="en-US" dirty="0" smtClean="0"/>
              <a:t>Target architecture described in XML.</a:t>
            </a:r>
          </a:p>
          <a:p>
            <a:r>
              <a:rPr lang="en-US" dirty="0" smtClean="0"/>
              <a:t>Translation in four steps:</a:t>
            </a:r>
          </a:p>
          <a:p>
            <a:pPr lvl="1"/>
            <a:r>
              <a:rPr lang="en-US" dirty="0" smtClean="0"/>
              <a:t>Translation of API.</a:t>
            </a:r>
          </a:p>
          <a:p>
            <a:pPr lvl="1"/>
            <a:r>
              <a:rPr lang="en-US" dirty="0" smtClean="0"/>
              <a:t>Generation of HW interface code.</a:t>
            </a:r>
          </a:p>
          <a:p>
            <a:pPr lvl="1"/>
            <a:r>
              <a:rPr lang="en-US" dirty="0" smtClean="0"/>
              <a:t>Open MP translation.</a:t>
            </a:r>
          </a:p>
          <a:p>
            <a:pPr lvl="1"/>
            <a:r>
              <a:rPr lang="en-US" dirty="0" smtClean="0"/>
              <a:t>Task scheduling.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20069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</a:t>
            </a:r>
            <a:r>
              <a:rPr lang="en-US" dirty="0" err="1" smtClean="0"/>
              <a:t>CoDesigner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Automates design space exploration for HW/SW systems.</a:t>
            </a:r>
          </a:p>
          <a:p>
            <a:r>
              <a:rPr lang="en-US" dirty="0" smtClean="0"/>
              <a:t>Design </a:t>
            </a:r>
            <a:r>
              <a:rPr lang="en-US" dirty="0" err="1" smtClean="0"/>
              <a:t>represnted</a:t>
            </a:r>
            <a:r>
              <a:rPr lang="en-US" dirty="0" smtClean="0"/>
              <a:t> as </a:t>
            </a:r>
            <a:r>
              <a:rPr lang="en-US" dirty="0" err="1" smtClean="0"/>
              <a:t>architectxure</a:t>
            </a:r>
            <a:r>
              <a:rPr lang="en-US" dirty="0" smtClean="0"/>
              <a:t> template; process graph; constraints on possible mappings.</a:t>
            </a:r>
          </a:p>
          <a:p>
            <a:r>
              <a:rPr lang="en-US" dirty="0" smtClean="0"/>
              <a:t>Design space </a:t>
            </a:r>
            <a:r>
              <a:rPr lang="en-US" dirty="0" err="1" smtClean="0"/>
              <a:t>explorated</a:t>
            </a:r>
            <a:r>
              <a:rPr lang="en-US" dirty="0" smtClean="0"/>
              <a:t> using </a:t>
            </a:r>
            <a:r>
              <a:rPr lang="en-US" dirty="0" err="1" smtClean="0"/>
              <a:t>multiobjective</a:t>
            </a:r>
            <a:r>
              <a:rPr lang="en-US" dirty="0" smtClean="0"/>
              <a:t> evolution algorithms.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753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and virtual architectures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Popovici</a:t>
            </a:r>
            <a:r>
              <a:rPr lang="en-US" sz="2800" dirty="0" smtClean="0"/>
              <a:t> et al divided </a:t>
            </a:r>
            <a:r>
              <a:rPr lang="en-US" sz="2800" dirty="0" err="1" smtClean="0"/>
              <a:t>MPSoC</a:t>
            </a:r>
            <a:r>
              <a:rPr lang="en-US" sz="2800" dirty="0" smtClean="0"/>
              <a:t> design into four stages:</a:t>
            </a:r>
          </a:p>
          <a:p>
            <a:pPr lvl="1"/>
            <a:r>
              <a:rPr lang="en-US" sz="2400" dirty="0" smtClean="0"/>
              <a:t>System architecture partitioned into HW, SW with abstract communication.</a:t>
            </a:r>
          </a:p>
          <a:p>
            <a:pPr lvl="1"/>
            <a:r>
              <a:rPr lang="en-US" sz="2400" dirty="0" smtClean="0"/>
              <a:t>Virtual architecture refines communication in terms of HW/SW API.</a:t>
            </a:r>
          </a:p>
          <a:p>
            <a:pPr lvl="1"/>
            <a:r>
              <a:rPr lang="en-US" sz="2400" dirty="0" smtClean="0"/>
              <a:t>Transaction-accurate architecture describes HW/SW interfaces using hardware abstraction layer.</a:t>
            </a:r>
          </a:p>
          <a:p>
            <a:pPr lvl="1"/>
            <a:r>
              <a:rPr lang="en-US" sz="2400" dirty="0" smtClean="0"/>
              <a:t>Virtual prototype explicitly models processor architectures.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87274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Therma</a:t>
            </a:r>
            <a:r>
              <a:rPr lang="en-US" dirty="0" smtClean="0"/>
              <a:t>-aware design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048000" cy="4530725"/>
          </a:xfrm>
        </p:spPr>
        <p:txBody>
          <a:bodyPr/>
          <a:lstStyle/>
          <a:p>
            <a:r>
              <a:rPr lang="en-US" sz="2000" dirty="0" smtClean="0"/>
              <a:t>Modern processors generate enough heat to damage the chip.</a:t>
            </a:r>
          </a:p>
          <a:p>
            <a:r>
              <a:rPr lang="en-US" sz="2000" dirty="0" smtClean="0"/>
              <a:t>Must accommodate passive and active thermal management.</a:t>
            </a:r>
          </a:p>
          <a:p>
            <a:r>
              <a:rPr lang="en-US" sz="2000" dirty="0" smtClean="0"/>
              <a:t>Hardware, software may adjust execution to manage heat.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7" name="Cube 26"/>
          <p:cNvSpPr/>
          <p:nvPr/>
        </p:nvSpPr>
        <p:spPr>
          <a:xfrm rot="-4620000">
            <a:off x="2401127" y="3377853"/>
            <a:ext cx="4054328" cy="304800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ube 27"/>
          <p:cNvSpPr/>
          <p:nvPr/>
        </p:nvSpPr>
        <p:spPr>
          <a:xfrm rot="-4620000">
            <a:off x="2950993" y="3377854"/>
            <a:ext cx="4054328" cy="304800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ube 28"/>
          <p:cNvSpPr/>
          <p:nvPr/>
        </p:nvSpPr>
        <p:spPr>
          <a:xfrm rot="-4620000">
            <a:off x="3471188" y="3381129"/>
            <a:ext cx="4054328" cy="304800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ube 29"/>
          <p:cNvSpPr/>
          <p:nvPr/>
        </p:nvSpPr>
        <p:spPr>
          <a:xfrm rot="-4620000">
            <a:off x="3994486" y="3349206"/>
            <a:ext cx="4113129" cy="304800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ube 30"/>
          <p:cNvSpPr/>
          <p:nvPr/>
        </p:nvSpPr>
        <p:spPr>
          <a:xfrm rot="-4620000">
            <a:off x="4611865" y="3403304"/>
            <a:ext cx="4008811" cy="304800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ube 31"/>
          <p:cNvSpPr/>
          <p:nvPr/>
        </p:nvSpPr>
        <p:spPr>
          <a:xfrm rot="-4620000">
            <a:off x="5112783" y="3330388"/>
            <a:ext cx="4205750" cy="304800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ube 32"/>
          <p:cNvSpPr/>
          <p:nvPr/>
        </p:nvSpPr>
        <p:spPr>
          <a:xfrm rot="-4620000">
            <a:off x="5625983" y="3330387"/>
            <a:ext cx="4205750" cy="304800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arallelogram 33"/>
          <p:cNvSpPr/>
          <p:nvPr/>
        </p:nvSpPr>
        <p:spPr>
          <a:xfrm>
            <a:off x="3622320" y="1399527"/>
            <a:ext cx="5029200" cy="3985404"/>
          </a:xfrm>
          <a:prstGeom prst="parallelogram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arallelogram 34"/>
          <p:cNvSpPr/>
          <p:nvPr/>
        </p:nvSpPr>
        <p:spPr>
          <a:xfrm>
            <a:off x="4117620" y="1689231"/>
            <a:ext cx="4038600" cy="3200400"/>
          </a:xfrm>
          <a:prstGeom prst="parallelogram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4626367" y="2260731"/>
            <a:ext cx="2886635" cy="2209800"/>
            <a:chOff x="2985247" y="1447800"/>
            <a:chExt cx="2886635" cy="2209800"/>
          </a:xfrm>
        </p:grpSpPr>
        <p:sp>
          <p:nvSpPr>
            <p:cNvPr id="37" name="Parallelogram 36"/>
            <p:cNvSpPr/>
            <p:nvPr/>
          </p:nvSpPr>
          <p:spPr>
            <a:xfrm>
              <a:off x="3124200" y="1600200"/>
              <a:ext cx="2743200" cy="2057400"/>
            </a:xfrm>
            <a:prstGeom prst="parallelogram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chip</a:t>
              </a:r>
              <a:endParaRPr lang="en-US" dirty="0"/>
            </a:p>
          </p:txBody>
        </p:sp>
        <p:sp>
          <p:nvSpPr>
            <p:cNvPr id="38" name="Parallelogram 37"/>
            <p:cNvSpPr/>
            <p:nvPr/>
          </p:nvSpPr>
          <p:spPr>
            <a:xfrm>
              <a:off x="2985247" y="1447800"/>
              <a:ext cx="2743200" cy="2057400"/>
            </a:xfrm>
            <a:prstGeom prst="parallelogram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chip</a:t>
              </a:r>
              <a:endParaRPr lang="en-US" dirty="0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5230906" y="3482788"/>
              <a:ext cx="152400" cy="1524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5719482" y="1447800"/>
              <a:ext cx="152400" cy="1524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998694" y="3505200"/>
              <a:ext cx="152400" cy="1524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7837196" y="4437899"/>
            <a:ext cx="10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heat sink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215658" y="914400"/>
            <a:ext cx="1492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eat spreader</a:t>
            </a:r>
            <a:endParaRPr lang="en-US" dirty="0"/>
          </a:p>
        </p:txBody>
      </p:sp>
      <p:cxnSp>
        <p:nvCxnSpPr>
          <p:cNvPr id="44" name="Straight Arrow Connector 43"/>
          <p:cNvCxnSpPr>
            <a:stCxn id="43" idx="2"/>
          </p:cNvCxnSpPr>
          <p:nvPr/>
        </p:nvCxnSpPr>
        <p:spPr>
          <a:xfrm flipH="1">
            <a:off x="7243482" y="1283732"/>
            <a:ext cx="718374" cy="8498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081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Multi-objective optimization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Operations research provides notions for optimization functions with multiple objectives.</a:t>
            </a:r>
          </a:p>
          <a:p>
            <a:r>
              <a:rPr lang="en-US" altLang="en-US"/>
              <a:t>Pareto optimality: optimal solution cannot be improved without making something else worse.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HotSpot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HotSpot</a:t>
            </a:r>
            <a:r>
              <a:rPr lang="en-US" sz="2800" dirty="0" smtClean="0"/>
              <a:t> architectural simulator estimates thermal characteristics during execution.</a:t>
            </a:r>
          </a:p>
          <a:p>
            <a:r>
              <a:rPr lang="en-US" sz="2800" dirty="0" smtClean="0"/>
              <a:t>Based on power simulator.</a:t>
            </a:r>
          </a:p>
          <a:p>
            <a:r>
              <a:rPr lang="en-US" sz="2800" dirty="0" smtClean="0"/>
              <a:t>Designer provides thermal model for chip + package.</a:t>
            </a:r>
          </a:p>
          <a:p>
            <a:pPr lvl="1"/>
            <a:r>
              <a:rPr lang="en-US" sz="2400" dirty="0" smtClean="0"/>
              <a:t>Chip, package, heat sink are all thermally modeled.</a:t>
            </a:r>
          </a:p>
          <a:p>
            <a:pPr lvl="1"/>
            <a:r>
              <a:rPr lang="en-US" sz="2400" dirty="0" smtClean="0"/>
              <a:t>RC thermal network describes heat flow.</a:t>
            </a:r>
          </a:p>
          <a:p>
            <a:pPr lvl="1"/>
            <a:r>
              <a:rPr lang="en-US" sz="2400" dirty="0" smtClean="0"/>
              <a:t>Simulation results in heat profiles that are dissipated through the RC network.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870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Temperature-aware task </a:t>
            </a:r>
            <a:r>
              <a:rPr lang="en-US" dirty="0" err="1" smtClean="0"/>
              <a:t>schedulink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Xie and Hung developed heuristic task scheduling/allocation.</a:t>
                </a:r>
              </a:p>
              <a:p>
                <a:r>
                  <a:rPr lang="en-US" dirty="0" smtClean="0"/>
                  <a:t>Spatial characteristics of temperature added to dynamic task criticality: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𝐷𝐶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𝑡𝑎𝑠𝑘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𝑃𝐸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𝑆𝐶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𝑡𝑎𝑠𝑘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𝑊𝐶𝐸𝑇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𝑡𝑎𝑠𝑘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𝑃𝐸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𝑎𝑣𝑎𝑖𝑙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𝑃𝐸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𝑟𝑒𝑎𝑑𝑦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_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𝑡𝑎𝑠𝑘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𝑡𝑒𝑚𝑝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Temporal characteristics of temperature:</a:t>
                </a:r>
              </a:p>
              <a:p>
                <a:pPr lvl="1"/>
                <a:r>
                  <a:rPr lang="en-US" dirty="0" smtClean="0"/>
                  <a:t>Allocation changes over time to balance heat generation.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93" t="-1750" b="-1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42133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Temperature-aware DVFS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Murali </a:t>
                </a:r>
                <a:r>
                  <a:rPr lang="en-US" sz="2000" i="1" dirty="0" smtClean="0"/>
                  <a:t>et al. </a:t>
                </a:r>
                <a:r>
                  <a:rPr lang="en-US" sz="2000" dirty="0" smtClean="0"/>
                  <a:t>divide chip and heat spreader into cells for thermal RC network.</a:t>
                </a:r>
              </a:p>
              <a:p>
                <a:r>
                  <a:rPr lang="en-US" sz="2000" dirty="0" smtClean="0"/>
                  <a:t>Heat flow at time </a:t>
                </a:r>
                <a:r>
                  <a:rPr lang="en-US" sz="2000" i="1" dirty="0" smtClean="0"/>
                  <a:t>k </a:t>
                </a:r>
                <a:r>
                  <a:rPr lang="en-US" sz="2000" dirty="0" smtClean="0"/>
                  <a:t>given temperature </a:t>
                </a:r>
                <a:r>
                  <a:rPr lang="en-US" sz="2000" i="1" dirty="0" err="1" smtClean="0"/>
                  <a:t>t</a:t>
                </a:r>
                <a:r>
                  <a:rPr lang="en-US" sz="2000" i="1" baseline="-25000" dirty="0" err="1" smtClean="0"/>
                  <a:t>k</a:t>
                </a:r>
                <a:r>
                  <a:rPr lang="en-US" sz="2000" dirty="0" smtClean="0"/>
                  <a:t>, power </a:t>
                </a:r>
                <a:r>
                  <a:rPr lang="en-US" sz="2000" i="1" dirty="0" err="1" smtClean="0"/>
                  <a:t>p</a:t>
                </a:r>
                <a:r>
                  <a:rPr lang="en-US" sz="2000" i="1" baseline="-25000" dirty="0" err="1" smtClean="0"/>
                  <a:t>k</a:t>
                </a:r>
                <a:r>
                  <a:rPr lang="en-US" sz="2000" i="1" baseline="-25000" dirty="0" smtClean="0"/>
                  <a:t>, </a:t>
                </a:r>
                <a:r>
                  <a:rPr lang="en-US" sz="2000" dirty="0" smtClean="0"/>
                  <a:t>thermal conductance </a:t>
                </a:r>
                <a:r>
                  <a:rPr lang="en-US" sz="2000" i="1" dirty="0" smtClean="0"/>
                  <a:t>G</a:t>
                </a:r>
                <a:r>
                  <a:rPr lang="en-US" sz="2000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𝐶</m:t>
                    </m:r>
                    <m:acc>
                      <m:accPr>
                        <m:chr m:val="̇"/>
                        <m:ctrlPr>
                          <a:rPr lang="en-US" sz="1800" b="0" i="1" smtClean="0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acc>
                    <m:r>
                      <a:rPr lang="en-US" sz="1800" b="0" i="1" smtClean="0">
                        <a:latin typeface="Cambria Math"/>
                      </a:rPr>
                      <m:t>=−</m:t>
                    </m:r>
                    <m:r>
                      <a:rPr lang="en-US" sz="1800" b="0" i="1" smtClean="0">
                        <a:latin typeface="Cambria Math"/>
                      </a:rPr>
                      <m:t>𝐺</m:t>
                    </m:r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endParaRPr lang="en-US" sz="1800" dirty="0" smtClean="0"/>
              </a:p>
              <a:p>
                <a:pPr lvl="1"/>
                <a:r>
                  <a:rPr lang="en-US" sz="1800" dirty="0" smtClean="0"/>
                  <a:t>Thermal conductance of silicon is approximately linear in temperature.</a:t>
                </a:r>
              </a:p>
              <a:p>
                <a:r>
                  <a:rPr lang="en-US" sz="2000" dirty="0" smtClean="0"/>
                  <a:t>Model power consumption of CPU </a:t>
                </a:r>
                <a:r>
                  <a:rPr lang="en-US" sz="2000" i="1" dirty="0" smtClean="0"/>
                  <a:t>i</a:t>
                </a:r>
                <a:r>
                  <a:rPr lang="en-US" sz="2000" dirty="0" smtClean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𝑖</m:t>
                        </m:r>
                        <m:r>
                          <a:rPr lang="en-US" sz="1800" b="0" i="1" smtClean="0">
                            <a:latin typeface="Cambria Math"/>
                          </a:rPr>
                          <m:t>,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  <m:f>
                      <m:f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𝑘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sz="1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sSubSup>
                              <m:sSubSupPr>
                                <m:ctrlPr>
                                  <a:rPr lang="en-US" sz="1800" b="0" i="1" smtClean="0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𝑓</m:t>
                                </m:r>
                              </m:e>
                              <m:sub/>
                              <m:sup>
                                <m:r>
                                  <a:rPr lang="en-US" sz="18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</m:den>
                    </m:f>
                  </m:oMath>
                </a14:m>
                <a:endParaRPr lang="en-US" sz="1800" dirty="0" smtClean="0"/>
              </a:p>
              <a:p>
                <a:r>
                  <a:rPr lang="en-US" sz="2000" dirty="0" smtClean="0"/>
                  <a:t>Use iterative methods to solve for maximizing performance while keeping temperature, power below threshold.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 smtClean="0"/>
              <a:t>High Performance Embedded Computing 2nd </a:t>
            </a:r>
            <a:r>
              <a:rPr lang="en-US" altLang="en-US" dirty="0" err="1" smtClean="0"/>
              <a:t>ed</a:t>
            </a:r>
            <a:r>
              <a:rPr lang="en-US" altLang="en-US" dirty="0" smtClean="0"/>
              <a:t> © 2014 Elsevier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146502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profile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Ebi</a:t>
            </a:r>
            <a:r>
              <a:rPr lang="en-US" sz="2800" dirty="0" smtClean="0"/>
              <a:t> </a:t>
            </a:r>
            <a:r>
              <a:rPr lang="en-US" sz="2800" i="1" dirty="0" smtClean="0"/>
              <a:t>et al.</a:t>
            </a:r>
            <a:r>
              <a:rPr lang="en-US" sz="2800" dirty="0" smtClean="0"/>
              <a:t> manage power/thermal using market-based learning algorithms.</a:t>
            </a:r>
          </a:p>
          <a:p>
            <a:r>
              <a:rPr lang="en-US" sz="2800" dirty="0" smtClean="0"/>
              <a:t>Each CPU has DVFS agent with an income of available power.</a:t>
            </a:r>
          </a:p>
          <a:p>
            <a:pPr lvl="1"/>
            <a:r>
              <a:rPr lang="en-US" sz="2400" dirty="0" smtClean="0"/>
              <a:t>Running more slowly allows CPU to save excess power.</a:t>
            </a:r>
          </a:p>
          <a:p>
            <a:pPr lvl="1"/>
            <a:r>
              <a:rPr lang="en-US" sz="2400" dirty="0" smtClean="0"/>
              <a:t>Income/temperature curve has differing weights in good, neutral, bad regions.</a:t>
            </a:r>
            <a:endParaRPr lang="en-US" dirty="0" smtClean="0"/>
          </a:p>
          <a:p>
            <a:r>
              <a:rPr lang="en-US" dirty="0" smtClean="0"/>
              <a:t>Thermal domains negotiate with each other for power in next execution interval.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0423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Reactive </a:t>
            </a:r>
            <a:r>
              <a:rPr lang="en-US" dirty="0" err="1" smtClean="0"/>
              <a:t>scheduing</a:t>
            </a:r>
            <a:r>
              <a:rPr lang="en-US" dirty="0" smtClean="0"/>
              <a:t> for processor </a:t>
            </a:r>
            <a:r>
              <a:rPr lang="en-US" dirty="0" err="1" smtClean="0"/>
              <a:t>tempuerature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dirty="0" smtClean="0"/>
                  <a:t>Wang and </a:t>
                </a:r>
                <a:r>
                  <a:rPr lang="en-US" sz="2800" dirty="0" err="1" smtClean="0"/>
                  <a:t>Bettati</a:t>
                </a:r>
                <a:r>
                  <a:rPr lang="en-US" sz="2800" dirty="0" smtClean="0"/>
                  <a:t>: reactive scheduling to ensure CPU temp remains below T</a:t>
                </a:r>
                <a:r>
                  <a:rPr lang="en-US" sz="2800" baseline="-25000" dirty="0" smtClean="0"/>
                  <a:t>H</a:t>
                </a:r>
                <a:r>
                  <a:rPr lang="en-US" sz="2800" dirty="0" smtClean="0"/>
                  <a:t>.</a:t>
                </a:r>
              </a:p>
              <a:p>
                <a:pPr lvl="1"/>
                <a:r>
                  <a:rPr lang="en-US" sz="2400" dirty="0" smtClean="0"/>
                  <a:t>Power consumption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𝜅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sup>
                    </m:sSup>
                    <m:d>
                      <m:d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&gt;1</m:t>
                    </m:r>
                  </m:oMath>
                </a14:m>
                <a:endParaRPr lang="en-US" sz="2400" dirty="0" smtClean="0"/>
              </a:p>
              <a:p>
                <a:pPr lvl="1"/>
                <a:r>
                  <a:rPr lang="en-US" sz="2400" dirty="0" smtClean="0"/>
                  <a:t>Thermal properties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𝑎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𝜅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𝑡h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, </m:t>
                    </m:r>
                    <m:r>
                      <a:rPr lang="en-US" sz="2400" b="0" i="1" smtClean="0">
                        <a:latin typeface="Cambria Math"/>
                      </a:rPr>
                      <m:t>𝑏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𝑡h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𝑡h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 smtClean="0"/>
              </a:p>
              <a:p>
                <a:r>
                  <a:rPr lang="en-US" sz="2800" dirty="0" smtClean="0"/>
                  <a:t>At equilibrium speed, CPU temp is steady: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𝑏</m:t>
                                </m:r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𝑎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𝐻</m:t>
                                </m:r>
                              </m:sub>
                            </m:sSub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den>
                        </m:f>
                      </m:sup>
                    </m:sSup>
                  </m:oMath>
                </a14:m>
                <a:endParaRPr lang="en-US" sz="2400" dirty="0" smtClean="0"/>
              </a:p>
              <a:p>
                <a:r>
                  <a:rPr lang="en-US" sz="2800" dirty="0" smtClean="0"/>
                  <a:t>When CPU is at threshold, run at </a:t>
                </a:r>
                <a:r>
                  <a:rPr lang="en-US" sz="2800" dirty="0" err="1" smtClean="0"/>
                  <a:t>equilibrum</a:t>
                </a:r>
                <a:r>
                  <a:rPr lang="en-US" sz="2800" dirty="0" smtClean="0"/>
                  <a:t> speed; increase speed at lower temps when jobs are ready to run.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1346" r="-963" b="-8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63524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 and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Chaturvedi</a:t>
            </a:r>
            <a:r>
              <a:rPr lang="en-US" sz="2800" dirty="0" smtClean="0"/>
              <a:t> </a:t>
            </a:r>
            <a:r>
              <a:rPr lang="en-US" sz="2800" i="1" dirty="0" smtClean="0"/>
              <a:t>et al.</a:t>
            </a:r>
            <a:r>
              <a:rPr lang="en-US" sz="2800" dirty="0" smtClean="0"/>
              <a:t> used simulations to show that constant-speed schedule does not always minimize peak processor temperature.</a:t>
            </a:r>
          </a:p>
          <a:p>
            <a:r>
              <a:rPr lang="en-US" sz="2800" dirty="0" smtClean="0"/>
              <a:t>Showed conditions under which step-down schedule gives lowest peak temperature.</a:t>
            </a:r>
          </a:p>
          <a:p>
            <a:pPr lvl="1"/>
            <a:r>
              <a:rPr lang="en-US" sz="2400" dirty="0" smtClean="0"/>
              <a:t>Clock speed reduced during schedule.</a:t>
            </a:r>
          </a:p>
          <a:p>
            <a:r>
              <a:rPr lang="en-US" sz="2800" dirty="0" smtClean="0"/>
              <a:t>Chen </a:t>
            </a:r>
            <a:r>
              <a:rPr lang="en-US" sz="2800" i="1" dirty="0" smtClean="0"/>
              <a:t>et al.</a:t>
            </a:r>
            <a:r>
              <a:rPr lang="en-US" sz="2800" dirty="0" smtClean="0"/>
              <a:t> developed algorithms for proactive speed scheduling:</a:t>
            </a:r>
          </a:p>
          <a:p>
            <a:pPr lvl="1"/>
            <a:r>
              <a:rPr lang="en-US" sz="2400" dirty="0" smtClean="0"/>
              <a:t>Minimize response time under thermal constraint.</a:t>
            </a:r>
          </a:p>
          <a:p>
            <a:pPr lvl="1"/>
            <a:r>
              <a:rPr lang="en-US" sz="2400" dirty="0" smtClean="0"/>
              <a:t>Minimize temperature under a timing constraint.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3808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analysis of multi-tasking systems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800" dirty="0" smtClean="0"/>
                  <a:t>Thiele </a:t>
                </a:r>
                <a:r>
                  <a:rPr lang="en-US" sz="2800" i="1" dirty="0" smtClean="0"/>
                  <a:t>et al.</a:t>
                </a:r>
                <a:r>
                  <a:rPr lang="en-US" sz="2800" dirty="0" smtClean="0"/>
                  <a:t> modeled thermal behavior of multi-tasking </a:t>
                </a:r>
                <a:r>
                  <a:rPr lang="en-US" sz="2800" dirty="0" err="1" smtClean="0"/>
                  <a:t>MPSoC</a:t>
                </a:r>
                <a:r>
                  <a:rPr lang="en-US" sz="2800" dirty="0" smtClean="0"/>
                  <a:t>.</a:t>
                </a:r>
              </a:p>
              <a:p>
                <a:r>
                  <a:rPr lang="en-US" sz="2800" dirty="0" smtClean="0"/>
                  <a:t>Critical accumulated computing time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𝑄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[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𝑘</m:t>
                        </m:r>
                        <m:r>
                          <a:rPr lang="en-US" sz="2800" b="0" i="1" smtClean="0">
                            <a:latin typeface="Cambria Math"/>
                          </a:rPr>
                          <m:t>]</m:t>
                        </m:r>
                      </m:sup>
                    </m:sSup>
                  </m:oMath>
                </a14:m>
                <a:r>
                  <a:rPr lang="en-US" sz="2800" dirty="0" smtClean="0"/>
                  <a:t> is worst-case computation time for node </a:t>
                </a:r>
                <a:r>
                  <a:rPr lang="en-US" sz="2800" i="1" dirty="0" smtClean="0"/>
                  <a:t>k</a:t>
                </a:r>
                <a:r>
                  <a:rPr lang="en-US" sz="2800" dirty="0" smtClean="0"/>
                  <a:t> that maximizes node’s temp in a given interval.</a:t>
                </a:r>
              </a:p>
              <a:p>
                <a:pPr lvl="1"/>
                <a:r>
                  <a:rPr lang="en-US" sz="2400" dirty="0" smtClean="0"/>
                  <a:t>Occurs when processor is active for maximum amount of time required to compute its tasks.</a:t>
                </a:r>
              </a:p>
              <a:p>
                <a:r>
                  <a:rPr lang="en-US" sz="2800" dirty="0" smtClean="0"/>
                  <a:t>Computing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𝑄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[</m:t>
                        </m:r>
                        <m:r>
                          <a:rPr lang="en-US" sz="2800" i="1">
                            <a:latin typeface="Cambria Math"/>
                          </a:rPr>
                          <m:t>𝑘</m:t>
                        </m:r>
                        <m:r>
                          <a:rPr lang="en-US" sz="2800" i="1">
                            <a:latin typeface="Cambria Math"/>
                          </a:rPr>
                          <m:t>]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 smtClean="0"/>
                  <a:t>determines the set of tasks that produce the worst-case schedule.</a:t>
                </a:r>
              </a:p>
              <a:p>
                <a:pPr lvl="1"/>
                <a:r>
                  <a:rPr lang="en-US" sz="2400" dirty="0" smtClean="0"/>
                  <a:t>Use worst-case tasks to drive detailed simulation.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1346" r="-1630" b="-3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 smtClean="0"/>
              <a:t>High Performance Embedded Computing 2nd </a:t>
            </a:r>
            <a:r>
              <a:rPr lang="en-US" altLang="en-US" dirty="0" err="1" smtClean="0"/>
              <a:t>ed</a:t>
            </a:r>
            <a:r>
              <a:rPr lang="en-US" altLang="en-US" dirty="0" smtClean="0"/>
              <a:t> © 2014 Elsevier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21247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Lifetime-aware task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Hartman </a:t>
            </a:r>
            <a:r>
              <a:rPr lang="en-US" sz="2400" i="1" dirty="0" smtClean="0"/>
              <a:t>et al.</a:t>
            </a:r>
            <a:r>
              <a:rPr lang="en-US" sz="2400" dirty="0" smtClean="0"/>
              <a:t> used ant colony optimization for lifetime-aware task mapping.</a:t>
            </a:r>
          </a:p>
          <a:p>
            <a:r>
              <a:rPr lang="en-US" sz="2400" dirty="0" smtClean="0"/>
              <a:t>Multiple failure mechanisms means that there is no simple relationship between temperature and lifetime.</a:t>
            </a:r>
          </a:p>
          <a:p>
            <a:r>
              <a:rPr lang="en-US" sz="2400" dirty="0" smtClean="0"/>
              <a:t>Algorithm alternates between selecting task and component for mapping.</a:t>
            </a:r>
          </a:p>
          <a:p>
            <a:r>
              <a:rPr lang="en-US" sz="2400" dirty="0" smtClean="0"/>
              <a:t>Estimate component using lognormal distribution for three mechanisms: </a:t>
            </a:r>
            <a:r>
              <a:rPr lang="en-US" sz="2400" dirty="0" err="1" smtClean="0"/>
              <a:t>electromigration</a:t>
            </a:r>
            <a:r>
              <a:rPr lang="en-US" sz="2400" dirty="0" smtClean="0"/>
              <a:t>, time-dependent dielectric breakdown, thermal cycling.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33624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Hardware/software co-simulation</a:t>
            </a:r>
          </a:p>
        </p:txBody>
      </p:sp>
      <p:sp>
        <p:nvSpPr>
          <p:cNvPr id="362503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200"/>
              <a:t>Must connect models with different models of computation, different time scales.</a:t>
            </a:r>
          </a:p>
          <a:p>
            <a:r>
              <a:rPr lang="en-US" altLang="en-US" sz="2200"/>
              <a:t>Simulation backplane manages communication.</a:t>
            </a:r>
          </a:p>
          <a:p>
            <a:r>
              <a:rPr lang="en-US" altLang="en-US" sz="2200"/>
              <a:t>Becker et al. used PLI in Verilog-XL to add C code that communicates with software models, UNIX networking to connect hardware simulator.</a:t>
            </a:r>
          </a:p>
        </p:txBody>
      </p:sp>
      <p:pic>
        <p:nvPicPr>
          <p:cNvPr id="362502" name="Picture 6" descr="Fig_07-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921000"/>
            <a:ext cx="4038600" cy="18875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Mentor Graphics Seamless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Hardware modules described using standard HDLs.</a:t>
            </a:r>
          </a:p>
          <a:p>
            <a:r>
              <a:rPr lang="en-US" altLang="en-US"/>
              <a:t>Software can be loaded as C or binary.</a:t>
            </a:r>
          </a:p>
          <a:p>
            <a:r>
              <a:rPr lang="en-US" altLang="en-US"/>
              <a:t>Bus interface module connects hardware models to processor instruction set simulator.</a:t>
            </a:r>
          </a:p>
          <a:p>
            <a:r>
              <a:rPr lang="en-US" altLang="en-US"/>
              <a:t>Coherent memory server manages shared memory.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GOPS</a:t>
            </a:r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Feasibility factor computed from throughput factors.</a:t>
            </a:r>
          </a:p>
          <a:p>
            <a:r>
              <a:rPr lang="en-US" altLang="en-US" sz="2600"/>
              <a:t>Upper-bound throughput for RMS:</a:t>
            </a:r>
          </a:p>
          <a:p>
            <a:endParaRPr lang="en-US" altLang="en-US" sz="2600"/>
          </a:p>
          <a:p>
            <a:r>
              <a:rPr lang="en-US" altLang="en-US" sz="2600"/>
              <a:t>Upper-bound throughput for EDF:</a:t>
            </a:r>
          </a:p>
        </p:txBody>
      </p:sp>
      <p:pic>
        <p:nvPicPr>
          <p:cNvPr id="303110" name="Picture 6" descr="eq7-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2895600"/>
            <a:ext cx="4038600" cy="942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3112" name="Picture 8" descr="eq7-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4343400"/>
            <a:ext cx="2819400" cy="909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Upper bound feasibility</a:t>
            </a:r>
          </a:p>
        </p:txBody>
      </p:sp>
      <p:sp>
        <p:nvSpPr>
          <p:cNvPr id="3082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68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200"/>
              <a:t>Upper-bound feasibility tests:</a:t>
            </a:r>
          </a:p>
        </p:txBody>
      </p:sp>
      <p:pic>
        <p:nvPicPr>
          <p:cNvPr id="308230" name="Picture 6" descr="eq7-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590800"/>
            <a:ext cx="3505200" cy="14525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232" name="Picture 8" descr="eq7-1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29000" y="2743200"/>
            <a:ext cx="5715000" cy="1042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234" name="Picture 10" descr="eq7-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267200"/>
            <a:ext cx="3505200" cy="122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35" name="Picture 11" descr="eq7-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267200"/>
            <a:ext cx="41910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Lower bound feasibility test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Lower bound:</a:t>
            </a:r>
          </a:p>
        </p:txBody>
      </p:sp>
      <p:pic>
        <p:nvPicPr>
          <p:cNvPr id="313348" name="Picture 4" descr="eq7-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81400" y="1524000"/>
            <a:ext cx="4038600" cy="958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Feasibility factor</a:t>
            </a:r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4530725"/>
          </a:xfrm>
        </p:spPr>
        <p:txBody>
          <a:bodyPr/>
          <a:lstStyle/>
          <a:p>
            <a:r>
              <a:rPr lang="en-US" altLang="en-US" sz="2600"/>
              <a:t>Feasibility factor </a:t>
            </a:r>
            <a:r>
              <a:rPr lang="en-US" altLang="en-US" sz="2600">
                <a:latin typeface="Symbol" pitchFamily="18" charset="2"/>
              </a:rPr>
              <a:t>l</a:t>
            </a:r>
            <a:r>
              <a:rPr lang="en-US" altLang="en-US" sz="2600" baseline="-25000"/>
              <a:t>P</a:t>
            </a:r>
            <a:r>
              <a:rPr lang="en-US" altLang="en-US" sz="2600"/>
              <a:t>:</a:t>
            </a:r>
          </a:p>
          <a:p>
            <a:endParaRPr lang="en-US" altLang="en-US" sz="2600"/>
          </a:p>
          <a:p>
            <a:endParaRPr lang="en-US" altLang="en-US" sz="2600"/>
          </a:p>
          <a:p>
            <a:endParaRPr lang="en-US" altLang="en-US" sz="2600"/>
          </a:p>
          <a:p>
            <a:endParaRPr lang="en-US" altLang="en-US" sz="2600"/>
          </a:p>
          <a:p>
            <a:endParaRPr lang="en-US" altLang="en-US" sz="2600"/>
          </a:p>
          <a:p>
            <a:r>
              <a:rPr lang="en-US" altLang="en-US" sz="2600"/>
              <a:t>Use feasibility factor to prune the search space and as an optimization objective.</a:t>
            </a:r>
          </a:p>
        </p:txBody>
      </p:sp>
      <p:pic>
        <p:nvPicPr>
          <p:cNvPr id="315396" name="Picture 4" descr="eq7-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2590800"/>
            <a:ext cx="6781800" cy="1444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Genetic algorithms</a:t>
            </a: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Modeled as:</a:t>
            </a:r>
          </a:p>
          <a:p>
            <a:pPr lvl="1"/>
            <a:r>
              <a:rPr lang="en-US" altLang="en-US"/>
              <a:t>Genes = strings of symbols.</a:t>
            </a:r>
          </a:p>
          <a:p>
            <a:pPr lvl="1"/>
            <a:r>
              <a:rPr lang="en-US" altLang="en-US"/>
              <a:t>Mutations = changes to strings.</a:t>
            </a:r>
          </a:p>
          <a:p>
            <a:r>
              <a:rPr lang="en-US" altLang="en-US"/>
              <a:t>Types of moves:</a:t>
            </a:r>
          </a:p>
          <a:p>
            <a:pPr lvl="1"/>
            <a:r>
              <a:rPr lang="en-US" altLang="en-US"/>
              <a:t>Reproduction makes a copy of a string.</a:t>
            </a:r>
          </a:p>
          <a:p>
            <a:pPr lvl="1"/>
            <a:r>
              <a:rPr lang="en-US" altLang="en-US"/>
              <a:t>Mutation changes a string.</a:t>
            </a:r>
          </a:p>
          <a:p>
            <a:pPr lvl="1"/>
            <a:r>
              <a:rPr lang="en-US" altLang="en-US"/>
              <a:t>Crossover interchanges parts of two strings.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MOGAC</a:t>
            </a: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Technology tables characterize hardware components.</a:t>
            </a:r>
          </a:p>
          <a:p>
            <a:r>
              <a:rPr lang="en-US" altLang="en-US"/>
              <a:t>Genetic model:</a:t>
            </a:r>
          </a:p>
          <a:p>
            <a:pPr lvl="1"/>
            <a:r>
              <a:rPr lang="en-US" altLang="en-US"/>
              <a:t>Processing element allocation string lists all PEs and types.</a:t>
            </a:r>
          </a:p>
          <a:p>
            <a:pPr lvl="1"/>
            <a:r>
              <a:rPr lang="en-US" altLang="en-US"/>
              <a:t>Task allocation string shows assignment of tasks to PEs.</a:t>
            </a:r>
          </a:p>
          <a:p>
            <a:pPr lvl="1"/>
            <a:r>
              <a:rPr lang="en-US" altLang="en-US"/>
              <a:t>Link allocation task maps communication to links.</a:t>
            </a:r>
          </a:p>
          <a:p>
            <a:pPr lvl="1"/>
            <a:r>
              <a:rPr lang="en-US" altLang="en-US"/>
              <a:t>IC allocation string maps tasks to chips.</a:t>
            </a:r>
          </a:p>
          <a:p>
            <a:pPr lvl="1"/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4402</TotalTime>
  <Words>2133</Words>
  <Application>Microsoft Office PowerPoint</Application>
  <PresentationFormat>On-screen Show (4:3)</PresentationFormat>
  <Paragraphs>289</Paragraphs>
  <Slides>39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Edge</vt:lpstr>
      <vt:lpstr>Chapter 7, part 3: Hardware/Software Co-Design</vt:lpstr>
      <vt:lpstr>Topics</vt:lpstr>
      <vt:lpstr>Multi-objective optimization</vt:lpstr>
      <vt:lpstr>GOPS</vt:lpstr>
      <vt:lpstr>Upper bound feasibility</vt:lpstr>
      <vt:lpstr>Lower bound feasibility test</vt:lpstr>
      <vt:lpstr>Feasibility factor</vt:lpstr>
      <vt:lpstr>Genetic algorithms</vt:lpstr>
      <vt:lpstr>MOGAC</vt:lpstr>
      <vt:lpstr>MOGAC optimization procedure</vt:lpstr>
      <vt:lpstr>MOGAC constraints</vt:lpstr>
      <vt:lpstr>Energy-aware task scheduling</vt:lpstr>
      <vt:lpstr>Co-synthesis for wireless</vt:lpstr>
      <vt:lpstr>Control and I/O synthesis</vt:lpstr>
      <vt:lpstr>Modal process model</vt:lpstr>
      <vt:lpstr>Interface synthesis</vt:lpstr>
      <vt:lpstr>Cache modeling for co-synthesis</vt:lpstr>
      <vt:lpstr>Co-synthesis with caches</vt:lpstr>
      <vt:lpstr>Wuytack et al.</vt:lpstr>
      <vt:lpstr>Co-synthesis for reconfigurable systems</vt:lpstr>
      <vt:lpstr>CORDS</vt:lpstr>
      <vt:lpstr>Nimble</vt:lpstr>
      <vt:lpstr>Electronic system-level design</vt:lpstr>
      <vt:lpstr>ESL tools</vt:lpstr>
      <vt:lpstr>X-chart</vt:lpstr>
      <vt:lpstr>Common intermediate code</vt:lpstr>
      <vt:lpstr>System CoDesigner</vt:lpstr>
      <vt:lpstr>System and virtual architectures</vt:lpstr>
      <vt:lpstr>Therma-aware design</vt:lpstr>
      <vt:lpstr>HotSpot</vt:lpstr>
      <vt:lpstr>Temperature-aware task schedulink</vt:lpstr>
      <vt:lpstr>Temperature-aware DVFS</vt:lpstr>
      <vt:lpstr>Thermal profile management</vt:lpstr>
      <vt:lpstr>Reactive scheduing for processor tempuerature</vt:lpstr>
      <vt:lpstr>Scheduling and temperature</vt:lpstr>
      <vt:lpstr>Thermal analysis of multi-tasking systems</vt:lpstr>
      <vt:lpstr>Lifetime-aware task management</vt:lpstr>
      <vt:lpstr>Hardware/software co-simulation</vt:lpstr>
      <vt:lpstr>Mentor Graphics Seamless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135</cp:revision>
  <dcterms:created xsi:type="dcterms:W3CDTF">2006-09-21T02:21:51Z</dcterms:created>
  <dcterms:modified xsi:type="dcterms:W3CDTF">2014-04-07T23:38:16Z</dcterms:modified>
</cp:coreProperties>
</file>