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47"/>
  </p:notesMasterIdLst>
  <p:sldIdLst>
    <p:sldId id="256" r:id="rId2"/>
    <p:sldId id="262" r:id="rId3"/>
    <p:sldId id="266" r:id="rId4"/>
    <p:sldId id="267" r:id="rId5"/>
    <p:sldId id="268" r:id="rId6"/>
    <p:sldId id="269" r:id="rId7"/>
    <p:sldId id="273" r:id="rId8"/>
    <p:sldId id="274" r:id="rId9"/>
    <p:sldId id="275" r:id="rId10"/>
    <p:sldId id="276" r:id="rId11"/>
    <p:sldId id="277" r:id="rId12"/>
    <p:sldId id="263"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0" r:id="rId26"/>
    <p:sldId id="264" r:id="rId27"/>
    <p:sldId id="292" r:id="rId28"/>
    <p:sldId id="291"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265" r:id="rId4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1" d="100"/>
          <a:sy n="71" d="100"/>
        </p:scale>
        <p:origin x="-72" y="-33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166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67863A8-A55F-4628-B6B7-56A86733BE6C}" type="slidenum">
              <a:rPr lang="en-US" altLang="en-US"/>
              <a:pPr/>
              <a:t>‹#›</a:t>
            </a:fld>
            <a:endParaRPr lang="en-US" altLang="en-US"/>
          </a:p>
        </p:txBody>
      </p:sp>
    </p:spTree>
    <p:extLst>
      <p:ext uri="{BB962C8B-B14F-4D97-AF65-F5344CB8AC3E}">
        <p14:creationId xmlns:p14="http://schemas.microsoft.com/office/powerpoint/2010/main" val="67222867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276C0E-97FF-4CF7-8A1A-9CFB0B12BB39}" type="slidenum">
              <a:rPr lang="en-US" altLang="en-US"/>
              <a:pPr/>
              <a:t>1</a:t>
            </a:fld>
            <a:endParaRPr lang="en-US" alt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1AD9E1-CACA-40B1-A28C-CE2DDA79339A}" type="slidenum">
              <a:rPr lang="en-US" altLang="en-US"/>
              <a:pPr/>
              <a:t>2</a:t>
            </a:fld>
            <a:endParaRPr lang="en-US" alt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atin typeface="Calibri" charset="0"/>
              </a:rPr>
              <a:t>(CPS comments) The RTSS paper is a starting point towards establishing such a theoretical framework. </a:t>
            </a:r>
          </a:p>
          <a:p>
            <a:pPr>
              <a:spcBef>
                <a:spcPct val="0"/>
              </a:spcBef>
            </a:pPr>
            <a:endParaRPr lang="en-US">
              <a:latin typeface="Calibri" charset="0"/>
            </a:endParaRPr>
          </a:p>
          <a:p>
            <a:pPr>
              <a:spcBef>
                <a:spcPct val="0"/>
              </a:spcBef>
            </a:pPr>
            <a:r>
              <a:rPr lang="en-US">
                <a:latin typeface="Calibri" charset="0"/>
              </a:rPr>
              <a:t>We consider a model problem of using a single processor controlling many inverted pendulums. Assume there is friction for each pendulum, hence a proportional controller is sufficient to stabilize each pendulum at its upright position.  For each pendulum, the controller design seeks to find a proper gain K that stabilizes all the pendulums and reject noise and uncertainties. The controller for each pendulum will run as a control task on the processor. In this case, each task can be run periodically, hence the rate monotonic scheduling scheme can be applied. The priority of each computing task is determined by its period, shorter period has higher priority. Hence a crucial problem is to decide the period for each control tasks.  </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fld id="{4A3A35D3-9EC2-6D45-BE0F-75E0EDFA8E13}" type="slidenum">
              <a:rPr lang="en-US">
                <a:solidFill>
                  <a:srgbClr val="000000"/>
                </a:solidFill>
              </a:rPr>
              <a:pPr/>
              <a:t>6</a:t>
            </a:fld>
            <a:endParaRPr lang="en-US">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a:t>
            </a:r>
            <a:r>
              <a:rPr lang="en-US" baseline="0" dirty="0" smtClean="0"/>
              <a:t> determine the operation points, we can formulate the following optimization problem. Let the cost function be the summation of all the </a:t>
            </a:r>
            <a:r>
              <a:rPr lang="en-US" baseline="0" dirty="0" err="1" smtClean="0"/>
              <a:t>h_infinity</a:t>
            </a:r>
            <a:r>
              <a:rPr lang="en-US" baseline="0" dirty="0" smtClean="0"/>
              <a:t> norms. We want to minimize the cost subject to the Liu-</a:t>
            </a:r>
            <a:r>
              <a:rPr lang="en-US" baseline="0" dirty="0" err="1" smtClean="0"/>
              <a:t>Layland</a:t>
            </a:r>
            <a:r>
              <a:rPr lang="en-US" baseline="0" dirty="0" smtClean="0"/>
              <a:t> constraint and the stability constraint. In the two pendulum case, the cost function is monotone and convex in time. Hence the optimal operation point is always on the Liu-</a:t>
            </a:r>
            <a:r>
              <a:rPr lang="en-US" baseline="0" dirty="0" err="1" smtClean="0"/>
              <a:t>Layland</a:t>
            </a:r>
            <a:r>
              <a:rPr lang="en-US" baseline="0" dirty="0" smtClean="0"/>
              <a:t> hyper-surface.</a:t>
            </a:r>
            <a:endParaRPr lang="en-US" dirty="0" smtClean="0"/>
          </a:p>
          <a:p>
            <a:endParaRPr lang="en-US" dirty="0" smtClean="0"/>
          </a:p>
          <a:p>
            <a:r>
              <a:rPr lang="en-US" dirty="0" smtClean="0"/>
              <a:t>[Open questions] 1. Is the </a:t>
            </a:r>
            <a:r>
              <a:rPr lang="en-US" dirty="0" err="1" smtClean="0"/>
              <a:t>Hinfty</a:t>
            </a:r>
            <a:r>
              <a:rPr lang="en-US" dirty="0" smtClean="0"/>
              <a:t> norm for a general system convex for the time T?</a:t>
            </a:r>
            <a:endParaRPr lang="en-US" dirty="0"/>
          </a:p>
        </p:txBody>
      </p:sp>
      <p:sp>
        <p:nvSpPr>
          <p:cNvPr id="4" name="Slide Number Placeholder 3"/>
          <p:cNvSpPr>
            <a:spLocks noGrp="1"/>
          </p:cNvSpPr>
          <p:nvPr>
            <p:ph type="sldNum" sz="quarter" idx="10"/>
          </p:nvPr>
        </p:nvSpPr>
        <p:spPr/>
        <p:txBody>
          <a:bodyPr/>
          <a:lstStyle/>
          <a:p>
            <a:pPr>
              <a:defRPr/>
            </a:pPr>
            <a:fld id="{E0FA14A5-A540-47B2-9C5B-E879D3B838BE}" type="slidenum">
              <a:rPr lang="en-US" smtClean="0">
                <a:solidFill>
                  <a:prstClr val="black"/>
                </a:solidFill>
              </a:rPr>
              <a:pPr>
                <a:defRPr/>
              </a:pPr>
              <a:t>7</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smtClean="0"/>
              <a:t>Click to edit Master title style</a:t>
            </a:r>
          </a:p>
        </p:txBody>
      </p:sp>
      <p:sp>
        <p:nvSpPr>
          <p:cNvPr id="7171"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pPr lvl="0"/>
            <a:r>
              <a:rPr lang="en-US" altLang="en-US" noProof="0" smtClean="0"/>
              <a:t>Click to edit Master subtitle style</a:t>
            </a:r>
          </a:p>
        </p:txBody>
      </p:sp>
      <p:sp>
        <p:nvSpPr>
          <p:cNvPr id="7172" name="Rectangle 4"/>
          <p:cNvSpPr>
            <a:spLocks noGrp="1" noChangeArrowheads="1"/>
          </p:cNvSpPr>
          <p:nvPr>
            <p:ph type="dt" sz="half" idx="2"/>
          </p:nvPr>
        </p:nvSpPr>
        <p:spPr/>
        <p:txBody>
          <a:bodyPr/>
          <a:lstStyle>
            <a:lvl1pPr>
              <a:defRPr/>
            </a:lvl1pPr>
          </a:lstStyle>
          <a:p>
            <a:endParaRPr lang="en-US" altLang="en-US"/>
          </a:p>
        </p:txBody>
      </p:sp>
      <p:sp>
        <p:nvSpPr>
          <p:cNvPr id="7173" name="Rectangle 5"/>
          <p:cNvSpPr>
            <a:spLocks noGrp="1" noChangeArrowheads="1"/>
          </p:cNvSpPr>
          <p:nvPr>
            <p:ph type="ftr" sz="quarter" idx="3"/>
          </p:nvPr>
        </p:nvSpPr>
        <p:spPr>
          <a:xfrm>
            <a:off x="3124200" y="6243638"/>
            <a:ext cx="2895600" cy="457200"/>
          </a:xfrm>
        </p:spPr>
        <p:txBody>
          <a:bodyPr/>
          <a:lstStyle>
            <a:lvl1pPr>
              <a:defRPr/>
            </a:lvl1pPr>
          </a:lstStyle>
          <a:p>
            <a:r>
              <a:rPr lang="en-US" altLang="en-US" smtClean="0"/>
              <a:t>High Performance Embedded Computing 2nd ed © 2014 Elsevier</a:t>
            </a:r>
            <a:endParaRPr lang="en-US" altLang="en-US"/>
          </a:p>
        </p:txBody>
      </p:sp>
      <p:sp>
        <p:nvSpPr>
          <p:cNvPr id="7174" name="Rectangle 6"/>
          <p:cNvSpPr>
            <a:spLocks noGrp="1" noChangeArrowheads="1"/>
          </p:cNvSpPr>
          <p:nvPr>
            <p:ph type="sldNum" sz="quarter" idx="4"/>
          </p:nvPr>
        </p:nvSpPr>
        <p:spPr/>
        <p:txBody>
          <a:bodyPr/>
          <a:lstStyle>
            <a:lvl1pPr>
              <a:defRPr/>
            </a:lvl1pPr>
          </a:lstStyle>
          <a:p>
            <a:fld id="{B8C9C0C5-8B55-4411-A99D-C5A04609AC3F}" type="slidenum">
              <a:rPr lang="en-US" altLang="en-US"/>
              <a:pPr/>
              <a:t>‹#›</a:t>
            </a:fld>
            <a:endParaRPr lang="en-US" altLang="en-US"/>
          </a:p>
        </p:txBody>
      </p:sp>
      <p:sp>
        <p:nvSpPr>
          <p:cNvPr id="7175" name="Freeform 7"/>
          <p:cNvSpPr>
            <a:spLocks noChangeArrowheads="1"/>
          </p:cNvSpPr>
          <p:nvPr/>
        </p:nvSpPr>
        <p:spPr bwMode="auto">
          <a:xfrm>
            <a:off x="609600" y="121920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76"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r>
              <a:rPr lang="en-US" altLang="en-US" smtClean="0"/>
              <a:t>High Performance Embedded Computing 2nd ed © 2014 Elsevier</a:t>
            </a:r>
            <a:endParaRPr lang="en-US" altLang="en-US"/>
          </a:p>
        </p:txBody>
      </p:sp>
      <p:sp>
        <p:nvSpPr>
          <p:cNvPr id="6" name="Slide Number Placeholder 5"/>
          <p:cNvSpPr>
            <a:spLocks noGrp="1"/>
          </p:cNvSpPr>
          <p:nvPr>
            <p:ph type="sldNum" sz="quarter" idx="12"/>
          </p:nvPr>
        </p:nvSpPr>
        <p:spPr/>
        <p:txBody>
          <a:bodyPr/>
          <a:lstStyle>
            <a:lvl1pPr>
              <a:defRPr/>
            </a:lvl1pPr>
          </a:lstStyle>
          <a:p>
            <a:fld id="{B7CC5820-AF6F-4C59-8849-7C547CCC6374}" type="slidenum">
              <a:rPr lang="en-US" altLang="en-US"/>
              <a:pPr/>
              <a:t>‹#›</a:t>
            </a:fld>
            <a:endParaRPr lang="en-US" altLang="en-US"/>
          </a:p>
        </p:txBody>
      </p:sp>
    </p:spTree>
    <p:extLst>
      <p:ext uri="{BB962C8B-B14F-4D97-AF65-F5344CB8AC3E}">
        <p14:creationId xmlns:p14="http://schemas.microsoft.com/office/powerpoint/2010/main" val="1595795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r>
              <a:rPr lang="en-US" altLang="en-US" smtClean="0"/>
              <a:t>High Performance Embedded Computing 2nd ed © 2014 Elsevier</a:t>
            </a:r>
            <a:endParaRPr lang="en-US" altLang="en-US"/>
          </a:p>
        </p:txBody>
      </p:sp>
      <p:sp>
        <p:nvSpPr>
          <p:cNvPr id="6" name="Slide Number Placeholder 5"/>
          <p:cNvSpPr>
            <a:spLocks noGrp="1"/>
          </p:cNvSpPr>
          <p:nvPr>
            <p:ph type="sldNum" sz="quarter" idx="12"/>
          </p:nvPr>
        </p:nvSpPr>
        <p:spPr/>
        <p:txBody>
          <a:bodyPr/>
          <a:lstStyle>
            <a:lvl1pPr>
              <a:defRPr/>
            </a:lvl1pPr>
          </a:lstStyle>
          <a:p>
            <a:fld id="{DD0C5105-864F-4590-8626-A7C95B45E0FA}" type="slidenum">
              <a:rPr lang="en-US" altLang="en-US"/>
              <a:pPr/>
              <a:t>‹#›</a:t>
            </a:fld>
            <a:endParaRPr lang="en-US" altLang="en-US"/>
          </a:p>
        </p:txBody>
      </p:sp>
    </p:spTree>
    <p:extLst>
      <p:ext uri="{BB962C8B-B14F-4D97-AF65-F5344CB8AC3E}">
        <p14:creationId xmlns:p14="http://schemas.microsoft.com/office/powerpoint/2010/main" val="15935100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r>
              <a:rPr lang="en-US" altLang="en-US" smtClean="0"/>
              <a:t>High Performance Embedded Computing 2nd ed © 2014 Elsevier</a:t>
            </a:r>
            <a:endParaRPr lang="en-US" altLang="en-US"/>
          </a:p>
        </p:txBody>
      </p:sp>
      <p:sp>
        <p:nvSpPr>
          <p:cNvPr id="8" name="Slide Number Placeholder 7"/>
          <p:cNvSpPr>
            <a:spLocks noGrp="1"/>
          </p:cNvSpPr>
          <p:nvPr>
            <p:ph type="sldNum" sz="quarter" idx="12"/>
          </p:nvPr>
        </p:nvSpPr>
        <p:spPr>
          <a:xfrm>
            <a:off x="6553200" y="6243638"/>
            <a:ext cx="2133600" cy="457200"/>
          </a:xfrm>
        </p:spPr>
        <p:txBody>
          <a:bodyPr/>
          <a:lstStyle>
            <a:lvl1pPr>
              <a:defRPr/>
            </a:lvl1pPr>
          </a:lstStyle>
          <a:p>
            <a:fld id="{6C389901-8E4A-4DE2-BB0B-6F69DF972CC8}" type="slidenum">
              <a:rPr lang="en-US" altLang="en-US"/>
              <a:pPr/>
              <a:t>‹#›</a:t>
            </a:fld>
            <a:endParaRPr lang="en-US" altLang="en-US"/>
          </a:p>
        </p:txBody>
      </p:sp>
    </p:spTree>
    <p:extLst>
      <p:ext uri="{BB962C8B-B14F-4D97-AF65-F5344CB8AC3E}">
        <p14:creationId xmlns:p14="http://schemas.microsoft.com/office/powerpoint/2010/main" val="4111731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r>
              <a:rPr lang="en-US" altLang="en-US" smtClean="0"/>
              <a:t>High Performance Embedded Computing 2nd ed © 2014 Elsevier</a:t>
            </a:r>
            <a:endParaRPr lang="en-US" alt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752C4448-7341-4BEF-B2CA-9449D33C1E8E}" type="slidenum">
              <a:rPr lang="en-US" altLang="en-US"/>
              <a:pPr/>
              <a:t>‹#›</a:t>
            </a:fld>
            <a:endParaRPr lang="en-US" altLang="en-US"/>
          </a:p>
        </p:txBody>
      </p:sp>
    </p:spTree>
    <p:extLst>
      <p:ext uri="{BB962C8B-B14F-4D97-AF65-F5344CB8AC3E}">
        <p14:creationId xmlns:p14="http://schemas.microsoft.com/office/powerpoint/2010/main" val="3793613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r>
              <a:rPr lang="en-US" altLang="en-US" smtClean="0"/>
              <a:t>High Performance Embedded Computing 2nd ed © 2014 Elsevier</a:t>
            </a:r>
            <a:endParaRPr lang="en-US" altLang="en-US"/>
          </a:p>
        </p:txBody>
      </p:sp>
      <p:sp>
        <p:nvSpPr>
          <p:cNvPr id="6" name="Slide Number Placeholder 5"/>
          <p:cNvSpPr>
            <a:spLocks noGrp="1"/>
          </p:cNvSpPr>
          <p:nvPr>
            <p:ph type="sldNum" sz="quarter" idx="12"/>
          </p:nvPr>
        </p:nvSpPr>
        <p:spPr/>
        <p:txBody>
          <a:bodyPr/>
          <a:lstStyle>
            <a:lvl1pPr>
              <a:defRPr/>
            </a:lvl1pPr>
          </a:lstStyle>
          <a:p>
            <a:fld id="{2F9DC633-192A-4C8C-9920-320B56BA6E00}" type="slidenum">
              <a:rPr lang="en-US" altLang="en-US"/>
              <a:pPr/>
              <a:t>‹#›</a:t>
            </a:fld>
            <a:endParaRPr lang="en-US" altLang="en-US"/>
          </a:p>
        </p:txBody>
      </p:sp>
    </p:spTree>
    <p:extLst>
      <p:ext uri="{BB962C8B-B14F-4D97-AF65-F5344CB8AC3E}">
        <p14:creationId xmlns:p14="http://schemas.microsoft.com/office/powerpoint/2010/main" val="975952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r>
              <a:rPr lang="en-US" altLang="en-US" smtClean="0"/>
              <a:t>High Performance Embedded Computing 2nd ed © 2014 Elsevier</a:t>
            </a:r>
            <a:endParaRPr lang="en-US" altLang="en-US"/>
          </a:p>
        </p:txBody>
      </p:sp>
      <p:sp>
        <p:nvSpPr>
          <p:cNvPr id="6" name="Slide Number Placeholder 5"/>
          <p:cNvSpPr>
            <a:spLocks noGrp="1"/>
          </p:cNvSpPr>
          <p:nvPr>
            <p:ph type="sldNum" sz="quarter" idx="12"/>
          </p:nvPr>
        </p:nvSpPr>
        <p:spPr/>
        <p:txBody>
          <a:bodyPr/>
          <a:lstStyle>
            <a:lvl1pPr>
              <a:defRPr/>
            </a:lvl1pPr>
          </a:lstStyle>
          <a:p>
            <a:fld id="{791993BF-98FB-4653-9F79-C327A5810754}" type="slidenum">
              <a:rPr lang="en-US" altLang="en-US"/>
              <a:pPr/>
              <a:t>‹#›</a:t>
            </a:fld>
            <a:endParaRPr lang="en-US" altLang="en-US"/>
          </a:p>
        </p:txBody>
      </p:sp>
    </p:spTree>
    <p:extLst>
      <p:ext uri="{BB962C8B-B14F-4D97-AF65-F5344CB8AC3E}">
        <p14:creationId xmlns:p14="http://schemas.microsoft.com/office/powerpoint/2010/main" val="1025262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r>
              <a:rPr lang="en-US" altLang="en-US" smtClean="0"/>
              <a:t>High Performance Embedded Computing 2nd ed © 2014 Elsevier</a:t>
            </a:r>
            <a:endParaRPr lang="en-US" altLang="en-US"/>
          </a:p>
        </p:txBody>
      </p:sp>
      <p:sp>
        <p:nvSpPr>
          <p:cNvPr id="7" name="Slide Number Placeholder 6"/>
          <p:cNvSpPr>
            <a:spLocks noGrp="1"/>
          </p:cNvSpPr>
          <p:nvPr>
            <p:ph type="sldNum" sz="quarter" idx="12"/>
          </p:nvPr>
        </p:nvSpPr>
        <p:spPr/>
        <p:txBody>
          <a:bodyPr/>
          <a:lstStyle>
            <a:lvl1pPr>
              <a:defRPr/>
            </a:lvl1pPr>
          </a:lstStyle>
          <a:p>
            <a:fld id="{0B7A0D3E-323F-4CFF-822E-9076ED314892}" type="slidenum">
              <a:rPr lang="en-US" altLang="en-US"/>
              <a:pPr/>
              <a:t>‹#›</a:t>
            </a:fld>
            <a:endParaRPr lang="en-US" altLang="en-US"/>
          </a:p>
        </p:txBody>
      </p:sp>
    </p:spTree>
    <p:extLst>
      <p:ext uri="{BB962C8B-B14F-4D97-AF65-F5344CB8AC3E}">
        <p14:creationId xmlns:p14="http://schemas.microsoft.com/office/powerpoint/2010/main" val="327328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r>
              <a:rPr lang="en-US" altLang="en-US" smtClean="0"/>
              <a:t>High Performance Embedded Computing 2nd ed © 2014 Elsevier</a:t>
            </a:r>
            <a:endParaRPr lang="en-US" altLang="en-US"/>
          </a:p>
        </p:txBody>
      </p:sp>
      <p:sp>
        <p:nvSpPr>
          <p:cNvPr id="9" name="Slide Number Placeholder 8"/>
          <p:cNvSpPr>
            <a:spLocks noGrp="1"/>
          </p:cNvSpPr>
          <p:nvPr>
            <p:ph type="sldNum" sz="quarter" idx="12"/>
          </p:nvPr>
        </p:nvSpPr>
        <p:spPr/>
        <p:txBody>
          <a:bodyPr/>
          <a:lstStyle>
            <a:lvl1pPr>
              <a:defRPr/>
            </a:lvl1pPr>
          </a:lstStyle>
          <a:p>
            <a:fld id="{3C32B639-AD93-4142-B246-050F9FC05CAF}" type="slidenum">
              <a:rPr lang="en-US" altLang="en-US"/>
              <a:pPr/>
              <a:t>‹#›</a:t>
            </a:fld>
            <a:endParaRPr lang="en-US" altLang="en-US"/>
          </a:p>
        </p:txBody>
      </p:sp>
    </p:spTree>
    <p:extLst>
      <p:ext uri="{BB962C8B-B14F-4D97-AF65-F5344CB8AC3E}">
        <p14:creationId xmlns:p14="http://schemas.microsoft.com/office/powerpoint/2010/main" val="2209129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r>
              <a:rPr lang="en-US" altLang="en-US" smtClean="0"/>
              <a:t>High Performance Embedded Computing 2nd ed © 2014 Elsevier</a:t>
            </a:r>
            <a:endParaRPr lang="en-US" altLang="en-US"/>
          </a:p>
        </p:txBody>
      </p:sp>
      <p:sp>
        <p:nvSpPr>
          <p:cNvPr id="5" name="Slide Number Placeholder 4"/>
          <p:cNvSpPr>
            <a:spLocks noGrp="1"/>
          </p:cNvSpPr>
          <p:nvPr>
            <p:ph type="sldNum" sz="quarter" idx="12"/>
          </p:nvPr>
        </p:nvSpPr>
        <p:spPr/>
        <p:txBody>
          <a:bodyPr/>
          <a:lstStyle>
            <a:lvl1pPr>
              <a:defRPr/>
            </a:lvl1pPr>
          </a:lstStyle>
          <a:p>
            <a:fld id="{F9AEDFDE-B254-4CA3-99AF-A62AB1944242}" type="slidenum">
              <a:rPr lang="en-US" altLang="en-US"/>
              <a:pPr/>
              <a:t>‹#›</a:t>
            </a:fld>
            <a:endParaRPr lang="en-US" altLang="en-US"/>
          </a:p>
        </p:txBody>
      </p:sp>
    </p:spTree>
    <p:extLst>
      <p:ext uri="{BB962C8B-B14F-4D97-AF65-F5344CB8AC3E}">
        <p14:creationId xmlns:p14="http://schemas.microsoft.com/office/powerpoint/2010/main" val="1382205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r>
              <a:rPr lang="en-US" altLang="en-US" smtClean="0"/>
              <a:t>High Performance Embedded Computing 2nd ed © 2014 Elsevier</a:t>
            </a:r>
            <a:endParaRPr lang="en-US" altLang="en-US"/>
          </a:p>
        </p:txBody>
      </p:sp>
      <p:sp>
        <p:nvSpPr>
          <p:cNvPr id="4" name="Slide Number Placeholder 3"/>
          <p:cNvSpPr>
            <a:spLocks noGrp="1"/>
          </p:cNvSpPr>
          <p:nvPr>
            <p:ph type="sldNum" sz="quarter" idx="12"/>
          </p:nvPr>
        </p:nvSpPr>
        <p:spPr/>
        <p:txBody>
          <a:bodyPr/>
          <a:lstStyle>
            <a:lvl1pPr>
              <a:defRPr/>
            </a:lvl1pPr>
          </a:lstStyle>
          <a:p>
            <a:fld id="{C21155A3-8DCB-44D2-87DC-A3D0C9785989}" type="slidenum">
              <a:rPr lang="en-US" altLang="en-US"/>
              <a:pPr/>
              <a:t>‹#›</a:t>
            </a:fld>
            <a:endParaRPr lang="en-US" altLang="en-US"/>
          </a:p>
        </p:txBody>
      </p:sp>
    </p:spTree>
    <p:extLst>
      <p:ext uri="{BB962C8B-B14F-4D97-AF65-F5344CB8AC3E}">
        <p14:creationId xmlns:p14="http://schemas.microsoft.com/office/powerpoint/2010/main" val="1341716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r>
              <a:rPr lang="en-US" altLang="en-US" smtClean="0"/>
              <a:t>High Performance Embedded Computing 2nd ed © 2014 Elsevier</a:t>
            </a:r>
            <a:endParaRPr lang="en-US" altLang="en-US"/>
          </a:p>
        </p:txBody>
      </p:sp>
      <p:sp>
        <p:nvSpPr>
          <p:cNvPr id="7" name="Slide Number Placeholder 6"/>
          <p:cNvSpPr>
            <a:spLocks noGrp="1"/>
          </p:cNvSpPr>
          <p:nvPr>
            <p:ph type="sldNum" sz="quarter" idx="12"/>
          </p:nvPr>
        </p:nvSpPr>
        <p:spPr/>
        <p:txBody>
          <a:bodyPr/>
          <a:lstStyle>
            <a:lvl1pPr>
              <a:defRPr/>
            </a:lvl1pPr>
          </a:lstStyle>
          <a:p>
            <a:fld id="{DDEF8257-3133-47C2-BC59-23287AE5EFDA}" type="slidenum">
              <a:rPr lang="en-US" altLang="en-US"/>
              <a:pPr/>
              <a:t>‹#›</a:t>
            </a:fld>
            <a:endParaRPr lang="en-US" altLang="en-US"/>
          </a:p>
        </p:txBody>
      </p:sp>
    </p:spTree>
    <p:extLst>
      <p:ext uri="{BB962C8B-B14F-4D97-AF65-F5344CB8AC3E}">
        <p14:creationId xmlns:p14="http://schemas.microsoft.com/office/powerpoint/2010/main" val="2929539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r>
              <a:rPr lang="en-US" altLang="en-US" smtClean="0"/>
              <a:t>High Performance Embedded Computing 2nd ed © 2014 Elsevier</a:t>
            </a:r>
            <a:endParaRPr lang="en-US" altLang="en-US"/>
          </a:p>
        </p:txBody>
      </p:sp>
      <p:sp>
        <p:nvSpPr>
          <p:cNvPr id="7" name="Slide Number Placeholder 6"/>
          <p:cNvSpPr>
            <a:spLocks noGrp="1"/>
          </p:cNvSpPr>
          <p:nvPr>
            <p:ph type="sldNum" sz="quarter" idx="12"/>
          </p:nvPr>
        </p:nvSpPr>
        <p:spPr/>
        <p:txBody>
          <a:bodyPr/>
          <a:lstStyle>
            <a:lvl1pPr>
              <a:defRPr/>
            </a:lvl1pPr>
          </a:lstStyle>
          <a:p>
            <a:fld id="{267C4E39-02C4-4A61-9FC3-EB0D0E6128C8}" type="slidenum">
              <a:rPr lang="en-US" altLang="en-US"/>
              <a:pPr/>
              <a:t>‹#›</a:t>
            </a:fld>
            <a:endParaRPr lang="en-US" altLang="en-US"/>
          </a:p>
        </p:txBody>
      </p:sp>
    </p:spTree>
    <p:extLst>
      <p:ext uri="{BB962C8B-B14F-4D97-AF65-F5344CB8AC3E}">
        <p14:creationId xmlns:p14="http://schemas.microsoft.com/office/powerpoint/2010/main" val="1468342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614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148" name="Rectangle 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US" altLang="en-US"/>
          </a:p>
        </p:txBody>
      </p:sp>
      <p:sp>
        <p:nvSpPr>
          <p:cNvPr id="614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atin typeface="+mj-lt"/>
              </a:defRPr>
            </a:lvl1pPr>
          </a:lstStyle>
          <a:p>
            <a:r>
              <a:rPr lang="en-US" altLang="en-US" smtClean="0"/>
              <a:t>High Performance Embedded Computing 2nd ed © 2014 Elsevier</a:t>
            </a:r>
            <a:endParaRPr lang="en-US" altLang="en-US"/>
          </a:p>
        </p:txBody>
      </p:sp>
      <p:sp>
        <p:nvSpPr>
          <p:cNvPr id="6150" name="Rectangle 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mj-lt"/>
              </a:defRPr>
            </a:lvl1pPr>
          </a:lstStyle>
          <a:p>
            <a:fld id="{52D84266-19DF-44AC-B79F-117BA2C8CB49}" type="slidenum">
              <a:rPr lang="en-US" altLang="en-US"/>
              <a:pPr/>
              <a:t>‹#›</a:t>
            </a:fld>
            <a:endParaRPr lang="en-US" altLang="en-US"/>
          </a:p>
        </p:txBody>
      </p:sp>
      <p:sp>
        <p:nvSpPr>
          <p:cNvPr id="6151" name="Freeform 7"/>
          <p:cNvSpPr>
            <a:spLocks noChangeArrowheads="1"/>
          </p:cNvSpPr>
          <p:nvPr/>
        </p:nvSpPr>
        <p:spPr bwMode="auto">
          <a:xfrm>
            <a:off x="381000" y="228600"/>
            <a:ext cx="822960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52"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Lst>
  <p:timing>
    <p:tnLst>
      <p:par>
        <p:cTn id="1" dur="indefinite" restart="never" nodeType="tmRoot"/>
      </p:par>
    </p:tnLst>
  </p:timing>
  <p:hf sldNum="0" hdr="0" dt="0"/>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defRPr>
      </a:lvl2pPr>
      <a:lvl3pPr algn="l" rtl="0" fontAlgn="base">
        <a:spcBef>
          <a:spcPct val="0"/>
        </a:spcBef>
        <a:spcAft>
          <a:spcPct val="0"/>
        </a:spcAft>
        <a:defRPr sz="4200">
          <a:solidFill>
            <a:schemeClr val="tx2"/>
          </a:solidFill>
          <a:latin typeface="Garamond" pitchFamily="18" charset="0"/>
        </a:defRPr>
      </a:lvl3pPr>
      <a:lvl4pPr algn="l" rtl="0" fontAlgn="base">
        <a:spcBef>
          <a:spcPct val="0"/>
        </a:spcBef>
        <a:spcAft>
          <a:spcPct val="0"/>
        </a:spcAft>
        <a:defRPr sz="4200">
          <a:solidFill>
            <a:schemeClr val="tx2"/>
          </a:solidFill>
          <a:latin typeface="Garamond" pitchFamily="18" charset="0"/>
        </a:defRPr>
      </a:lvl4pPr>
      <a:lvl5pPr algn="l" rtl="0" fontAlgn="base">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Grp="1" noChangeArrowheads="1"/>
          </p:cNvSpPr>
          <p:nvPr>
            <p:ph type="ftr" sz="quarter" idx="3"/>
          </p:nvPr>
        </p:nvSpPr>
        <p:spPr/>
        <p:txBody>
          <a:bodyPr/>
          <a:lstStyle/>
          <a:p>
            <a:r>
              <a:rPr lang="en-US" altLang="en-US" smtClean="0"/>
              <a:t>High Performance Embedded Computing 2nd ed © 2014 Elsevier</a:t>
            </a:r>
            <a:endParaRPr lang="en-US" altLang="en-US"/>
          </a:p>
        </p:txBody>
      </p:sp>
      <p:sp>
        <p:nvSpPr>
          <p:cNvPr id="2050" name="Rectangle 2"/>
          <p:cNvSpPr>
            <a:spLocks noGrp="1" noChangeArrowheads="1"/>
          </p:cNvSpPr>
          <p:nvPr>
            <p:ph type="ctrTitle"/>
          </p:nvPr>
        </p:nvSpPr>
        <p:spPr/>
        <p:txBody>
          <a:bodyPr/>
          <a:lstStyle/>
          <a:p>
            <a:r>
              <a:rPr lang="en-US" altLang="en-US" sz="4600" dirty="0"/>
              <a:t>Chapter </a:t>
            </a:r>
            <a:r>
              <a:rPr lang="en-US" altLang="en-US" sz="4600" dirty="0" smtClean="0"/>
              <a:t>8, </a:t>
            </a:r>
            <a:r>
              <a:rPr lang="en-US" altLang="en-US" sz="4600" dirty="0"/>
              <a:t>part </a:t>
            </a:r>
            <a:r>
              <a:rPr lang="en-US" altLang="en-US" sz="4600" dirty="0" smtClean="0"/>
              <a:t>1: Cyber-Physical Systems</a:t>
            </a:r>
            <a:endParaRPr lang="en-US" altLang="en-US" sz="4600" dirty="0"/>
          </a:p>
        </p:txBody>
      </p:sp>
      <p:sp>
        <p:nvSpPr>
          <p:cNvPr id="2051" name="Rectangle 3"/>
          <p:cNvSpPr>
            <a:spLocks noGrp="1" noChangeArrowheads="1"/>
          </p:cNvSpPr>
          <p:nvPr>
            <p:ph type="subTitle" idx="1"/>
          </p:nvPr>
        </p:nvSpPr>
        <p:spPr/>
        <p:txBody>
          <a:bodyPr/>
          <a:lstStyle/>
          <a:p>
            <a:r>
              <a:rPr lang="en-US" altLang="en-US" i="1" dirty="0"/>
              <a:t>High Performance Embedded </a:t>
            </a:r>
            <a:r>
              <a:rPr lang="en-US" altLang="en-US" i="1" dirty="0" smtClean="0"/>
              <a:t>Computing, second edition</a:t>
            </a:r>
            <a:endParaRPr lang="en-US" altLang="en-US" i="1" dirty="0"/>
          </a:p>
          <a:p>
            <a:r>
              <a:rPr lang="en-US" altLang="en-US" sz="2400" dirty="0" smtClean="0"/>
              <a:t>Marilyn Wolf</a:t>
            </a:r>
            <a:endParaRPr lang="en-US" alt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Cervin</a:t>
            </a:r>
            <a:r>
              <a:rPr lang="en-US" dirty="0" smtClean="0"/>
              <a:t> et al. sample time/control co-design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457200" lvl="0" indent="-457200">
                  <a:buFont typeface="+mj-lt"/>
                  <a:buAutoNum type="arabicPeriod"/>
                </a:pPr>
                <a:r>
                  <a:rPr lang="en-US" sz="2400" dirty="0"/>
                  <a:t>Assign an initial sample period </a:t>
                </a:r>
                <a:r>
                  <a:rPr lang="en-US" sz="2400" i="1" dirty="0"/>
                  <a:t>h</a:t>
                </a:r>
                <a:r>
                  <a:rPr lang="en-US" sz="2400" dirty="0"/>
                  <a:t> for each controller.</a:t>
                </a:r>
              </a:p>
              <a:p>
                <a:pPr marL="457200" lvl="0" indent="-457200">
                  <a:buFont typeface="+mj-lt"/>
                  <a:buAutoNum type="arabicPeriod"/>
                </a:pPr>
                <a:r>
                  <a:rPr lang="en-US" sz="2400" dirty="0"/>
                  <a:t>Rescale periods to make the task set schedulable (if necessary).</a:t>
                </a:r>
              </a:p>
              <a:p>
                <a:pPr marL="457200" lvl="0" indent="-457200">
                  <a:buFont typeface="+mj-lt"/>
                  <a:buAutoNum type="arabicPeriod"/>
                </a:pPr>
                <a:r>
                  <a:rPr lang="en-US" sz="2400" dirty="0"/>
                  <a:t>Discretize the controllers for the given sample periods.</a:t>
                </a:r>
              </a:p>
              <a:p>
                <a:pPr marL="457200" lvl="0" indent="-457200">
                  <a:buFont typeface="+mj-lt"/>
                  <a:buAutoNum type="arabicPeriod"/>
                </a:pPr>
                <a:r>
                  <a:rPr lang="en-US" sz="2400" dirty="0"/>
                  <a:t>Compute the worst-case and best-case response times.</a:t>
                </a:r>
              </a:p>
              <a:p>
                <a:pPr marL="457200" lvl="0" indent="-457200">
                  <a:buFont typeface="+mj-lt"/>
                  <a:buAutoNum type="arabicPeriod"/>
                </a:pPr>
                <a:r>
                  <a:rPr lang="en-US" sz="2400" dirty="0"/>
                  <a:t>Compute the ratio of apparent phase margin to phase margin </a:t>
                </a:r>
                <a14:m>
                  <m:oMath xmlns:m="http://schemas.openxmlformats.org/officeDocument/2006/math">
                    <m:f>
                      <m:fPr>
                        <m:type m:val="skw"/>
                        <m:ctrlPr>
                          <a:rPr lang="en-US" sz="2400" i="1"/>
                        </m:ctrlPr>
                      </m:fPr>
                      <m:num>
                        <m:sSub>
                          <m:sSubPr>
                            <m:ctrlPr>
                              <a:rPr lang="en-US" sz="2400" i="1"/>
                            </m:ctrlPr>
                          </m:sSubPr>
                          <m:e>
                            <m:acc>
                              <m:accPr>
                                <m:chr m:val="̂"/>
                                <m:ctrlPr>
                                  <a:rPr lang="en-US" sz="2400" i="1"/>
                                </m:ctrlPr>
                              </m:accPr>
                              <m:e>
                                <m:r>
                                  <a:rPr lang="en-US" sz="2400" i="1"/>
                                  <m:t>𝜑</m:t>
                                </m:r>
                              </m:e>
                            </m:acc>
                          </m:e>
                          <m:sub>
                            <m:r>
                              <a:rPr lang="en-US" sz="2400" i="1"/>
                              <m:t>𝑚𝑖</m:t>
                            </m:r>
                          </m:sub>
                        </m:sSub>
                      </m:num>
                      <m:den>
                        <m:sSub>
                          <m:sSubPr>
                            <m:ctrlPr>
                              <a:rPr lang="en-US" sz="2400" i="1"/>
                            </m:ctrlPr>
                          </m:sSubPr>
                          <m:e>
                            <m:r>
                              <a:rPr lang="en-US" sz="2400" i="1"/>
                              <m:t>𝜑</m:t>
                            </m:r>
                          </m:e>
                          <m:sub>
                            <m:r>
                              <a:rPr lang="en-US" sz="2400" i="1"/>
                              <m:t>𝑚𝑖</m:t>
                            </m:r>
                          </m:sub>
                        </m:sSub>
                      </m:den>
                    </m:f>
                  </m:oMath>
                </a14:m>
                <a:r>
                  <a:rPr lang="en-US" sz="2400" dirty="0"/>
                  <a:t> for each controller.</a:t>
                </a:r>
              </a:p>
              <a:p>
                <a:pPr marL="457200" lvl="0" indent="-457200">
                  <a:buFont typeface="+mj-lt"/>
                  <a:buAutoNum type="arabicPeriod"/>
                </a:pPr>
                <a:r>
                  <a:rPr lang="en-US" sz="2400" dirty="0"/>
                  <a:t>Assuming a gain parameter </a:t>
                </a:r>
                <a:r>
                  <a:rPr lang="en-US" sz="2400" i="1" dirty="0"/>
                  <a:t>k</a:t>
                </a:r>
                <a:r>
                  <a:rPr lang="en-US" sz="2400" dirty="0"/>
                  <a:t>, adjust the period of each task as </a:t>
                </a:r>
                <a14:m>
                  <m:oMath xmlns:m="http://schemas.openxmlformats.org/officeDocument/2006/math">
                    <m:sSub>
                      <m:sSubPr>
                        <m:ctrlPr>
                          <a:rPr lang="en-US" sz="2400" i="1"/>
                        </m:ctrlPr>
                      </m:sSubPr>
                      <m:e>
                        <m:r>
                          <a:rPr lang="en-US" sz="2400" i="1"/>
                          <m:t>h</m:t>
                        </m:r>
                      </m:e>
                      <m:sub>
                        <m:r>
                          <a:rPr lang="en-US" sz="2400" i="1"/>
                          <m:t>𝑖</m:t>
                        </m:r>
                      </m:sub>
                    </m:sSub>
                    <m:r>
                      <a:rPr lang="en-US" sz="2400" i="1"/>
                      <m:t>≔</m:t>
                    </m:r>
                    <m:sSub>
                      <m:sSubPr>
                        <m:ctrlPr>
                          <a:rPr lang="en-US" sz="2400" i="1"/>
                        </m:ctrlPr>
                      </m:sSubPr>
                      <m:e>
                        <m:r>
                          <a:rPr lang="en-US" sz="2400" i="1"/>
                          <m:t>h</m:t>
                        </m:r>
                      </m:e>
                      <m:sub>
                        <m:r>
                          <a:rPr lang="en-US" sz="2400" i="1"/>
                          <m:t>𝑖</m:t>
                        </m:r>
                      </m:sub>
                    </m:sSub>
                    <m:r>
                      <a:rPr lang="en-US" sz="2400" i="1"/>
                      <m:t>+</m:t>
                    </m:r>
                    <m:r>
                      <a:rPr lang="en-US" sz="2400" i="1"/>
                      <m:t>𝑘</m:t>
                    </m:r>
                    <m:sSub>
                      <m:sSubPr>
                        <m:ctrlPr>
                          <a:rPr lang="en-US" sz="2400" i="1"/>
                        </m:ctrlPr>
                      </m:sSubPr>
                      <m:e>
                        <m:r>
                          <a:rPr lang="en-US" sz="2400" i="1"/>
                          <m:t>h</m:t>
                        </m:r>
                      </m:e>
                      <m:sub>
                        <m:r>
                          <a:rPr lang="en-US" sz="2400" i="1"/>
                          <m:t>𝑖</m:t>
                        </m:r>
                      </m:sub>
                    </m:sSub>
                    <m:r>
                      <a:rPr lang="en-US" sz="2400" i="1"/>
                      <m:t>(</m:t>
                    </m:r>
                    <m:f>
                      <m:fPr>
                        <m:type m:val="skw"/>
                        <m:ctrlPr>
                          <a:rPr lang="en-US" sz="2400" i="1"/>
                        </m:ctrlPr>
                      </m:fPr>
                      <m:num>
                        <m:sSub>
                          <m:sSubPr>
                            <m:ctrlPr>
                              <a:rPr lang="en-US" sz="2400" i="1"/>
                            </m:ctrlPr>
                          </m:sSubPr>
                          <m:e>
                            <m:acc>
                              <m:accPr>
                                <m:chr m:val="̂"/>
                                <m:ctrlPr>
                                  <a:rPr lang="en-US" sz="2400" i="1"/>
                                </m:ctrlPr>
                              </m:accPr>
                              <m:e>
                                <m:r>
                                  <a:rPr lang="en-US" sz="2400" i="1"/>
                                  <m:t>𝜑</m:t>
                                </m:r>
                              </m:e>
                            </m:acc>
                          </m:e>
                          <m:sub>
                            <m:r>
                              <a:rPr lang="en-US" sz="2400" i="1"/>
                              <m:t>𝑚𝑖</m:t>
                            </m:r>
                          </m:sub>
                        </m:sSub>
                      </m:num>
                      <m:den>
                        <m:sSub>
                          <m:sSubPr>
                            <m:ctrlPr>
                              <a:rPr lang="en-US" sz="2400" i="1"/>
                            </m:ctrlPr>
                          </m:sSubPr>
                          <m:e>
                            <m:r>
                              <a:rPr lang="en-US" sz="2400" i="1"/>
                              <m:t>𝜑</m:t>
                            </m:r>
                          </m:e>
                          <m:sub>
                            <m:r>
                              <a:rPr lang="en-US" sz="2400" i="1"/>
                              <m:t>𝑚𝑖</m:t>
                            </m:r>
                          </m:sub>
                        </m:sSub>
                      </m:den>
                    </m:f>
                    <m:r>
                      <a:rPr lang="en-US" sz="2400" i="1"/>
                      <m:t>−</m:t>
                    </m:r>
                    <m:r>
                      <a:rPr lang="en-US" sz="2400" i="1"/>
                      <m:t>𝑚</m:t>
                    </m:r>
                    <m:r>
                      <a:rPr lang="en-US" sz="2400" i="1"/>
                      <m:t>)/</m:t>
                    </m:r>
                    <m:r>
                      <a:rPr lang="en-US" sz="2400" i="1"/>
                      <m:t>𝑚</m:t>
                    </m:r>
                  </m:oMath>
                </a14:m>
                <a:r>
                  <a:rPr lang="en-US" sz="2400" dirty="0"/>
                  <a:t>.</a:t>
                </a:r>
              </a:p>
              <a:p>
                <a:pPr marL="457200" lvl="0" indent="-457200">
                  <a:buFont typeface="+mj-lt"/>
                  <a:buAutoNum type="arabicPeriod"/>
                </a:pPr>
                <a:r>
                  <a:rPr lang="en-US" sz="2400" dirty="0"/>
                  <a:t>If the difference in relative performance degradation is too large, go to step 2</a:t>
                </a:r>
                <a:r>
                  <a:rPr lang="en-US" sz="2400" dirty="0" smtClean="0"/>
                  <a:t>.</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222" t="-942" r="-741" b="-9287"/>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163151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Anta and </a:t>
            </a:r>
            <a:r>
              <a:rPr lang="en-US" dirty="0" err="1" smtClean="0"/>
              <a:t>Tabuda</a:t>
            </a:r>
            <a:r>
              <a:rPr lang="en-US" dirty="0" smtClean="0"/>
              <a:t>: self-triggered control</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sz="2800" dirty="0" smtClean="0"/>
                  <a:t>Estimate the time required for error in the system state estimate to evolve to </a:t>
                </a:r>
                <a14:m>
                  <m:oMath xmlns:m="http://schemas.openxmlformats.org/officeDocument/2006/math">
                    <m:r>
                      <a:rPr lang="en-US" sz="2800" i="1" smtClean="0">
                        <a:latin typeface="Cambria Math"/>
                        <a:ea typeface="Cambria Math"/>
                      </a:rPr>
                      <m:t>𝜎</m:t>
                    </m:r>
                    <m:f>
                      <m:fPr>
                        <m:ctrlPr>
                          <a:rPr lang="en-US" sz="2800" i="1" smtClean="0">
                            <a:latin typeface="Cambria Math"/>
                            <a:ea typeface="Cambria Math"/>
                          </a:rPr>
                        </m:ctrlPr>
                      </m:fPr>
                      <m:num>
                        <m:r>
                          <a:rPr lang="en-US" sz="2800" b="0" i="1" smtClean="0">
                            <a:latin typeface="Cambria Math"/>
                            <a:ea typeface="Cambria Math"/>
                          </a:rPr>
                          <m:t>𝑎</m:t>
                        </m:r>
                      </m:num>
                      <m:den>
                        <m:r>
                          <a:rPr lang="en-US" sz="2800" b="0" i="1" smtClean="0">
                            <a:latin typeface="Cambria Math"/>
                            <a:ea typeface="Cambria Math"/>
                          </a:rPr>
                          <m:t>𝑏</m:t>
                        </m:r>
                      </m:den>
                    </m:f>
                  </m:oMath>
                </a14:m>
                <a:r>
                  <a:rPr lang="en-US" sz="2800" dirty="0" smtClean="0"/>
                  <a:t> by solving </a:t>
                </a:r>
                <a14:m>
                  <m:oMath xmlns:m="http://schemas.openxmlformats.org/officeDocument/2006/math">
                    <m:f>
                      <m:fPr>
                        <m:ctrlPr>
                          <a:rPr lang="en-US" sz="2800" i="1"/>
                        </m:ctrlPr>
                      </m:fPr>
                      <m:num>
                        <m:r>
                          <a:rPr lang="en-US" sz="2800" i="1"/>
                          <m:t>𝑑</m:t>
                        </m:r>
                      </m:num>
                      <m:den>
                        <m:r>
                          <a:rPr lang="en-US" sz="2800" i="1"/>
                          <m:t>𝑑𝑡</m:t>
                        </m:r>
                      </m:den>
                    </m:f>
                    <m:f>
                      <m:fPr>
                        <m:ctrlPr>
                          <a:rPr lang="en-US" sz="2800" i="1"/>
                        </m:ctrlPr>
                      </m:fPr>
                      <m:num>
                        <m:d>
                          <m:dPr>
                            <m:begChr m:val="|"/>
                            <m:endChr m:val="|"/>
                            <m:ctrlPr>
                              <a:rPr lang="en-US" sz="2800" i="1"/>
                            </m:ctrlPr>
                          </m:dPr>
                          <m:e>
                            <m:r>
                              <a:rPr lang="en-US" sz="2800" i="1"/>
                              <m:t>𝑒</m:t>
                            </m:r>
                          </m:e>
                        </m:d>
                      </m:num>
                      <m:den>
                        <m:d>
                          <m:dPr>
                            <m:begChr m:val="|"/>
                            <m:endChr m:val="|"/>
                            <m:ctrlPr>
                              <a:rPr lang="en-US" sz="2800" i="1"/>
                            </m:ctrlPr>
                          </m:dPr>
                          <m:e>
                            <m:r>
                              <a:rPr lang="en-US" sz="2800" i="1"/>
                              <m:t>𝑥</m:t>
                            </m:r>
                          </m:e>
                        </m:d>
                      </m:den>
                    </m:f>
                    <m:r>
                      <a:rPr lang="en-US" sz="2800" i="1"/>
                      <m:t>≤</m:t>
                    </m:r>
                    <m:sSub>
                      <m:sSubPr>
                        <m:ctrlPr>
                          <a:rPr lang="en-US" sz="2800" i="1"/>
                        </m:ctrlPr>
                      </m:sSubPr>
                      <m:e>
                        <m:r>
                          <a:rPr lang="en-US" sz="2800" i="1"/>
                          <m:t>𝛼</m:t>
                        </m:r>
                      </m:e>
                      <m:sub>
                        <m:r>
                          <a:rPr lang="en-US" sz="2800" i="1"/>
                          <m:t>0</m:t>
                        </m:r>
                      </m:sub>
                    </m:sSub>
                    <m:r>
                      <a:rPr lang="en-US" sz="2800" i="1"/>
                      <m:t>+</m:t>
                    </m:r>
                    <m:sSub>
                      <m:sSubPr>
                        <m:ctrlPr>
                          <a:rPr lang="en-US" sz="2800" i="1"/>
                        </m:ctrlPr>
                      </m:sSubPr>
                      <m:e>
                        <m:r>
                          <a:rPr lang="en-US" sz="2800" i="1"/>
                          <m:t>𝛼</m:t>
                        </m:r>
                      </m:e>
                      <m:sub>
                        <m:r>
                          <a:rPr lang="en-US" sz="2800" i="1"/>
                          <m:t>1</m:t>
                        </m:r>
                      </m:sub>
                    </m:sSub>
                    <m:f>
                      <m:fPr>
                        <m:ctrlPr>
                          <a:rPr lang="en-US" sz="2800" i="1"/>
                        </m:ctrlPr>
                      </m:fPr>
                      <m:num>
                        <m:d>
                          <m:dPr>
                            <m:begChr m:val="|"/>
                            <m:endChr m:val="|"/>
                            <m:ctrlPr>
                              <a:rPr lang="en-US" sz="2800" i="1"/>
                            </m:ctrlPr>
                          </m:dPr>
                          <m:e>
                            <m:r>
                              <a:rPr lang="en-US" sz="2800" i="1"/>
                              <m:t>𝑒</m:t>
                            </m:r>
                          </m:e>
                        </m:d>
                      </m:num>
                      <m:den>
                        <m:d>
                          <m:dPr>
                            <m:begChr m:val="|"/>
                            <m:endChr m:val="|"/>
                            <m:ctrlPr>
                              <a:rPr lang="en-US" sz="2800" i="1"/>
                            </m:ctrlPr>
                          </m:dPr>
                          <m:e>
                            <m:r>
                              <a:rPr lang="en-US" sz="2800" i="1"/>
                              <m:t>𝑥</m:t>
                            </m:r>
                          </m:e>
                        </m:d>
                      </m:den>
                    </m:f>
                    <m:r>
                      <a:rPr lang="en-US" sz="2800" i="1"/>
                      <m:t>+</m:t>
                    </m:r>
                    <m:sSub>
                      <m:sSubPr>
                        <m:ctrlPr>
                          <a:rPr lang="en-US" sz="2800" i="1"/>
                        </m:ctrlPr>
                      </m:sSubPr>
                      <m:e>
                        <m:r>
                          <a:rPr lang="en-US" sz="2800" i="1"/>
                          <m:t>𝛼</m:t>
                        </m:r>
                      </m:e>
                      <m:sub>
                        <m:r>
                          <a:rPr lang="en-US" sz="2800" i="1"/>
                          <m:t>2</m:t>
                        </m:r>
                      </m:sub>
                    </m:sSub>
                    <m:sSup>
                      <m:sSupPr>
                        <m:ctrlPr>
                          <a:rPr lang="en-US" sz="2800" i="1"/>
                        </m:ctrlPr>
                      </m:sSupPr>
                      <m:e>
                        <m:d>
                          <m:dPr>
                            <m:ctrlPr>
                              <a:rPr lang="en-US" sz="2800" i="1"/>
                            </m:ctrlPr>
                          </m:dPr>
                          <m:e>
                            <m:f>
                              <m:fPr>
                                <m:ctrlPr>
                                  <a:rPr lang="en-US" sz="2800" i="1"/>
                                </m:ctrlPr>
                              </m:fPr>
                              <m:num>
                                <m:d>
                                  <m:dPr>
                                    <m:begChr m:val="|"/>
                                    <m:endChr m:val="|"/>
                                    <m:ctrlPr>
                                      <a:rPr lang="en-US" sz="2800" i="1"/>
                                    </m:ctrlPr>
                                  </m:dPr>
                                  <m:e>
                                    <m:r>
                                      <a:rPr lang="en-US" sz="2800" i="1"/>
                                      <m:t>𝑒</m:t>
                                    </m:r>
                                  </m:e>
                                </m:d>
                              </m:num>
                              <m:den>
                                <m:d>
                                  <m:dPr>
                                    <m:begChr m:val="|"/>
                                    <m:endChr m:val="|"/>
                                    <m:ctrlPr>
                                      <a:rPr lang="en-US" sz="2800" i="1"/>
                                    </m:ctrlPr>
                                  </m:dPr>
                                  <m:e>
                                    <m:r>
                                      <a:rPr lang="en-US" sz="2800" i="1"/>
                                      <m:t>𝑥</m:t>
                                    </m:r>
                                  </m:e>
                                </m:d>
                              </m:den>
                            </m:f>
                          </m:e>
                        </m:d>
                      </m:e>
                      <m:sup>
                        <m:r>
                          <a:rPr lang="en-US" sz="2800" i="1"/>
                          <m:t>2</m:t>
                        </m:r>
                      </m:sup>
                    </m:sSup>
                  </m:oMath>
                </a14:m>
                <a:endParaRPr lang="en-US" sz="2800" dirty="0" smtClean="0"/>
              </a:p>
              <a:p>
                <a:r>
                  <a:rPr lang="en-US" sz="2800" dirty="0" smtClean="0"/>
                  <a:t>Sample time is </a:t>
                </a:r>
                <a14:m>
                  <m:oMath xmlns:m="http://schemas.openxmlformats.org/officeDocument/2006/math">
                    <m:r>
                      <a:rPr lang="en-US" sz="2800" i="1"/>
                      <m:t>𝜏</m:t>
                    </m:r>
                    <m:r>
                      <a:rPr lang="en-US" sz="2800" i="1"/>
                      <m:t>=−−</m:t>
                    </m:r>
                    <m:f>
                      <m:fPr>
                        <m:ctrlPr>
                          <a:rPr lang="en-US" sz="2800" i="1"/>
                        </m:ctrlPr>
                      </m:fPr>
                      <m:num>
                        <m:r>
                          <a:rPr lang="en-US" sz="2800" i="1"/>
                          <m:t>2</m:t>
                        </m:r>
                      </m:num>
                      <m:den>
                        <m:r>
                          <a:rPr lang="en-US" sz="2800" i="1"/>
                          <m:t>𝑖</m:t>
                        </m:r>
                        <m:r>
                          <a:rPr lang="en-US" sz="2800" i="1"/>
                          <m:t>𝜃</m:t>
                        </m:r>
                      </m:den>
                    </m:f>
                    <m:r>
                      <a:rPr lang="en-US" sz="2800" i="1"/>
                      <m:t>(</m:t>
                    </m:r>
                    <m:r>
                      <m:rPr>
                        <m:sty m:val="p"/>
                      </m:rPr>
                      <a:rPr lang="en-US" sz="2800"/>
                      <m:t>arctan</m:t>
                    </m:r>
                    <m:r>
                      <a:rPr lang="en-US" sz="2800"/>
                      <m:t>⁡</m:t>
                    </m:r>
                    <m:r>
                      <a:rPr lang="en-US" sz="2800" i="1"/>
                      <m:t>(</m:t>
                    </m:r>
                    <m:f>
                      <m:fPr>
                        <m:ctrlPr>
                          <a:rPr lang="en-US" sz="2800" i="1"/>
                        </m:ctrlPr>
                      </m:fPr>
                      <m:num>
                        <m:sSub>
                          <m:sSubPr>
                            <m:ctrlPr>
                              <a:rPr lang="en-US" sz="2800" i="1"/>
                            </m:ctrlPr>
                          </m:sSubPr>
                          <m:e>
                            <m:r>
                              <a:rPr lang="en-US" sz="2800" i="1"/>
                              <m:t>𝛼</m:t>
                            </m:r>
                          </m:e>
                          <m:sub>
                            <m:r>
                              <a:rPr lang="en-US" sz="2800" i="1"/>
                              <m:t>1</m:t>
                            </m:r>
                          </m:sub>
                        </m:sSub>
                        <m:r>
                          <a:rPr lang="en-US" sz="2800" i="1"/>
                          <m:t>+2</m:t>
                        </m:r>
                        <m:f>
                          <m:fPr>
                            <m:ctrlPr>
                              <a:rPr lang="en-US" sz="2800" i="1"/>
                            </m:ctrlPr>
                          </m:fPr>
                          <m:num>
                            <m:r>
                              <a:rPr lang="en-US" sz="2800" i="1"/>
                              <m:t>𝑎</m:t>
                            </m:r>
                          </m:num>
                          <m:den>
                            <m:r>
                              <a:rPr lang="en-US" sz="2800" i="1"/>
                              <m:t>𝑏</m:t>
                            </m:r>
                          </m:den>
                        </m:f>
                        <m:r>
                          <a:rPr lang="en-US" sz="2800" i="1"/>
                          <m:t>𝜎</m:t>
                        </m:r>
                        <m:sSub>
                          <m:sSubPr>
                            <m:ctrlPr>
                              <a:rPr lang="en-US" sz="2800" i="1"/>
                            </m:ctrlPr>
                          </m:sSubPr>
                          <m:e>
                            <m:r>
                              <a:rPr lang="en-US" sz="2800" i="1"/>
                              <m:t>𝛼</m:t>
                            </m:r>
                          </m:e>
                          <m:sub>
                            <m:r>
                              <a:rPr lang="en-US" sz="2800" i="1"/>
                              <m:t>2</m:t>
                            </m:r>
                          </m:sub>
                        </m:sSub>
                      </m:num>
                      <m:den>
                        <m:r>
                          <a:rPr lang="en-US" sz="2800" i="1"/>
                          <m:t>−</m:t>
                        </m:r>
                        <m:r>
                          <a:rPr lang="en-US" sz="2800" i="1"/>
                          <m:t>𝑖</m:t>
                        </m:r>
                        <m:r>
                          <a:rPr lang="en-US" sz="2800" i="1"/>
                          <m:t>𝜃</m:t>
                        </m:r>
                      </m:den>
                    </m:f>
                    <m:r>
                      <a:rPr lang="en-US" sz="2800" i="1"/>
                      <m:t>))</m:t>
                    </m:r>
                  </m:oMath>
                </a14:m>
                <a:endParaRPr lang="en-US" sz="2800" dirty="0" smtClean="0"/>
              </a:p>
              <a:p>
                <a14:m>
                  <m:oMath xmlns:m="http://schemas.openxmlformats.org/officeDocument/2006/math">
                    <m:r>
                      <a:rPr lang="en-US" sz="2800" i="1"/>
                      <m:t>𝜃</m:t>
                    </m:r>
                    <m:r>
                      <a:rPr lang="en-US" sz="2800" i="1"/>
                      <m:t>=</m:t>
                    </m:r>
                    <m:rad>
                      <m:radPr>
                        <m:degHide m:val="on"/>
                        <m:ctrlPr>
                          <a:rPr lang="en-US" sz="2800" i="1"/>
                        </m:ctrlPr>
                      </m:radPr>
                      <m:deg/>
                      <m:e>
                        <m:r>
                          <a:rPr lang="en-US" sz="2800" i="1"/>
                          <m:t>4</m:t>
                        </m:r>
                        <m:sSub>
                          <m:sSubPr>
                            <m:ctrlPr>
                              <a:rPr lang="en-US" sz="2800" i="1"/>
                            </m:ctrlPr>
                          </m:sSubPr>
                          <m:e>
                            <m:r>
                              <a:rPr lang="en-US" sz="2800" i="1"/>
                              <m:t>𝛼</m:t>
                            </m:r>
                          </m:e>
                          <m:sub>
                            <m:r>
                              <a:rPr lang="en-US" sz="2800" i="1"/>
                              <m:t>2</m:t>
                            </m:r>
                          </m:sub>
                        </m:sSub>
                        <m:sSub>
                          <m:sSubPr>
                            <m:ctrlPr>
                              <a:rPr lang="en-US" sz="2800" i="1"/>
                            </m:ctrlPr>
                          </m:sSubPr>
                          <m:e>
                            <m:r>
                              <a:rPr lang="en-US" sz="2800" i="1"/>
                              <m:t>𝛼</m:t>
                            </m:r>
                          </m:e>
                          <m:sub>
                            <m:r>
                              <a:rPr lang="en-US" sz="2800" i="1"/>
                              <m:t>0</m:t>
                            </m:r>
                          </m:sub>
                        </m:sSub>
                        <m:r>
                          <a:rPr lang="en-US" sz="2800" i="1"/>
                          <m:t>−</m:t>
                        </m:r>
                        <m:sSubSup>
                          <m:sSubSupPr>
                            <m:ctrlPr>
                              <a:rPr lang="en-US" sz="2800" i="1"/>
                            </m:ctrlPr>
                          </m:sSubSupPr>
                          <m:e>
                            <m:r>
                              <a:rPr lang="en-US" sz="2800" i="1"/>
                              <m:t>𝛼</m:t>
                            </m:r>
                          </m:e>
                          <m:sub>
                            <m:r>
                              <a:rPr lang="en-US" sz="2800" i="1"/>
                              <m:t>1</m:t>
                            </m:r>
                          </m:sub>
                          <m:sup>
                            <m:r>
                              <a:rPr lang="en-US" sz="2800" i="1"/>
                              <m:t>2</m:t>
                            </m:r>
                          </m:sup>
                        </m:sSubSup>
                      </m:e>
                    </m:rad>
                  </m:oMath>
                </a14:m>
                <a:endParaRPr lang="en-US" sz="2800" dirty="0" smtClean="0"/>
              </a:p>
              <a:p>
                <a14:m>
                  <m:oMath xmlns:m="http://schemas.openxmlformats.org/officeDocument/2006/math">
                    <m:r>
                      <a:rPr lang="en-US" sz="2800" i="1">
                        <a:sym typeface="Symbol"/>
                      </a:rPr>
                      <m:t></m:t>
                    </m:r>
                    <m:r>
                      <a:rPr lang="en-US" sz="2800" i="1"/>
                      <m:t> = </m:t>
                    </m:r>
                    <m:f>
                      <m:fPr>
                        <m:ctrlPr>
                          <a:rPr lang="en-US" sz="2800" i="1"/>
                        </m:ctrlPr>
                      </m:fPr>
                      <m:num>
                        <m:r>
                          <a:rPr lang="en-US" sz="2800" i="1"/>
                          <m:t>2</m:t>
                        </m:r>
                      </m:num>
                      <m:den>
                        <m:r>
                          <a:rPr lang="en-US" sz="2800" i="1"/>
                          <m:t>𝑖</m:t>
                        </m:r>
                        <m:r>
                          <a:rPr lang="en-US" sz="2800" i="1"/>
                          <m:t>𝜃</m:t>
                        </m:r>
                      </m:den>
                    </m:f>
                    <m:r>
                      <a:rPr lang="en-US" sz="2800" i="1"/>
                      <m:t>(</m:t>
                    </m:r>
                    <m:r>
                      <m:rPr>
                        <m:sty m:val="p"/>
                      </m:rPr>
                      <a:rPr lang="en-US" sz="2800"/>
                      <m:t>arctan</m:t>
                    </m:r>
                    <m:r>
                      <a:rPr lang="en-US" sz="2800"/>
                      <m:t>⁡</m:t>
                    </m:r>
                    <m:r>
                      <a:rPr lang="en-US" sz="2800" i="1"/>
                      <m:t>(</m:t>
                    </m:r>
                    <m:f>
                      <m:fPr>
                        <m:ctrlPr>
                          <a:rPr lang="en-US" sz="2800" i="1"/>
                        </m:ctrlPr>
                      </m:fPr>
                      <m:num>
                        <m:sSub>
                          <m:sSubPr>
                            <m:ctrlPr>
                              <a:rPr lang="en-US" sz="2800" i="1"/>
                            </m:ctrlPr>
                          </m:sSubPr>
                          <m:e>
                            <m:r>
                              <a:rPr lang="en-US" sz="2800" i="1"/>
                              <m:t>𝛼</m:t>
                            </m:r>
                          </m:e>
                          <m:sub>
                            <m:r>
                              <a:rPr lang="en-US" sz="2800" i="1"/>
                              <m:t>1</m:t>
                            </m:r>
                          </m:sub>
                        </m:sSub>
                        <m:r>
                          <a:rPr lang="en-US" sz="2800" i="1"/>
                          <m:t>+2</m:t>
                        </m:r>
                        <m:sSub>
                          <m:sSubPr>
                            <m:ctrlPr>
                              <a:rPr lang="en-US" sz="2800" i="1"/>
                            </m:ctrlPr>
                          </m:sSubPr>
                          <m:e>
                            <m:r>
                              <a:rPr lang="en-US" sz="2800" i="1"/>
                              <m:t>𝜎</m:t>
                            </m:r>
                          </m:e>
                          <m:sub>
                            <m:r>
                              <a:rPr lang="en-US" sz="2800" i="1"/>
                              <m:t>0</m:t>
                            </m:r>
                          </m:sub>
                        </m:sSub>
                        <m:sSub>
                          <m:sSubPr>
                            <m:ctrlPr>
                              <a:rPr lang="en-US" sz="2800" i="1"/>
                            </m:ctrlPr>
                          </m:sSubPr>
                          <m:e>
                            <m:r>
                              <a:rPr lang="en-US" sz="2800" i="1"/>
                              <m:t>𝛼</m:t>
                            </m:r>
                          </m:e>
                          <m:sub>
                            <m:r>
                              <a:rPr lang="en-US" sz="2800" i="1"/>
                              <m:t>2</m:t>
                            </m:r>
                          </m:sub>
                        </m:sSub>
                      </m:num>
                      <m:den>
                        <m:r>
                          <a:rPr lang="en-US" sz="2800" i="1"/>
                          <m:t>−</m:t>
                        </m:r>
                        <m:r>
                          <a:rPr lang="en-US" sz="2800" i="1"/>
                          <m:t>𝑖</m:t>
                        </m:r>
                        <m:r>
                          <a:rPr lang="en-US" sz="2800" i="1"/>
                          <m:t>𝜃</m:t>
                        </m:r>
                      </m:den>
                    </m:f>
                    <m:r>
                      <a:rPr lang="en-US" sz="2800" i="1"/>
                      <m:t>))</m:t>
                    </m:r>
                  </m:oMath>
                </a14:m>
                <a:endParaRPr lang="en-US" sz="2800"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444" t="-1346" r="-1259"/>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8903036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986672" y="2999584"/>
            <a:ext cx="7315200" cy="0"/>
          </a:xfrm>
          <a:prstGeom prst="line">
            <a:avLst/>
          </a:prstGeom>
          <a:ln>
            <a:headEnd type="arrow"/>
            <a:tailEnd type="arrow"/>
          </a:ln>
        </p:spPr>
        <p:style>
          <a:lnRef idx="3">
            <a:schemeClr val="dk1"/>
          </a:lnRef>
          <a:fillRef idx="0">
            <a:schemeClr val="dk1"/>
          </a:fillRef>
          <a:effectRef idx="2">
            <a:schemeClr val="dk1"/>
          </a:effectRef>
          <a:fontRef idx="minor">
            <a:schemeClr val="tx1"/>
          </a:fontRef>
        </p:style>
      </p:cxnSp>
      <p:sp>
        <p:nvSpPr>
          <p:cNvPr id="8" name="Rectangle 7"/>
          <p:cNvSpPr/>
          <p:nvPr/>
        </p:nvSpPr>
        <p:spPr>
          <a:xfrm>
            <a:off x="1215272" y="1704184"/>
            <a:ext cx="7620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a:t>
            </a:r>
            <a:r>
              <a:rPr lang="en-US" baseline="-25000" dirty="0" smtClean="0"/>
              <a:t>1</a:t>
            </a:r>
            <a:endParaRPr lang="en-US" baseline="-25000" dirty="0"/>
          </a:p>
        </p:txBody>
      </p:sp>
      <p:sp>
        <p:nvSpPr>
          <p:cNvPr id="9" name="Rectangle 8"/>
          <p:cNvSpPr/>
          <p:nvPr/>
        </p:nvSpPr>
        <p:spPr>
          <a:xfrm>
            <a:off x="2138637" y="1722113"/>
            <a:ext cx="7620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C</a:t>
            </a:r>
            <a:r>
              <a:rPr lang="en-US" baseline="-25000" dirty="0" smtClean="0"/>
              <a:t>1</a:t>
            </a:r>
            <a:endParaRPr lang="en-US" baseline="-25000" dirty="0"/>
          </a:p>
        </p:txBody>
      </p:sp>
      <p:sp>
        <p:nvSpPr>
          <p:cNvPr id="10" name="Rectangle 9"/>
          <p:cNvSpPr/>
          <p:nvPr/>
        </p:nvSpPr>
        <p:spPr>
          <a:xfrm>
            <a:off x="3044072" y="1722113"/>
            <a:ext cx="7620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A</a:t>
            </a:r>
            <a:r>
              <a:rPr lang="en-US" baseline="-25000" dirty="0" smtClean="0"/>
              <a:t>1</a:t>
            </a:r>
            <a:endParaRPr lang="en-US" baseline="-25000" dirty="0"/>
          </a:p>
        </p:txBody>
      </p:sp>
      <p:cxnSp>
        <p:nvCxnSpPr>
          <p:cNvPr id="12" name="Straight Connector 11"/>
          <p:cNvCxnSpPr>
            <a:stCxn id="8" idx="2"/>
          </p:cNvCxnSpPr>
          <p:nvPr/>
        </p:nvCxnSpPr>
        <p:spPr>
          <a:xfrm>
            <a:off x="1596272" y="2389984"/>
            <a:ext cx="0" cy="609600"/>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2519637" y="2407913"/>
            <a:ext cx="0" cy="60960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a:off x="3425072" y="2407913"/>
            <a:ext cx="0" cy="609600"/>
          </a:xfrm>
          <a:prstGeom prst="line">
            <a:avLst/>
          </a:prstGeom>
        </p:spPr>
        <p:style>
          <a:lnRef idx="2">
            <a:schemeClr val="dk1"/>
          </a:lnRef>
          <a:fillRef idx="0">
            <a:schemeClr val="dk1"/>
          </a:fillRef>
          <a:effectRef idx="1">
            <a:schemeClr val="dk1"/>
          </a:effectRef>
          <a:fontRef idx="minor">
            <a:schemeClr val="tx1"/>
          </a:fontRef>
        </p:style>
      </p:cxnSp>
      <p:sp>
        <p:nvSpPr>
          <p:cNvPr id="15" name="Rectangle 14"/>
          <p:cNvSpPr/>
          <p:nvPr/>
        </p:nvSpPr>
        <p:spPr>
          <a:xfrm>
            <a:off x="5482472" y="1686255"/>
            <a:ext cx="7620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a:t>
            </a:r>
            <a:r>
              <a:rPr lang="en-US" baseline="-25000" dirty="0" smtClean="0"/>
              <a:t>N</a:t>
            </a:r>
            <a:endParaRPr lang="en-US" baseline="-25000" dirty="0"/>
          </a:p>
        </p:txBody>
      </p:sp>
      <p:sp>
        <p:nvSpPr>
          <p:cNvPr id="16" name="Rectangle 15"/>
          <p:cNvSpPr/>
          <p:nvPr/>
        </p:nvSpPr>
        <p:spPr>
          <a:xfrm>
            <a:off x="6405837" y="1704184"/>
            <a:ext cx="7620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C</a:t>
            </a:r>
            <a:r>
              <a:rPr lang="en-US" baseline="-25000" dirty="0" smtClean="0"/>
              <a:t>N</a:t>
            </a:r>
            <a:endParaRPr lang="en-US" baseline="-25000" dirty="0"/>
          </a:p>
        </p:txBody>
      </p:sp>
      <p:sp>
        <p:nvSpPr>
          <p:cNvPr id="17" name="Rectangle 16"/>
          <p:cNvSpPr/>
          <p:nvPr/>
        </p:nvSpPr>
        <p:spPr>
          <a:xfrm>
            <a:off x="7311272" y="1704184"/>
            <a:ext cx="762000" cy="6858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mtClean="0"/>
              <a:t>A</a:t>
            </a:r>
            <a:r>
              <a:rPr lang="en-US" baseline="-25000" smtClean="0"/>
              <a:t>N</a:t>
            </a:r>
            <a:endParaRPr lang="en-US" baseline="-25000" dirty="0"/>
          </a:p>
        </p:txBody>
      </p:sp>
      <p:cxnSp>
        <p:nvCxnSpPr>
          <p:cNvPr id="18" name="Straight Connector 17"/>
          <p:cNvCxnSpPr>
            <a:stCxn id="15" idx="2"/>
          </p:cNvCxnSpPr>
          <p:nvPr/>
        </p:nvCxnSpPr>
        <p:spPr>
          <a:xfrm>
            <a:off x="5863472" y="2372055"/>
            <a:ext cx="0" cy="609600"/>
          </a:xfrm>
          <a:prstGeom prst="line">
            <a:avLst/>
          </a:prstGeom>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a:off x="6786837" y="2389984"/>
            <a:ext cx="0" cy="609600"/>
          </a:xfrm>
          <a:prstGeom prst="line">
            <a:avLst/>
          </a:prstGeom>
        </p:spPr>
        <p:style>
          <a:lnRef idx="2">
            <a:schemeClr val="dk1"/>
          </a:lnRef>
          <a:fillRef idx="0">
            <a:schemeClr val="dk1"/>
          </a:fillRef>
          <a:effectRef idx="1">
            <a:schemeClr val="dk1"/>
          </a:effectRef>
          <a:fontRef idx="minor">
            <a:schemeClr val="tx1"/>
          </a:fontRef>
        </p:style>
      </p:cxnSp>
      <p:cxnSp>
        <p:nvCxnSpPr>
          <p:cNvPr id="20" name="Straight Connector 19"/>
          <p:cNvCxnSpPr/>
          <p:nvPr/>
        </p:nvCxnSpPr>
        <p:spPr>
          <a:xfrm>
            <a:off x="7692272" y="2389984"/>
            <a:ext cx="0" cy="609600"/>
          </a:xfrm>
          <a:prstGeom prst="line">
            <a:avLst/>
          </a:prstGeom>
        </p:spPr>
        <p:style>
          <a:lnRef idx="2">
            <a:schemeClr val="dk1"/>
          </a:lnRef>
          <a:fillRef idx="0">
            <a:schemeClr val="dk1"/>
          </a:fillRef>
          <a:effectRef idx="1">
            <a:schemeClr val="dk1"/>
          </a:effectRef>
          <a:fontRef idx="minor">
            <a:schemeClr val="tx1"/>
          </a:fontRef>
        </p:style>
      </p:cxnSp>
      <p:sp>
        <p:nvSpPr>
          <p:cNvPr id="21" name="TextBox 20"/>
          <p:cNvSpPr txBox="1"/>
          <p:nvPr/>
        </p:nvSpPr>
        <p:spPr>
          <a:xfrm>
            <a:off x="6549272" y="3223702"/>
            <a:ext cx="966803" cy="369332"/>
          </a:xfrm>
          <a:prstGeom prst="rect">
            <a:avLst/>
          </a:prstGeom>
          <a:noFill/>
        </p:spPr>
        <p:txBody>
          <a:bodyPr wrap="none" rtlCol="0">
            <a:spAutoFit/>
          </a:bodyPr>
          <a:lstStyle/>
          <a:p>
            <a:r>
              <a:rPr lang="en-US" dirty="0" smtClean="0"/>
              <a:t>network</a:t>
            </a:r>
            <a:endParaRPr lang="en-US" dirty="0"/>
          </a:p>
        </p:txBody>
      </p:sp>
      <p:sp>
        <p:nvSpPr>
          <p:cNvPr id="22" name="TextBox 21"/>
          <p:cNvSpPr txBox="1"/>
          <p:nvPr/>
        </p:nvSpPr>
        <p:spPr>
          <a:xfrm>
            <a:off x="4491872" y="2237584"/>
            <a:ext cx="343364" cy="369332"/>
          </a:xfrm>
          <a:prstGeom prst="rect">
            <a:avLst/>
          </a:prstGeom>
          <a:noFill/>
        </p:spPr>
        <p:txBody>
          <a:bodyPr wrap="none" rtlCol="0">
            <a:spAutoFit/>
          </a:bodyPr>
          <a:lstStyle/>
          <a:p>
            <a:r>
              <a:rPr lang="en-US" dirty="0" smtClean="0"/>
              <a:t>…</a:t>
            </a:r>
            <a:endParaRPr lang="en-US" dirty="0"/>
          </a:p>
        </p:txBody>
      </p:sp>
      <p:sp>
        <p:nvSpPr>
          <p:cNvPr id="2" name="Title 1"/>
          <p:cNvSpPr>
            <a:spLocks noGrp="1"/>
          </p:cNvSpPr>
          <p:nvPr>
            <p:ph type="title"/>
          </p:nvPr>
        </p:nvSpPr>
        <p:spPr/>
        <p:txBody>
          <a:bodyPr/>
          <a:lstStyle/>
          <a:p>
            <a:r>
              <a:rPr lang="en-US" dirty="0" smtClean="0"/>
              <a:t>Networked control systems</a:t>
            </a:r>
            <a:endParaRPr lang="en-US" dirty="0"/>
          </a:p>
        </p:txBody>
      </p:sp>
      <p:sp>
        <p:nvSpPr>
          <p:cNvPr id="3" name="Content Placeholder 2"/>
          <p:cNvSpPr>
            <a:spLocks noGrp="1"/>
          </p:cNvSpPr>
          <p:nvPr>
            <p:ph idx="1"/>
          </p:nvPr>
        </p:nvSpPr>
        <p:spPr>
          <a:xfrm>
            <a:off x="457200" y="3836894"/>
            <a:ext cx="8229600" cy="2294031"/>
          </a:xfrm>
        </p:spPr>
        <p:txBody>
          <a:bodyPr/>
          <a:lstStyle/>
          <a:p>
            <a:r>
              <a:rPr lang="en-US" sz="2400" dirty="0" smtClean="0"/>
              <a:t>Network connects several control subsystems.</a:t>
            </a:r>
          </a:p>
          <a:p>
            <a:pPr lvl="1"/>
            <a:r>
              <a:rPr lang="en-US" sz="2000" dirty="0" smtClean="0"/>
              <a:t>Each control system has plant, controller, actuator, sensors.</a:t>
            </a:r>
          </a:p>
          <a:p>
            <a:r>
              <a:rPr lang="en-US" sz="2400" dirty="0" smtClean="0"/>
              <a:t>Subsystem control laws may interact with each other,</a:t>
            </a:r>
          </a:p>
          <a:p>
            <a:r>
              <a:rPr lang="en-US" sz="2400" dirty="0" smtClean="0"/>
              <a:t>Network delays also cause subsystems to interact.</a:t>
            </a:r>
            <a:endParaRPr lang="en-US" dirty="0" smtClean="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1581653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Maximum allowable delay bound</a:t>
            </a:r>
            <a:endParaRPr lang="en-US" dirty="0"/>
          </a:p>
        </p:txBody>
      </p:sp>
      <p:sp>
        <p:nvSpPr>
          <p:cNvPr id="3" name="Content Placeholder 2"/>
          <p:cNvSpPr>
            <a:spLocks noGrp="1"/>
          </p:cNvSpPr>
          <p:nvPr>
            <p:ph idx="1"/>
          </p:nvPr>
        </p:nvSpPr>
        <p:spPr/>
        <p:txBody>
          <a:bodyPr/>
          <a:lstStyle/>
          <a:p>
            <a:r>
              <a:rPr lang="en-US" dirty="0" smtClean="0"/>
              <a:t>MADB = maximum delay through the network for which control system is guaranteed to remain stable.</a:t>
            </a:r>
          </a:p>
          <a:p>
            <a:pPr lvl="1"/>
            <a:r>
              <a:rPr lang="en-US" dirty="0" smtClean="0"/>
              <a:t>Each constituent control system has its own MADB.</a:t>
            </a:r>
          </a:p>
          <a:p>
            <a:pPr lvl="1"/>
            <a:r>
              <a:rPr lang="en-US" dirty="0" smtClean="0"/>
              <a:t>Network delay depends on fabric, traffic, overhead, etc.</a:t>
            </a:r>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297160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Tindell</a:t>
            </a:r>
            <a:r>
              <a:rPr lang="en-US" dirty="0" smtClean="0"/>
              <a:t> et al.</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Find the worst-case latency of messages on a CAN bus.</a:t>
                </a:r>
              </a:p>
              <a:p>
                <a:r>
                  <a:rPr lang="en-US" dirty="0" err="1" smtClean="0"/>
                  <a:t>hp</a:t>
                </a:r>
                <a:r>
                  <a:rPr lang="en-US" dirty="0" smtClean="0"/>
                  <a:t>(m) is set of messages with higher priority than that of message m.</a:t>
                </a:r>
              </a:p>
              <a:p>
                <a:r>
                  <a:rPr lang="en-US" dirty="0" smtClean="0"/>
                  <a:t>Given jitter J, message period T, solve for </a:t>
                </a:r>
                <a14:m>
                  <m:oMath xmlns:m="http://schemas.openxmlformats.org/officeDocument/2006/math">
                    <m:sSubSup>
                      <m:sSubSupPr>
                        <m:ctrlPr>
                          <a:rPr lang="en-US" i="1"/>
                        </m:ctrlPr>
                      </m:sSubSupPr>
                      <m:e>
                        <m:r>
                          <a:rPr lang="en-US" i="1"/>
                          <m:t>𝑡</m:t>
                        </m:r>
                      </m:e>
                      <m:sub>
                        <m:r>
                          <a:rPr lang="en-US" i="1"/>
                          <m:t>𝑚</m:t>
                        </m:r>
                      </m:sub>
                      <m:sup>
                        <m:r>
                          <a:rPr lang="en-US" i="1"/>
                          <m:t>𝑛</m:t>
                        </m:r>
                        <m:r>
                          <a:rPr lang="en-US" i="1"/>
                          <m:t>+1</m:t>
                        </m:r>
                      </m:sup>
                    </m:sSubSup>
                    <m:r>
                      <a:rPr lang="en-US" i="1"/>
                      <m:t>=</m:t>
                    </m:r>
                    <m:r>
                      <a:rPr lang="en-US" i="1"/>
                      <m:t>𝐵</m:t>
                    </m:r>
                    <m:r>
                      <a:rPr lang="en-US" i="1"/>
                      <m:t>+</m:t>
                    </m:r>
                    <m:nary>
                      <m:naryPr>
                        <m:chr m:val="∑"/>
                        <m:limLoc m:val="undOvr"/>
                        <m:supHide m:val="on"/>
                        <m:ctrlPr>
                          <a:rPr lang="en-US" i="1"/>
                        </m:ctrlPr>
                      </m:naryPr>
                      <m:sub>
                        <m:sSub>
                          <m:sSubPr>
                            <m:ctrlPr>
                              <a:rPr lang="en-US" i="1"/>
                            </m:ctrlPr>
                          </m:sSubPr>
                          <m:e>
                            <m:r>
                              <a:rPr lang="en-US" i="1"/>
                              <m:t>∀</m:t>
                            </m:r>
                          </m:e>
                          <m:sub>
                            <m:r>
                              <a:rPr lang="en-US" i="1"/>
                              <m:t>𝑗</m:t>
                            </m:r>
                          </m:sub>
                        </m:sSub>
                        <m:r>
                          <a:rPr lang="en-US" i="1"/>
                          <m:t>∈</m:t>
                        </m:r>
                        <m:r>
                          <a:rPr lang="en-US" i="1"/>
                          <m:t>h𝑝</m:t>
                        </m:r>
                        <m:r>
                          <a:rPr lang="en-US" i="1"/>
                          <m:t>(</m:t>
                        </m:r>
                        <m:r>
                          <a:rPr lang="en-US" i="1"/>
                          <m:t>𝑚</m:t>
                        </m:r>
                        <m:r>
                          <a:rPr lang="en-US" i="1"/>
                          <m:t>)</m:t>
                        </m:r>
                      </m:sub>
                      <m:sup/>
                      <m:e>
                        <m:d>
                          <m:dPr>
                            <m:begChr m:val="⌈"/>
                            <m:endChr m:val="⌉"/>
                            <m:ctrlPr>
                              <a:rPr lang="en-US" i="1"/>
                            </m:ctrlPr>
                          </m:dPr>
                          <m:e>
                            <m:f>
                              <m:fPr>
                                <m:ctrlPr>
                                  <a:rPr lang="en-US" i="1"/>
                                </m:ctrlPr>
                              </m:fPr>
                              <m:num>
                                <m:sSubSup>
                                  <m:sSubSupPr>
                                    <m:ctrlPr>
                                      <a:rPr lang="en-US" i="1"/>
                                    </m:ctrlPr>
                                  </m:sSubSupPr>
                                  <m:e>
                                    <m:r>
                                      <a:rPr lang="en-US" i="1"/>
                                      <m:t>𝑡</m:t>
                                    </m:r>
                                  </m:e>
                                  <m:sub>
                                    <m:r>
                                      <a:rPr lang="en-US" i="1"/>
                                      <m:t>𝑚</m:t>
                                    </m:r>
                                  </m:sub>
                                  <m:sup>
                                    <m:r>
                                      <a:rPr lang="en-US" i="1"/>
                                      <m:t>𝑛</m:t>
                                    </m:r>
                                  </m:sup>
                                </m:sSubSup>
                                <m:r>
                                  <a:rPr lang="en-US" i="1"/>
                                  <m:t>+</m:t>
                                </m:r>
                                <m:sSub>
                                  <m:sSubPr>
                                    <m:ctrlPr>
                                      <a:rPr lang="en-US" i="1"/>
                                    </m:ctrlPr>
                                  </m:sSubPr>
                                  <m:e>
                                    <m:r>
                                      <a:rPr lang="en-US" i="1"/>
                                      <m:t>𝐽</m:t>
                                    </m:r>
                                  </m:e>
                                  <m:sub>
                                    <m:r>
                                      <a:rPr lang="en-US" i="1"/>
                                      <m:t>𝑗</m:t>
                                    </m:r>
                                  </m:sub>
                                </m:sSub>
                                <m:r>
                                  <a:rPr lang="en-US" i="1"/>
                                  <m:t>+</m:t>
                                </m:r>
                                <m:sSub>
                                  <m:sSubPr>
                                    <m:ctrlPr>
                                      <a:rPr lang="en-US" i="1"/>
                                    </m:ctrlPr>
                                  </m:sSubPr>
                                  <m:e>
                                    <m:r>
                                      <a:rPr lang="en-US" i="1"/>
                                      <m:t>𝜏</m:t>
                                    </m:r>
                                  </m:e>
                                  <m:sub>
                                    <m:r>
                                      <a:rPr lang="en-US" i="1"/>
                                      <m:t>𝑏𝑖𝑡</m:t>
                                    </m:r>
                                  </m:sub>
                                </m:sSub>
                              </m:num>
                              <m:den>
                                <m:sSub>
                                  <m:sSubPr>
                                    <m:ctrlPr>
                                      <a:rPr lang="en-US" i="1"/>
                                    </m:ctrlPr>
                                  </m:sSubPr>
                                  <m:e>
                                    <m:r>
                                      <a:rPr lang="en-US" i="1"/>
                                      <m:t>𝑇</m:t>
                                    </m:r>
                                  </m:e>
                                  <m:sub>
                                    <m:r>
                                      <a:rPr lang="en-US" i="1"/>
                                      <m:t>𝑗</m:t>
                                    </m:r>
                                  </m:sub>
                                </m:sSub>
                              </m:den>
                            </m:f>
                          </m:e>
                        </m:d>
                        <m:sSub>
                          <m:sSubPr>
                            <m:ctrlPr>
                              <a:rPr lang="en-US" i="1"/>
                            </m:ctrlPr>
                          </m:sSubPr>
                          <m:e>
                            <m:r>
                              <a:rPr lang="en-US" i="1"/>
                              <m:t>𝐶</m:t>
                            </m:r>
                          </m:e>
                          <m:sub>
                            <m:r>
                              <a:rPr lang="en-US" i="1"/>
                              <m:t>𝑗</m:t>
                            </m:r>
                          </m:sub>
                        </m:sSub>
                      </m:e>
                    </m:nary>
                  </m:oMath>
                </a14:m>
                <a:endParaRPr lang="en-US"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1750"/>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2189357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Zhang et al. stability under constant network delay</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System is stable under constant delay </a:t>
                </a:r>
                <a:r>
                  <a:rPr lang="en-US" dirty="0" smtClean="0">
                    <a:latin typeface="Symbol" panose="05050102010706020507" pitchFamily="18" charset="2"/>
                  </a:rPr>
                  <a:t>t </a:t>
                </a:r>
                <a:r>
                  <a:rPr lang="en-US" dirty="0" smtClean="0"/>
                  <a:t>if eigenvalues have magnitude less than 1:</a:t>
                </a:r>
              </a:p>
              <a:p>
                <a14:m>
                  <m:oMath xmlns:m="http://schemas.openxmlformats.org/officeDocument/2006/math">
                    <m:r>
                      <a:rPr lang="en-US" i="1"/>
                      <m:t>𝐻</m:t>
                    </m:r>
                    <m:r>
                      <a:rPr lang="en-US" i="1"/>
                      <m:t>=</m:t>
                    </m:r>
                    <m:d>
                      <m:dPr>
                        <m:begChr m:val="["/>
                        <m:endChr m:val="]"/>
                        <m:ctrlPr>
                          <a:rPr lang="en-US" i="1"/>
                        </m:ctrlPr>
                      </m:dPr>
                      <m:e>
                        <m:m>
                          <m:mPr>
                            <m:mcs>
                              <m:mc>
                                <m:mcPr>
                                  <m:count m:val="2"/>
                                  <m:mcJc m:val="center"/>
                                </m:mcPr>
                              </m:mc>
                            </m:mcs>
                            <m:ctrlPr>
                              <a:rPr lang="en-US" i="1"/>
                            </m:ctrlPr>
                          </m:mPr>
                          <m:mr>
                            <m:e>
                              <m:sSup>
                                <m:sSupPr>
                                  <m:ctrlPr>
                                    <a:rPr lang="en-US" i="1"/>
                                  </m:ctrlPr>
                                </m:sSupPr>
                                <m:e>
                                  <m:r>
                                    <a:rPr lang="en-US" i="1"/>
                                    <m:t>𝑒</m:t>
                                  </m:r>
                                </m:e>
                                <m:sup>
                                  <m:r>
                                    <a:rPr lang="en-US" i="1"/>
                                    <m:t>𝐴h</m:t>
                                  </m:r>
                                </m:sup>
                              </m:sSup>
                            </m:e>
                            <m:e>
                              <m:r>
                                <a:rPr lang="en-US" i="1"/>
                                <m:t>−</m:t>
                              </m:r>
                              <m:r>
                                <a:rPr lang="en-US" i="1"/>
                                <m:t>𝐸</m:t>
                              </m:r>
                              <m:d>
                                <m:dPr>
                                  <m:ctrlPr>
                                    <a:rPr lang="en-US" i="1"/>
                                  </m:ctrlPr>
                                </m:dPr>
                                <m:e>
                                  <m:r>
                                    <a:rPr lang="en-US" i="1"/>
                                    <m:t>h</m:t>
                                  </m:r>
                                </m:e>
                              </m:d>
                              <m:r>
                                <a:rPr lang="en-US" i="1"/>
                                <m:t>𝐵𝐾</m:t>
                              </m:r>
                            </m:e>
                          </m:mr>
                          <m:mr>
                            <m:e>
                              <m:sSup>
                                <m:sSupPr>
                                  <m:ctrlPr>
                                    <a:rPr lang="en-US" i="1"/>
                                  </m:ctrlPr>
                                </m:sSupPr>
                                <m:e>
                                  <m:r>
                                    <a:rPr lang="en-US" i="1"/>
                                    <m:t>𝑒</m:t>
                                  </m:r>
                                </m:e>
                                <m:sup>
                                  <m:r>
                                    <a:rPr lang="en-US" i="1"/>
                                    <m:t>𝐴</m:t>
                                  </m:r>
                                  <m:r>
                                    <a:rPr lang="en-US" i="1"/>
                                    <m:t>(</m:t>
                                  </m:r>
                                  <m:r>
                                    <a:rPr lang="en-US" i="1"/>
                                    <m:t>h</m:t>
                                  </m:r>
                                  <m:r>
                                    <a:rPr lang="en-US" i="1"/>
                                    <m:t>−</m:t>
                                  </m:r>
                                  <m:r>
                                    <a:rPr lang="en-US" i="1"/>
                                    <m:t>𝜏</m:t>
                                  </m:r>
                                  <m:r>
                                    <a:rPr lang="en-US" i="1"/>
                                    <m:t>)</m:t>
                                  </m:r>
                                </m:sup>
                              </m:sSup>
                            </m:e>
                            <m:e>
                              <m:sSup>
                                <m:sSupPr>
                                  <m:ctrlPr>
                                    <a:rPr lang="en-US" i="1"/>
                                  </m:ctrlPr>
                                </m:sSupPr>
                                <m:e>
                                  <m:r>
                                    <a:rPr lang="en-US" i="1"/>
                                    <m:t>−</m:t>
                                  </m:r>
                                  <m:r>
                                    <a:rPr lang="en-US" i="1"/>
                                    <m:t>𝑒</m:t>
                                  </m:r>
                                </m:e>
                                <m:sup>
                                  <m:r>
                                    <a:rPr lang="en-US" i="1"/>
                                    <m:t>−</m:t>
                                  </m:r>
                                  <m:r>
                                    <a:rPr lang="en-US" i="1"/>
                                    <m:t>𝐴h</m:t>
                                  </m:r>
                                </m:sup>
                              </m:sSup>
                              <m:d>
                                <m:dPr>
                                  <m:ctrlPr>
                                    <a:rPr lang="en-US" i="1"/>
                                  </m:ctrlPr>
                                </m:dPr>
                                <m:e>
                                  <m:r>
                                    <a:rPr lang="en-US" i="1"/>
                                    <m:t>𝐸</m:t>
                                  </m:r>
                                  <m:d>
                                    <m:dPr>
                                      <m:ctrlPr>
                                        <a:rPr lang="en-US" i="1"/>
                                      </m:ctrlPr>
                                    </m:dPr>
                                    <m:e>
                                      <m:r>
                                        <a:rPr lang="en-US" i="1"/>
                                        <m:t>h</m:t>
                                      </m:r>
                                    </m:e>
                                  </m:d>
                                  <m:r>
                                    <a:rPr lang="en-US" i="1"/>
                                    <m:t>−</m:t>
                                  </m:r>
                                  <m:r>
                                    <a:rPr lang="en-US" i="1"/>
                                    <m:t>𝐸</m:t>
                                  </m:r>
                                  <m:d>
                                    <m:dPr>
                                      <m:ctrlPr>
                                        <a:rPr lang="en-US" i="1"/>
                                      </m:ctrlPr>
                                    </m:dPr>
                                    <m:e>
                                      <m:r>
                                        <a:rPr lang="en-US" i="1"/>
                                        <m:t>𝜏</m:t>
                                      </m:r>
                                    </m:e>
                                  </m:d>
                                </m:e>
                              </m:d>
                              <m:r>
                                <a:rPr lang="en-US" i="1"/>
                                <m:t>𝐵𝐾</m:t>
                              </m:r>
                            </m:e>
                          </m:mr>
                        </m:m>
                      </m:e>
                    </m:d>
                  </m:oMath>
                </a14:m>
                <a:endParaRPr lang="en-US" dirty="0" smtClean="0"/>
              </a:p>
              <a:p>
                <a14:m>
                  <m:oMath xmlns:m="http://schemas.openxmlformats.org/officeDocument/2006/math">
                    <m:r>
                      <a:rPr lang="en-US" i="1"/>
                      <m:t>𝐸</m:t>
                    </m:r>
                    <m:d>
                      <m:dPr>
                        <m:ctrlPr>
                          <a:rPr lang="en-US" i="1"/>
                        </m:ctrlPr>
                      </m:dPr>
                      <m:e>
                        <m:r>
                          <a:rPr lang="en-US" i="1"/>
                          <m:t>h</m:t>
                        </m:r>
                      </m:e>
                    </m:d>
                    <m:r>
                      <a:rPr lang="en-US" i="1"/>
                      <m:t>𝐵</m:t>
                    </m:r>
                    <m:r>
                      <a:rPr lang="en-US" i="1"/>
                      <m:t>≝</m:t>
                    </m:r>
                    <m:nary>
                      <m:naryPr>
                        <m:limLoc m:val="subSup"/>
                        <m:ctrlPr>
                          <a:rPr lang="en-US" i="1"/>
                        </m:ctrlPr>
                      </m:naryPr>
                      <m:sub>
                        <m:r>
                          <a:rPr lang="en-US" i="1"/>
                          <m:t>0</m:t>
                        </m:r>
                      </m:sub>
                      <m:sup>
                        <m:r>
                          <a:rPr lang="en-US" i="1"/>
                          <m:t>h</m:t>
                        </m:r>
                      </m:sup>
                      <m:e>
                        <m:sSup>
                          <m:sSupPr>
                            <m:ctrlPr>
                              <a:rPr lang="en-US" i="1"/>
                            </m:ctrlPr>
                          </m:sSupPr>
                          <m:e>
                            <m:r>
                              <a:rPr lang="en-US" i="1"/>
                              <m:t>𝑒</m:t>
                            </m:r>
                          </m:e>
                          <m:sup>
                            <m:r>
                              <a:rPr lang="en-US" i="1"/>
                              <m:t>𝐴</m:t>
                            </m:r>
                            <m:r>
                              <a:rPr lang="en-US" i="1"/>
                              <m:t>(</m:t>
                            </m:r>
                            <m:r>
                              <a:rPr lang="en-US" i="1"/>
                              <m:t>h</m:t>
                            </m:r>
                            <m:r>
                              <a:rPr lang="en-US" i="1"/>
                              <m:t>−</m:t>
                            </m:r>
                            <m:r>
                              <a:rPr lang="en-US" i="1"/>
                              <m:t>𝑠</m:t>
                            </m:r>
                            <m:r>
                              <a:rPr lang="en-US" i="1"/>
                              <m:t>)</m:t>
                            </m:r>
                          </m:sup>
                        </m:sSup>
                        <m:r>
                          <a:rPr lang="en-US" i="1"/>
                          <m:t>𝐵𝑑𝑠</m:t>
                        </m:r>
                      </m:e>
                    </m:nary>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1750"/>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1340426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Park et al. MADB bounds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Each of N control loops has the form:</a:t>
                </a:r>
              </a:p>
              <a:p>
                <a:pPr lvl="1"/>
                <a14:m>
                  <m:oMath xmlns:m="http://schemas.openxmlformats.org/officeDocument/2006/math">
                    <m:acc>
                      <m:accPr>
                        <m:chr m:val="̇"/>
                        <m:ctrlPr>
                          <a:rPr lang="en-US" i="1"/>
                        </m:ctrlPr>
                      </m:accPr>
                      <m:e>
                        <m:sSubSup>
                          <m:sSubSupPr>
                            <m:ctrlPr>
                              <a:rPr lang="en-US" i="1"/>
                            </m:ctrlPr>
                          </m:sSubSupPr>
                          <m:e>
                            <m:r>
                              <a:rPr lang="en-US" i="1"/>
                              <m:t>𝑥</m:t>
                            </m:r>
                          </m:e>
                          <m:sub>
                            <m:r>
                              <a:rPr lang="en-US" i="1"/>
                              <m:t>𝑝</m:t>
                            </m:r>
                          </m:sub>
                          <m:sup>
                            <m:r>
                              <a:rPr lang="en-US" i="1"/>
                              <m:t>𝑗</m:t>
                            </m:r>
                          </m:sup>
                        </m:sSubSup>
                        <m:d>
                          <m:dPr>
                            <m:ctrlPr>
                              <a:rPr lang="en-US" i="1"/>
                            </m:ctrlPr>
                          </m:dPr>
                          <m:e>
                            <m:r>
                              <a:rPr lang="en-US" i="1"/>
                              <m:t>𝑡</m:t>
                            </m:r>
                          </m:e>
                        </m:d>
                        <m:r>
                          <a:rPr lang="en-US" i="1"/>
                          <m:t>=</m:t>
                        </m:r>
                        <m:sSubSup>
                          <m:sSubSupPr>
                            <m:ctrlPr>
                              <a:rPr lang="en-US" i="1"/>
                            </m:ctrlPr>
                          </m:sSubSupPr>
                          <m:e>
                            <m:r>
                              <a:rPr lang="en-US" i="1"/>
                              <m:t>𝐹</m:t>
                            </m:r>
                          </m:e>
                          <m:sub>
                            <m:r>
                              <a:rPr lang="en-US" i="1"/>
                              <m:t>𝑝</m:t>
                            </m:r>
                          </m:sub>
                          <m:sup>
                            <m:r>
                              <a:rPr lang="en-US" i="1"/>
                              <m:t>𝑗</m:t>
                            </m:r>
                          </m:sup>
                        </m:sSubSup>
                        <m:sSubSup>
                          <m:sSubSupPr>
                            <m:ctrlPr>
                              <a:rPr lang="en-US" i="1"/>
                            </m:ctrlPr>
                          </m:sSubSupPr>
                          <m:e>
                            <m:r>
                              <a:rPr lang="en-US" i="1"/>
                              <m:t>𝑥</m:t>
                            </m:r>
                          </m:e>
                          <m:sub>
                            <m:r>
                              <a:rPr lang="en-US" i="1"/>
                              <m:t>𝑝</m:t>
                            </m:r>
                          </m:sub>
                          <m:sup>
                            <m:r>
                              <a:rPr lang="en-US" i="1"/>
                              <m:t>𝑗</m:t>
                            </m:r>
                          </m:sup>
                        </m:sSubSup>
                        <m:d>
                          <m:dPr>
                            <m:ctrlPr>
                              <a:rPr lang="en-US" i="1"/>
                            </m:ctrlPr>
                          </m:dPr>
                          <m:e>
                            <m:r>
                              <a:rPr lang="en-US" i="1"/>
                              <m:t>𝑡</m:t>
                            </m:r>
                          </m:e>
                        </m:d>
                        <m:r>
                          <a:rPr lang="en-US" i="1"/>
                          <m:t>+</m:t>
                        </m:r>
                        <m:sSubSup>
                          <m:sSubSupPr>
                            <m:ctrlPr>
                              <a:rPr lang="en-US" i="1"/>
                            </m:ctrlPr>
                          </m:sSubSupPr>
                          <m:e>
                            <m:r>
                              <a:rPr lang="en-US" i="1"/>
                              <m:t>𝐺</m:t>
                            </m:r>
                          </m:e>
                          <m:sub>
                            <m:r>
                              <a:rPr lang="en-US" i="1"/>
                              <m:t>𝑝</m:t>
                            </m:r>
                          </m:sub>
                          <m:sup>
                            <m:r>
                              <a:rPr lang="en-US" i="1"/>
                              <m:t>𝑗</m:t>
                            </m:r>
                          </m:sup>
                        </m:sSubSup>
                        <m:sSubSup>
                          <m:sSubSupPr>
                            <m:ctrlPr>
                              <a:rPr lang="en-US" i="1"/>
                            </m:ctrlPr>
                          </m:sSubSupPr>
                          <m:e>
                            <m:r>
                              <a:rPr lang="en-US" i="1"/>
                              <m:t>𝑢</m:t>
                            </m:r>
                          </m:e>
                          <m:sub>
                            <m:r>
                              <a:rPr lang="en-US" i="1"/>
                              <m:t>𝑝</m:t>
                            </m:r>
                          </m:sub>
                          <m:sup>
                            <m:r>
                              <a:rPr lang="en-US" i="1"/>
                              <m:t>𝑗</m:t>
                            </m:r>
                          </m:sup>
                        </m:sSubSup>
                        <m:r>
                          <a:rPr lang="en-US" i="1"/>
                          <m:t>(</m:t>
                        </m:r>
                        <m:r>
                          <a:rPr lang="en-US" i="1"/>
                          <m:t>𝑡</m:t>
                        </m:r>
                        <m:r>
                          <a:rPr lang="en-US" i="1"/>
                          <m:t>)</m:t>
                        </m:r>
                      </m:e>
                    </m:acc>
                  </m:oMath>
                </a14:m>
                <a:endParaRPr lang="en-US" dirty="0" smtClean="0"/>
              </a:p>
              <a:p>
                <a:pPr lvl="1"/>
                <a14:m>
                  <m:oMath xmlns:m="http://schemas.openxmlformats.org/officeDocument/2006/math">
                    <m:sSubSup>
                      <m:sSubSupPr>
                        <m:ctrlPr>
                          <a:rPr lang="en-US" i="1"/>
                        </m:ctrlPr>
                      </m:sSubSupPr>
                      <m:e>
                        <m:r>
                          <a:rPr lang="en-US" i="1"/>
                          <m:t>𝑦</m:t>
                        </m:r>
                      </m:e>
                      <m:sub>
                        <m:r>
                          <a:rPr lang="en-US" i="1"/>
                          <m:t>𝑐</m:t>
                        </m:r>
                      </m:sub>
                      <m:sup>
                        <m:r>
                          <a:rPr lang="en-US" i="1"/>
                          <m:t>𝑗</m:t>
                        </m:r>
                      </m:sup>
                    </m:sSubSup>
                    <m:d>
                      <m:dPr>
                        <m:ctrlPr>
                          <a:rPr lang="en-US" i="1"/>
                        </m:ctrlPr>
                      </m:dPr>
                      <m:e>
                        <m:r>
                          <a:rPr lang="en-US" i="1"/>
                          <m:t>𝑡</m:t>
                        </m:r>
                      </m:e>
                    </m:d>
                    <m:r>
                      <a:rPr lang="en-US" i="1"/>
                      <m:t>=</m:t>
                    </m:r>
                    <m:sSubSup>
                      <m:sSubSupPr>
                        <m:ctrlPr>
                          <a:rPr lang="en-US" i="1"/>
                        </m:ctrlPr>
                      </m:sSubSupPr>
                      <m:e>
                        <m:r>
                          <a:rPr lang="en-US" i="1"/>
                          <m:t>𝐻</m:t>
                        </m:r>
                      </m:e>
                      <m:sub>
                        <m:r>
                          <a:rPr lang="en-US" i="1"/>
                          <m:t>𝑐</m:t>
                        </m:r>
                      </m:sub>
                      <m:sup>
                        <m:r>
                          <a:rPr lang="en-US" i="1"/>
                          <m:t>𝑗</m:t>
                        </m:r>
                      </m:sup>
                    </m:sSubSup>
                    <m:sSubSup>
                      <m:sSubSupPr>
                        <m:ctrlPr>
                          <a:rPr lang="en-US" i="1"/>
                        </m:ctrlPr>
                      </m:sSubSupPr>
                      <m:e>
                        <m:r>
                          <a:rPr lang="en-US" i="1"/>
                          <m:t>𝑥</m:t>
                        </m:r>
                      </m:e>
                      <m:sub>
                        <m:r>
                          <a:rPr lang="en-US" i="1"/>
                          <m:t>𝑐</m:t>
                        </m:r>
                      </m:sub>
                      <m:sup>
                        <m:r>
                          <a:rPr lang="en-US" i="1"/>
                          <m:t>𝑗</m:t>
                        </m:r>
                      </m:sup>
                    </m:sSubSup>
                    <m:d>
                      <m:dPr>
                        <m:ctrlPr>
                          <a:rPr lang="en-US" i="1"/>
                        </m:ctrlPr>
                      </m:dPr>
                      <m:e>
                        <m:r>
                          <a:rPr lang="en-US" i="1"/>
                          <m:t>𝑡</m:t>
                        </m:r>
                        <m:r>
                          <a:rPr lang="en-US" i="1"/>
                          <m:t>−</m:t>
                        </m:r>
                        <m:acc>
                          <m:accPr>
                            <m:chr m:val="̃"/>
                            <m:ctrlPr>
                              <a:rPr lang="en-US" i="1"/>
                            </m:ctrlPr>
                          </m:accPr>
                          <m:e>
                            <m:sSubSup>
                              <m:sSubSupPr>
                                <m:ctrlPr>
                                  <a:rPr lang="en-US" i="1"/>
                                </m:ctrlPr>
                              </m:sSubSupPr>
                              <m:e>
                                <m:r>
                                  <a:rPr lang="en-US" i="1"/>
                                  <m:t>𝜏</m:t>
                                </m:r>
                              </m:e>
                              <m:sub>
                                <m:r>
                                  <a:rPr lang="en-US" i="1"/>
                                  <m:t>𝑐</m:t>
                                </m:r>
                              </m:sub>
                              <m:sup>
                                <m:r>
                                  <a:rPr lang="en-US" i="1"/>
                                  <m:t>𝑗</m:t>
                                </m:r>
                              </m:sup>
                            </m:sSubSup>
                          </m:e>
                        </m:acc>
                      </m:e>
                    </m:d>
                    <m:r>
                      <a:rPr lang="en-US" i="1"/>
                      <m:t>+</m:t>
                    </m:r>
                    <m:sSubSup>
                      <m:sSubSupPr>
                        <m:ctrlPr>
                          <a:rPr lang="en-US" i="1"/>
                        </m:ctrlPr>
                      </m:sSubSupPr>
                      <m:e>
                        <m:r>
                          <a:rPr lang="en-US" i="1"/>
                          <m:t>𝐸</m:t>
                        </m:r>
                      </m:e>
                      <m:sub>
                        <m:r>
                          <a:rPr lang="en-US" i="1"/>
                          <m:t>𝑐</m:t>
                        </m:r>
                      </m:sub>
                      <m:sup>
                        <m:r>
                          <a:rPr lang="en-US" i="1"/>
                          <m:t>𝑗</m:t>
                        </m:r>
                      </m:sup>
                    </m:sSubSup>
                    <m:sSubSup>
                      <m:sSubSupPr>
                        <m:ctrlPr>
                          <a:rPr lang="en-US" i="1"/>
                        </m:ctrlPr>
                      </m:sSubSupPr>
                      <m:e>
                        <m:r>
                          <a:rPr lang="en-US" i="1"/>
                          <m:t>𝑢</m:t>
                        </m:r>
                      </m:e>
                      <m:sub>
                        <m:r>
                          <a:rPr lang="en-US" i="1"/>
                          <m:t>𝑐</m:t>
                        </m:r>
                      </m:sub>
                      <m:sup>
                        <m:r>
                          <a:rPr lang="en-US" i="1"/>
                          <m:t>𝑗</m:t>
                        </m:r>
                      </m:sup>
                    </m:sSubSup>
                    <m:r>
                      <a:rPr lang="en-US" i="1"/>
                      <m:t>(</m:t>
                    </m:r>
                    <m:r>
                      <a:rPr lang="en-US" i="1"/>
                      <m:t>𝑡</m:t>
                    </m:r>
                    <m:r>
                      <a:rPr lang="en-US" i="1"/>
                      <m:t>−</m:t>
                    </m:r>
                    <m:acc>
                      <m:accPr>
                        <m:chr m:val="̃"/>
                        <m:ctrlPr>
                          <a:rPr lang="en-US" i="1"/>
                        </m:ctrlPr>
                      </m:accPr>
                      <m:e>
                        <m:sSubSup>
                          <m:sSubSupPr>
                            <m:ctrlPr>
                              <a:rPr lang="en-US" i="1"/>
                            </m:ctrlPr>
                          </m:sSubSupPr>
                          <m:e>
                            <m:r>
                              <a:rPr lang="en-US" i="1"/>
                              <m:t>𝜏</m:t>
                            </m:r>
                          </m:e>
                          <m:sub>
                            <m:r>
                              <a:rPr lang="en-US" i="1"/>
                              <m:t>𝑐</m:t>
                            </m:r>
                          </m:sub>
                          <m:sup>
                            <m:r>
                              <a:rPr lang="en-US" i="1"/>
                              <m:t>𝑗</m:t>
                            </m:r>
                          </m:sup>
                        </m:sSubSup>
                      </m:e>
                    </m:acc>
                    <m:r>
                      <a:rPr lang="en-US" i="1"/>
                      <m:t>)</m:t>
                    </m:r>
                  </m:oMath>
                </a14:m>
                <a:endParaRPr lang="en-US" dirty="0" smtClean="0"/>
              </a:p>
              <a:p>
                <a:pPr lvl="1"/>
                <a14:m>
                  <m:oMath xmlns:m="http://schemas.openxmlformats.org/officeDocument/2006/math">
                    <m:acc>
                      <m:accPr>
                        <m:chr m:val="̃"/>
                        <m:ctrlPr>
                          <a:rPr lang="en-US" i="1"/>
                        </m:ctrlPr>
                      </m:accPr>
                      <m:e>
                        <m:sSubSup>
                          <m:sSubSupPr>
                            <m:ctrlPr>
                              <a:rPr lang="en-US" i="1"/>
                            </m:ctrlPr>
                          </m:sSubSupPr>
                          <m:e>
                            <m:r>
                              <a:rPr lang="en-US" i="1"/>
                              <m:t>𝜏</m:t>
                            </m:r>
                          </m:e>
                          <m:sub>
                            <m:r>
                              <a:rPr lang="en-US" i="1"/>
                              <m:t>𝑐</m:t>
                            </m:r>
                          </m:sub>
                          <m:sup>
                            <m:r>
                              <a:rPr lang="en-US" i="1"/>
                              <m:t>𝑗</m:t>
                            </m:r>
                          </m:sup>
                        </m:sSubSup>
                      </m:e>
                    </m:acc>
                  </m:oMath>
                </a14:m>
                <a:r>
                  <a:rPr lang="en-US" dirty="0" smtClean="0"/>
                  <a:t> is the computation time of the controller</a:t>
                </a:r>
              </a:p>
              <a:p>
                <a:r>
                  <a:rPr lang="en-US" dirty="0" smtClean="0"/>
                  <a:t>System is asymptotically stable if there exists P, Q</a:t>
                </a:r>
                <a:r>
                  <a:rPr lang="en-US" baseline="-25000" dirty="0" smtClean="0"/>
                  <a:t>i</a:t>
                </a:r>
                <a:r>
                  <a:rPr lang="en-US" dirty="0" smtClean="0"/>
                  <a:t> &gt; 0 such that </a:t>
                </a:r>
                <a14:m>
                  <m:oMath xmlns:m="http://schemas.openxmlformats.org/officeDocument/2006/math">
                    <m:d>
                      <m:dPr>
                        <m:begChr m:val="["/>
                        <m:endChr m:val="]"/>
                        <m:ctrlPr>
                          <a:rPr lang="en-US" i="1"/>
                        </m:ctrlPr>
                      </m:dPr>
                      <m:e>
                        <m:m>
                          <m:mPr>
                            <m:mcs>
                              <m:mc>
                                <m:mcPr>
                                  <m:count m:val="2"/>
                                  <m:mcJc m:val="center"/>
                                </m:mcPr>
                              </m:mc>
                            </m:mcs>
                            <m:ctrlPr>
                              <a:rPr lang="en-US" i="1"/>
                            </m:ctrlPr>
                          </m:mPr>
                          <m:mr>
                            <m:e>
                              <m:sSub>
                                <m:sSubPr>
                                  <m:ctrlPr>
                                    <a:rPr lang="en-US" i="1"/>
                                  </m:ctrlPr>
                                </m:sSubPr>
                                <m:e>
                                  <m:r>
                                    <a:rPr lang="en-US" i="1"/>
                                    <m:t>𝑝</m:t>
                                  </m:r>
                                </m:e>
                                <m:sub>
                                  <m:r>
                                    <a:rPr lang="en-US" i="1"/>
                                    <m:t>11</m:t>
                                  </m:r>
                                </m:sub>
                              </m:sSub>
                            </m:e>
                            <m:e>
                              <m:sSup>
                                <m:sSupPr>
                                  <m:ctrlPr>
                                    <a:rPr lang="en-US" i="1"/>
                                  </m:ctrlPr>
                                </m:sSupPr>
                                <m:e>
                                  <m:r>
                                    <a:rPr lang="en-US" i="1"/>
                                    <m:t>𝑓</m:t>
                                  </m:r>
                                </m:e>
                                <m:sup>
                                  <m:r>
                                    <a:rPr lang="en-US" i="1"/>
                                    <m:t>𝑇</m:t>
                                  </m:r>
                                </m:sup>
                              </m:sSup>
                              <m:r>
                                <a:rPr lang="en-US" i="1"/>
                                <m:t>𝑧</m:t>
                              </m:r>
                            </m:e>
                          </m:mr>
                          <m:mr>
                            <m:e>
                              <m:r>
                                <a:rPr lang="en-US" i="1"/>
                                <m:t>𝑧𝑎</m:t>
                              </m:r>
                            </m:e>
                            <m:e>
                              <m:r>
                                <a:rPr lang="en-US" i="1"/>
                                <m:t>−</m:t>
                              </m:r>
                              <m:r>
                                <a:rPr lang="en-US" i="1"/>
                                <m:t>𝑔</m:t>
                              </m:r>
                            </m:e>
                          </m:mr>
                        </m:m>
                      </m:e>
                    </m:d>
                    <m:r>
                      <a:rPr lang="en-US" i="1"/>
                      <m:t>&lt;0,</m:t>
                    </m:r>
                    <m:d>
                      <m:dPr>
                        <m:begChr m:val="["/>
                        <m:endChr m:val="]"/>
                        <m:ctrlPr>
                          <a:rPr lang="en-US" i="1"/>
                        </m:ctrlPr>
                      </m:dPr>
                      <m:e>
                        <m:m>
                          <m:mPr>
                            <m:mcs>
                              <m:mc>
                                <m:mcPr>
                                  <m:count m:val="2"/>
                                  <m:mcJc m:val="center"/>
                                </m:mcPr>
                              </m:mc>
                            </m:mcs>
                            <m:ctrlPr>
                              <a:rPr lang="en-US" i="1"/>
                            </m:ctrlPr>
                          </m:mPr>
                          <m:mr>
                            <m:e>
                              <m:sSub>
                                <m:sSubPr>
                                  <m:ctrlPr>
                                    <a:rPr lang="en-US" i="1"/>
                                  </m:ctrlPr>
                                </m:sSubPr>
                                <m:e>
                                  <m:r>
                                    <a:rPr lang="en-US" i="1"/>
                                    <m:t>𝑋</m:t>
                                  </m:r>
                                </m:e>
                                <m:sub>
                                  <m:r>
                                    <a:rPr lang="en-US" i="1"/>
                                    <m:t>𝑖</m:t>
                                  </m:r>
                                </m:sub>
                              </m:sSub>
                            </m:e>
                            <m:e>
                              <m:sSub>
                                <m:sSubPr>
                                  <m:ctrlPr>
                                    <a:rPr lang="en-US" i="1"/>
                                  </m:ctrlPr>
                                </m:sSubPr>
                                <m:e>
                                  <m:r>
                                    <a:rPr lang="en-US" i="1"/>
                                    <m:t>𝑌</m:t>
                                  </m:r>
                                </m:e>
                                <m:sub>
                                  <m:r>
                                    <a:rPr lang="en-US" i="1"/>
                                    <m:t>𝑖</m:t>
                                  </m:r>
                                </m:sub>
                              </m:sSub>
                            </m:e>
                          </m:mr>
                          <m:mr>
                            <m:e>
                              <m:sSubSup>
                                <m:sSubSupPr>
                                  <m:ctrlPr>
                                    <a:rPr lang="en-US" i="1"/>
                                  </m:ctrlPr>
                                </m:sSubSupPr>
                                <m:e>
                                  <m:r>
                                    <a:rPr lang="en-US" i="1"/>
                                    <m:t>𝑌</m:t>
                                  </m:r>
                                </m:e>
                                <m:sub>
                                  <m:r>
                                    <a:rPr lang="en-US" i="1"/>
                                    <m:t>𝑖</m:t>
                                  </m:r>
                                </m:sub>
                                <m:sup>
                                  <m:r>
                                    <a:rPr lang="en-US" i="1"/>
                                    <m:t>𝑇</m:t>
                                  </m:r>
                                </m:sup>
                              </m:sSubSup>
                            </m:e>
                            <m:e>
                              <m:sSub>
                                <m:sSubPr>
                                  <m:ctrlPr>
                                    <a:rPr lang="en-US" i="1"/>
                                  </m:ctrlPr>
                                </m:sSubPr>
                                <m:e>
                                  <m:r>
                                    <a:rPr lang="en-US" i="1"/>
                                    <m:t>𝑍</m:t>
                                  </m:r>
                                </m:e>
                                <m:sub>
                                  <m:r>
                                    <a:rPr lang="en-US" i="1"/>
                                    <m:t>𝑖</m:t>
                                  </m:r>
                                </m:sub>
                              </m:sSub>
                            </m:e>
                          </m:mr>
                        </m:m>
                      </m:e>
                    </m:d>
                    <m:r>
                      <a:rPr lang="en-US" i="1"/>
                      <m:t>≥0</m:t>
                    </m:r>
                  </m:oMath>
                </a14:m>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1750" r="-1926" b="-538"/>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389126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Park et al. sample period determination [Par09]</a:t>
            </a:r>
            <a:endParaRPr lang="en-US"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pic>
        <p:nvPicPr>
          <p:cNvPr id="5" name="Picture 2" descr="f08-04-9_0"/>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12247" y="1600200"/>
            <a:ext cx="4719505"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93897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FlexRay</a:t>
            </a:r>
            <a:r>
              <a:rPr lang="en-US" dirty="0" smtClean="0"/>
              <a:t> timing</a:t>
            </a:r>
            <a:endParaRPr lang="en-US" dirty="0"/>
          </a:p>
        </p:txBody>
      </p:sp>
      <p:sp>
        <p:nvSpPr>
          <p:cNvPr id="3" name="Content Placeholder 2"/>
          <p:cNvSpPr>
            <a:spLocks noGrp="1"/>
          </p:cNvSpPr>
          <p:nvPr>
            <p:ph idx="1"/>
          </p:nvPr>
        </p:nvSpPr>
        <p:spPr/>
        <p:txBody>
          <a:bodyPr/>
          <a:lstStyle/>
          <a:p>
            <a:r>
              <a:rPr lang="en-US" sz="2800" dirty="0" err="1" smtClean="0"/>
              <a:t>Hagiescu</a:t>
            </a:r>
            <a:r>
              <a:rPr lang="en-US" sz="2800" dirty="0" smtClean="0"/>
              <a:t> et al.</a:t>
            </a:r>
          </a:p>
          <a:p>
            <a:pPr lvl="1"/>
            <a:r>
              <a:rPr lang="en-US" sz="2400" dirty="0" smtClean="0"/>
              <a:t>Analyze tasks from highest to </a:t>
            </a:r>
            <a:r>
              <a:rPr lang="en-US" sz="2400" dirty="0" err="1" smtClean="0"/>
              <a:t>loest</a:t>
            </a:r>
            <a:r>
              <a:rPr lang="en-US" sz="2400" dirty="0" smtClean="0"/>
              <a:t> priority.</a:t>
            </a:r>
          </a:p>
          <a:p>
            <a:pPr lvl="1"/>
            <a:r>
              <a:rPr lang="en-US" sz="2400" dirty="0" smtClean="0"/>
              <a:t>Compute number of messages generated in interval </a:t>
            </a:r>
            <a:r>
              <a:rPr lang="en-US" sz="2400" dirty="0" smtClean="0">
                <a:latin typeface="Symbol" panose="05050102010706020507" pitchFamily="18" charset="2"/>
              </a:rPr>
              <a:t>d</a:t>
            </a:r>
            <a:r>
              <a:rPr lang="en-US" sz="2400" dirty="0" smtClean="0"/>
              <a:t>.</a:t>
            </a:r>
          </a:p>
          <a:p>
            <a:pPr lvl="1"/>
            <a:r>
              <a:rPr lang="en-US" sz="2400" dirty="0" smtClean="0"/>
              <a:t>Remaining service can be used to generate the number of messages for the next task.</a:t>
            </a:r>
          </a:p>
          <a:p>
            <a:r>
              <a:rPr lang="en-US" sz="2800" dirty="0" smtClean="0"/>
              <a:t>Pop et al. solved using integer linear program.</a:t>
            </a:r>
          </a:p>
          <a:p>
            <a:r>
              <a:rPr lang="en-US" sz="2800" dirty="0" smtClean="0"/>
              <a:t>Park and </a:t>
            </a:r>
            <a:r>
              <a:rPr lang="en-US" sz="2800" dirty="0" err="1" smtClean="0"/>
              <a:t>Sunwoo</a:t>
            </a:r>
            <a:r>
              <a:rPr lang="en-US" sz="2800" dirty="0"/>
              <a:t> </a:t>
            </a:r>
            <a:r>
              <a:rPr lang="en-US" sz="2800" dirty="0" smtClean="0"/>
              <a:t>first solve for static slot length, then optimize communication cycle length.</a:t>
            </a:r>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12160884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Goswami</a:t>
            </a:r>
            <a:r>
              <a:rPr lang="en-US" dirty="0" smtClean="0"/>
              <a:t> et al. stability and lost messages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No maximum bound on message delay; showed that system remains stable when a certain number of control messages arrive on time.</a:t>
                </a:r>
              </a:p>
              <a:p>
                <a:pPr lvl="1"/>
                <a:r>
                  <a:rPr lang="en-US" dirty="0" smtClean="0"/>
                  <a:t>Sample time </a:t>
                </a:r>
                <a:r>
                  <a:rPr lang="en-US" i="1" dirty="0" smtClean="0"/>
                  <a:t>h, </a:t>
                </a:r>
                <a14:m>
                  <m:oMath xmlns:m="http://schemas.openxmlformats.org/officeDocument/2006/math">
                    <m:sSub>
                      <m:sSubPr>
                        <m:ctrlPr>
                          <a:rPr lang="en-US" i="1"/>
                        </m:ctrlPr>
                      </m:sSubPr>
                      <m:e>
                        <m:r>
                          <a:rPr lang="en-US" i="1"/>
                          <m:t>𝛿</m:t>
                        </m:r>
                      </m:e>
                      <m:sub>
                        <m:r>
                          <a:rPr lang="en-US" i="1"/>
                          <m:t>𝑘</m:t>
                        </m:r>
                      </m:sub>
                    </m:sSub>
                  </m:oMath>
                </a14:m>
                <a:r>
                  <a:rPr lang="en-US" dirty="0" smtClean="0"/>
                  <a:t> is maximum number of samples by which feedback can be delayed while retaining asymptotic stability.’</a:t>
                </a:r>
              </a:p>
              <a:p>
                <a:pPr lvl="1"/>
                <a:r>
                  <a:rPr lang="en-US" dirty="0" smtClean="0"/>
                  <a:t>Stable sample </a:t>
                </a:r>
                <a14:m>
                  <m:oMath xmlns:m="http://schemas.openxmlformats.org/officeDocument/2006/math">
                    <m:sSub>
                      <m:sSubPr>
                        <m:ctrlPr>
                          <a:rPr lang="en-US" i="1"/>
                        </m:ctrlPr>
                      </m:sSubPr>
                      <m:e>
                        <m:r>
                          <a:rPr lang="en-US" i="1"/>
                          <m:t>𝛿</m:t>
                        </m:r>
                      </m:e>
                      <m:sub>
                        <m:r>
                          <a:rPr lang="en-US" i="1"/>
                          <m:t>𝑘</m:t>
                        </m:r>
                      </m:sub>
                    </m:sSub>
                  </m:oMath>
                </a14:m>
                <a:r>
                  <a:rPr lang="en-US" dirty="0" smtClean="0"/>
                  <a:t>, number of stable/unstable samples in interval </a:t>
                </a:r>
                <a14:m>
                  <m:oMath xmlns:m="http://schemas.openxmlformats.org/officeDocument/2006/math">
                    <m:sSub>
                      <m:sSubPr>
                        <m:ctrlPr>
                          <a:rPr lang="en-US" i="1"/>
                        </m:ctrlPr>
                      </m:sSubPr>
                      <m:e>
                        <m:r>
                          <a:rPr lang="en-US" i="1"/>
                          <m:t>𝜇</m:t>
                        </m:r>
                      </m:e>
                      <m:sub>
                        <m:r>
                          <a:rPr lang="en-US" i="1"/>
                          <m:t>𝑠</m:t>
                        </m:r>
                      </m:sub>
                    </m:sSub>
                    <m:r>
                      <a:rPr lang="en-US" b="0" i="0" smtClean="0">
                        <a:latin typeface="Cambria Math"/>
                      </a:rPr>
                      <m:t> </m:t>
                    </m:r>
                    <m:r>
                      <m:rPr>
                        <m:sty m:val="p"/>
                      </m:rPr>
                      <a:rPr lang="en-US" b="0" i="0" smtClean="0">
                        <a:latin typeface="Cambria Math"/>
                      </a:rPr>
                      <m:t>and</m:t>
                    </m:r>
                    <m:r>
                      <a:rPr lang="en-US" b="0" i="0" smtClean="0">
                        <a:latin typeface="Cambria Math"/>
                      </a:rPr>
                      <m:t> </m:t>
                    </m:r>
                    <m:sSub>
                      <m:sSubPr>
                        <m:ctrlPr>
                          <a:rPr lang="en-US" b="0" i="1" smtClean="0">
                            <a:latin typeface="Cambria Math"/>
                          </a:rPr>
                        </m:ctrlPr>
                      </m:sSubPr>
                      <m:e>
                        <m:r>
                          <a:rPr lang="en-US" b="0" i="1" smtClean="0">
                            <a:latin typeface="Cambria Math"/>
                            <a:ea typeface="Cambria Math"/>
                          </a:rPr>
                          <m:t>𝜇</m:t>
                        </m:r>
                      </m:e>
                      <m:sub>
                        <m:r>
                          <a:rPr lang="en-US" b="0" i="1" smtClean="0">
                            <a:latin typeface="Cambria Math"/>
                          </a:rPr>
                          <m:t>𝑢</m:t>
                        </m:r>
                      </m:sub>
                    </m:sSub>
                  </m:oMath>
                </a14:m>
                <a:endParaRPr lang="en-US" dirty="0" smtClean="0"/>
              </a:p>
              <a:p>
                <a:pPr lvl="1"/>
                <a:r>
                  <a:rPr lang="en-US" dirty="0" smtClean="0"/>
                  <a:t>System is stable if </a:t>
                </a:r>
                <a14:m>
                  <m:oMath xmlns:m="http://schemas.openxmlformats.org/officeDocument/2006/math">
                    <m:f>
                      <m:fPr>
                        <m:ctrlPr>
                          <a:rPr lang="en-US" i="1"/>
                        </m:ctrlPr>
                      </m:fPr>
                      <m:num>
                        <m:sSub>
                          <m:sSubPr>
                            <m:ctrlPr>
                              <a:rPr lang="en-US" i="1"/>
                            </m:ctrlPr>
                          </m:sSubPr>
                          <m:e>
                            <m:r>
                              <a:rPr lang="en-US" i="1"/>
                              <m:t>𝜇</m:t>
                            </m:r>
                          </m:e>
                          <m:sub>
                            <m:r>
                              <a:rPr lang="en-US" i="1"/>
                              <m:t>𝑠</m:t>
                            </m:r>
                          </m:sub>
                        </m:sSub>
                      </m:num>
                      <m:den>
                        <m:sSub>
                          <m:sSubPr>
                            <m:ctrlPr>
                              <a:rPr lang="en-US" i="1"/>
                            </m:ctrlPr>
                          </m:sSubPr>
                          <m:e>
                            <m:r>
                              <a:rPr lang="en-US" i="1"/>
                              <m:t>𝜇</m:t>
                            </m:r>
                          </m:e>
                          <m:sub>
                            <m:r>
                              <a:rPr lang="en-US" i="1"/>
                              <m:t>𝑚</m:t>
                            </m:r>
                          </m:sub>
                        </m:sSub>
                      </m:den>
                    </m:f>
                    <m:r>
                      <a:rPr lang="en-US" i="1"/>
                      <m:t>≥</m:t>
                    </m:r>
                    <m:r>
                      <a:rPr lang="en-US" i="1"/>
                      <m:t>𝑀</m:t>
                    </m:r>
                  </m:oMath>
                </a14:m>
                <a:r>
                  <a:rPr lang="en-US" dirty="0" smtClean="0"/>
                  <a:t> for some large M &gt; 0</a:t>
                </a:r>
              </a:p>
              <a:p>
                <a:pPr lvl="1"/>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1750" r="-2148" b="-6326"/>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343738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ltLang="en-US" smtClean="0"/>
              <a:t>High Performance Embedded Computing 2nd ed © 2014 Elsevier</a:t>
            </a:r>
            <a:endParaRPr lang="en-US" altLang="en-US"/>
          </a:p>
        </p:txBody>
      </p:sp>
      <p:sp>
        <p:nvSpPr>
          <p:cNvPr id="102402" name="Rectangle 2"/>
          <p:cNvSpPr>
            <a:spLocks noGrp="1" noChangeArrowheads="1"/>
          </p:cNvSpPr>
          <p:nvPr>
            <p:ph type="title"/>
          </p:nvPr>
        </p:nvSpPr>
        <p:spPr/>
        <p:txBody>
          <a:bodyPr/>
          <a:lstStyle/>
          <a:p>
            <a:r>
              <a:rPr lang="en-US" altLang="en-US"/>
              <a:t>Topics</a:t>
            </a:r>
          </a:p>
        </p:txBody>
      </p:sp>
      <p:sp>
        <p:nvSpPr>
          <p:cNvPr id="102403" name="Rectangle 3"/>
          <p:cNvSpPr>
            <a:spLocks noGrp="1" noChangeArrowheads="1"/>
          </p:cNvSpPr>
          <p:nvPr>
            <p:ph type="body" idx="1"/>
          </p:nvPr>
        </p:nvSpPr>
        <p:spPr/>
        <p:txBody>
          <a:bodyPr/>
          <a:lstStyle/>
          <a:p>
            <a:pPr lvl="1"/>
            <a:r>
              <a:rPr lang="en-US" altLang="en-US" smtClean="0"/>
              <a:t>Review </a:t>
            </a:r>
            <a:r>
              <a:rPr lang="en-US" altLang="en-US" dirty="0" smtClean="0"/>
              <a:t>of control theory.</a:t>
            </a:r>
            <a:endParaRPr lang="en-US"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Kim et al. monitoring timing properties</a:t>
            </a:r>
            <a:endParaRPr lang="en-US" dirty="0"/>
          </a:p>
        </p:txBody>
      </p:sp>
      <p:sp>
        <p:nvSpPr>
          <p:cNvPr id="3" name="Content Placeholder 2"/>
          <p:cNvSpPr>
            <a:spLocks noGrp="1"/>
          </p:cNvSpPr>
          <p:nvPr>
            <p:ph idx="1"/>
          </p:nvPr>
        </p:nvSpPr>
        <p:spPr/>
        <p:txBody>
          <a:bodyPr/>
          <a:lstStyle/>
          <a:p>
            <a:r>
              <a:rPr lang="en-US" dirty="0" smtClean="0"/>
              <a:t>Monitor timing properties in medical device networks.</a:t>
            </a:r>
          </a:p>
          <a:p>
            <a:r>
              <a:rPr lang="en-US" dirty="0" smtClean="0"/>
              <a:t>Application designers specify behavior in a Basic Supervision System Model that assumes no network or logic failures.</a:t>
            </a:r>
          </a:p>
          <a:p>
            <a:r>
              <a:rPr lang="en-US" dirty="0" smtClean="0"/>
              <a:t>Network-Aware Safety Supervision layer encapsulates basic model:</a:t>
            </a:r>
          </a:p>
          <a:p>
            <a:pPr lvl="1"/>
            <a:r>
              <a:rPr lang="en-US" dirty="0" smtClean="0"/>
              <a:t>Sends each device a vector of modes used to control device in case of network failure.</a:t>
            </a:r>
            <a:endParaRPr lang="en-US"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11721761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uncertainty in the presence of lost sensor values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sz="2800" dirty="0" smtClean="0"/>
                  <a:t>Uncertainty threshold principles: large parameter uncertainties create problems without mathematical solutions.</a:t>
                </a:r>
              </a:p>
              <a:p>
                <a:pPr lvl="1"/>
                <a:r>
                  <a:rPr lang="en-US" sz="2400" dirty="0" smtClean="0"/>
                  <a:t>First-order system </a:t>
                </a:r>
                <a14:m>
                  <m:oMath xmlns:m="http://schemas.openxmlformats.org/officeDocument/2006/math">
                    <m:r>
                      <a:rPr lang="en-US" sz="2400" i="1"/>
                      <m:t>𝑥</m:t>
                    </m:r>
                    <m:d>
                      <m:dPr>
                        <m:ctrlPr>
                          <a:rPr lang="en-US" sz="2400" i="1"/>
                        </m:ctrlPr>
                      </m:dPr>
                      <m:e>
                        <m:r>
                          <a:rPr lang="en-US" sz="2400" i="1"/>
                          <m:t>𝑡</m:t>
                        </m:r>
                        <m:r>
                          <a:rPr lang="en-US" sz="2400" i="1"/>
                          <m:t>+1</m:t>
                        </m:r>
                      </m:e>
                    </m:d>
                    <m:r>
                      <a:rPr lang="en-US" sz="2400" i="1"/>
                      <m:t>=</m:t>
                    </m:r>
                    <m:r>
                      <a:rPr lang="en-US" sz="2400" i="1"/>
                      <m:t>𝑎</m:t>
                    </m:r>
                    <m:d>
                      <m:dPr>
                        <m:ctrlPr>
                          <a:rPr lang="en-US" sz="2400" i="1"/>
                        </m:ctrlPr>
                      </m:dPr>
                      <m:e>
                        <m:r>
                          <a:rPr lang="en-US" sz="2400" i="1"/>
                          <m:t>𝑡</m:t>
                        </m:r>
                      </m:e>
                    </m:d>
                    <m:r>
                      <a:rPr lang="en-US" sz="2400" i="1"/>
                      <m:t>𝑥</m:t>
                    </m:r>
                    <m:d>
                      <m:dPr>
                        <m:ctrlPr>
                          <a:rPr lang="en-US" sz="2400" i="1"/>
                        </m:ctrlPr>
                      </m:dPr>
                      <m:e>
                        <m:r>
                          <a:rPr lang="en-US" sz="2400" i="1"/>
                          <m:t>𝑡</m:t>
                        </m:r>
                      </m:e>
                    </m:d>
                    <m:r>
                      <a:rPr lang="en-US" sz="2400" i="1"/>
                      <m:t>+</m:t>
                    </m:r>
                    <m:r>
                      <a:rPr lang="en-US" sz="2400" i="1"/>
                      <m:t>𝑏</m:t>
                    </m:r>
                    <m:d>
                      <m:dPr>
                        <m:ctrlPr>
                          <a:rPr lang="en-US" sz="2400" i="1"/>
                        </m:ctrlPr>
                      </m:dPr>
                      <m:e>
                        <m:r>
                          <a:rPr lang="en-US" sz="2400" i="1"/>
                          <m:t>𝑡</m:t>
                        </m:r>
                      </m:e>
                    </m:d>
                    <m:r>
                      <a:rPr lang="en-US" sz="2400" i="1"/>
                      <m:t>𝑢</m:t>
                    </m:r>
                    <m:r>
                      <a:rPr lang="en-US" sz="2400" i="1"/>
                      <m:t>(</m:t>
                    </m:r>
                    <m:r>
                      <a:rPr lang="en-US" sz="2400" i="1"/>
                      <m:t>𝑡</m:t>
                    </m:r>
                    <m:r>
                      <a:rPr lang="en-US" sz="2400" i="1"/>
                      <m:t>)</m:t>
                    </m:r>
                  </m:oMath>
                </a14:m>
                <a:endParaRPr lang="en-US" sz="2400" dirty="0" smtClean="0"/>
              </a:p>
              <a:p>
                <a:pPr lvl="1"/>
                <a:r>
                  <a:rPr lang="en-US" sz="2400" dirty="0" smtClean="0"/>
                  <a:t>Variances, </a:t>
                </a:r>
                <a:r>
                  <a:rPr lang="en-US" sz="2400" dirty="0" err="1" smtClean="0"/>
                  <a:t>covariances</a:t>
                </a:r>
                <a:r>
                  <a:rPr lang="en-US" sz="2400" dirty="0" smtClean="0"/>
                  <a:t> </a:t>
                </a:r>
                <a14:m>
                  <m:oMath xmlns:m="http://schemas.openxmlformats.org/officeDocument/2006/math">
                    <m:sSub>
                      <m:sSubPr>
                        <m:ctrlPr>
                          <a:rPr lang="en-US" sz="2400" i="1"/>
                        </m:ctrlPr>
                      </m:sSubPr>
                      <m:e>
                        <m:r>
                          <m:rPr>
                            <m:sty m:val="p"/>
                          </m:rPr>
                          <a:rPr lang="en-US" sz="2400"/>
                          <m:t>Σ</m:t>
                        </m:r>
                      </m:e>
                      <m:sub>
                        <m:r>
                          <a:rPr lang="en-US" sz="2400" i="1"/>
                          <m:t>𝑎𝑎</m:t>
                        </m:r>
                      </m:sub>
                    </m:sSub>
                    <m:r>
                      <a:rPr lang="en-US" sz="2400" b="0" i="1" smtClean="0">
                        <a:latin typeface="Cambria Math"/>
                      </a:rPr>
                      <m:t>,</m:t>
                    </m:r>
                    <m:sSub>
                      <m:sSubPr>
                        <m:ctrlPr>
                          <a:rPr lang="en-US" sz="2400" i="1">
                            <a:latin typeface="Cambria Math"/>
                          </a:rPr>
                        </m:ctrlPr>
                      </m:sSubPr>
                      <m:e>
                        <m:r>
                          <m:rPr>
                            <m:sty m:val="p"/>
                          </m:rPr>
                          <a:rPr lang="en-US" sz="2400">
                            <a:latin typeface="Cambria Math"/>
                          </a:rPr>
                          <m:t>Σ</m:t>
                        </m:r>
                      </m:e>
                      <m:sub>
                        <m:r>
                          <a:rPr lang="en-US" sz="2400" b="0" i="1" smtClean="0">
                            <a:latin typeface="Cambria Math"/>
                          </a:rPr>
                          <m:t>𝑏𝑏</m:t>
                        </m:r>
                      </m:sub>
                    </m:sSub>
                  </m:oMath>
                </a14:m>
                <a:r>
                  <a:rPr lang="en-US" sz="2400" dirty="0" smtClean="0"/>
                  <a:t>, </a:t>
                </a:r>
                <a14:m>
                  <m:oMath xmlns:m="http://schemas.openxmlformats.org/officeDocument/2006/math">
                    <m:sSub>
                      <m:sSubPr>
                        <m:ctrlPr>
                          <a:rPr lang="en-US" sz="2400" i="1">
                            <a:latin typeface="Cambria Math"/>
                          </a:rPr>
                        </m:ctrlPr>
                      </m:sSubPr>
                      <m:e>
                        <m:r>
                          <m:rPr>
                            <m:sty m:val="p"/>
                          </m:rPr>
                          <a:rPr lang="en-US" sz="2400">
                            <a:latin typeface="Cambria Math"/>
                          </a:rPr>
                          <m:t>Σ</m:t>
                        </m:r>
                      </m:e>
                      <m:sub>
                        <m:r>
                          <a:rPr lang="en-US" sz="2400" i="1">
                            <a:latin typeface="Cambria Math"/>
                          </a:rPr>
                          <m:t>𝑎</m:t>
                        </m:r>
                        <m:r>
                          <a:rPr lang="en-US" sz="2400" b="0" i="1" smtClean="0">
                            <a:latin typeface="Cambria Math"/>
                          </a:rPr>
                          <m:t>𝑏</m:t>
                        </m:r>
                      </m:sub>
                    </m:sSub>
                  </m:oMath>
                </a14:m>
                <a:endParaRPr lang="en-US" sz="2400" dirty="0" smtClean="0"/>
              </a:p>
              <a:p>
                <a:pPr lvl="1"/>
                <a:r>
                  <a:rPr lang="en-US" sz="2400" dirty="0" smtClean="0"/>
                  <a:t>System has solution at infinite horizon only if </a:t>
                </a:r>
                <a14:m>
                  <m:oMath xmlns:m="http://schemas.openxmlformats.org/officeDocument/2006/math">
                    <m:r>
                      <a:rPr lang="en-US" sz="2400" i="1"/>
                      <m:t>𝑚</m:t>
                    </m:r>
                    <m:r>
                      <a:rPr lang="en-US" sz="2400" i="1"/>
                      <m:t>=</m:t>
                    </m:r>
                    <m:sSub>
                      <m:sSubPr>
                        <m:ctrlPr>
                          <a:rPr lang="en-US" sz="2400" i="1"/>
                        </m:ctrlPr>
                      </m:sSubPr>
                      <m:e>
                        <m:r>
                          <m:rPr>
                            <m:sty m:val="p"/>
                          </m:rPr>
                          <a:rPr lang="en-US" sz="2400"/>
                          <m:t>Σ</m:t>
                        </m:r>
                      </m:e>
                      <m:sub>
                        <m:r>
                          <a:rPr lang="en-US" sz="2400" i="1"/>
                          <m:t>𝑎𝑎</m:t>
                        </m:r>
                      </m:sub>
                    </m:sSub>
                    <m:r>
                      <a:rPr lang="en-US" sz="2400" i="1"/>
                      <m:t>+</m:t>
                    </m:r>
                    <m:sSup>
                      <m:sSupPr>
                        <m:ctrlPr>
                          <a:rPr lang="en-US" sz="2400" i="1"/>
                        </m:ctrlPr>
                      </m:sSupPr>
                      <m:e>
                        <m:acc>
                          <m:accPr>
                            <m:chr m:val="̅"/>
                            <m:ctrlPr>
                              <a:rPr lang="en-US" sz="2400" i="1"/>
                            </m:ctrlPr>
                          </m:accPr>
                          <m:e>
                            <m:r>
                              <a:rPr lang="en-US" sz="2400" i="1"/>
                              <m:t>𝑎</m:t>
                            </m:r>
                          </m:e>
                        </m:acc>
                      </m:e>
                      <m:sup>
                        <m:r>
                          <a:rPr lang="en-US" sz="2400" i="1"/>
                          <m:t>2</m:t>
                        </m:r>
                      </m:sup>
                    </m:sSup>
                    <m:r>
                      <a:rPr lang="en-US" sz="2400" i="1"/>
                      <m:t>−</m:t>
                    </m:r>
                    <m:f>
                      <m:fPr>
                        <m:ctrlPr>
                          <a:rPr lang="en-US" sz="2400" i="1"/>
                        </m:ctrlPr>
                      </m:fPr>
                      <m:num>
                        <m:sSup>
                          <m:sSupPr>
                            <m:ctrlPr>
                              <a:rPr lang="en-US" sz="2400" i="1"/>
                            </m:ctrlPr>
                          </m:sSupPr>
                          <m:e>
                            <m:d>
                              <m:dPr>
                                <m:ctrlPr>
                                  <a:rPr lang="en-US" sz="2400" i="1"/>
                                </m:ctrlPr>
                              </m:dPr>
                              <m:e>
                                <m:sSub>
                                  <m:sSubPr>
                                    <m:ctrlPr>
                                      <a:rPr lang="en-US" sz="2400" i="1"/>
                                    </m:ctrlPr>
                                  </m:sSubPr>
                                  <m:e>
                                    <m:r>
                                      <m:rPr>
                                        <m:sty m:val="p"/>
                                      </m:rPr>
                                      <a:rPr lang="en-US" sz="2400"/>
                                      <m:t>Σ</m:t>
                                    </m:r>
                                  </m:e>
                                  <m:sub>
                                    <m:r>
                                      <a:rPr lang="en-US" sz="2400" i="1"/>
                                      <m:t>𝑎𝑏</m:t>
                                    </m:r>
                                  </m:sub>
                                </m:sSub>
                                <m:r>
                                  <a:rPr lang="en-US" sz="2400" i="1"/>
                                  <m:t>+</m:t>
                                </m:r>
                                <m:acc>
                                  <m:accPr>
                                    <m:chr m:val="̅"/>
                                    <m:ctrlPr>
                                      <a:rPr lang="en-US" sz="2400" i="1"/>
                                    </m:ctrlPr>
                                  </m:accPr>
                                  <m:e>
                                    <m:r>
                                      <a:rPr lang="en-US" sz="2400" i="1"/>
                                      <m:t>𝑎</m:t>
                                    </m:r>
                                  </m:e>
                                </m:acc>
                                <m:acc>
                                  <m:accPr>
                                    <m:chr m:val="̅"/>
                                    <m:ctrlPr>
                                      <a:rPr lang="en-US" sz="2400" i="1"/>
                                    </m:ctrlPr>
                                  </m:accPr>
                                  <m:e>
                                    <m:r>
                                      <a:rPr lang="en-US" sz="2400" i="1"/>
                                      <m:t>𝑏</m:t>
                                    </m:r>
                                  </m:e>
                                </m:acc>
                              </m:e>
                            </m:d>
                          </m:e>
                          <m:sup>
                            <m:r>
                              <a:rPr lang="en-US" sz="2400" i="1"/>
                              <m:t>2</m:t>
                            </m:r>
                          </m:sup>
                        </m:sSup>
                      </m:num>
                      <m:den>
                        <m:sSub>
                          <m:sSubPr>
                            <m:ctrlPr>
                              <a:rPr lang="en-US" sz="2400" i="1"/>
                            </m:ctrlPr>
                          </m:sSubPr>
                          <m:e>
                            <m:r>
                              <m:rPr>
                                <m:sty m:val="p"/>
                              </m:rPr>
                              <a:rPr lang="en-US" sz="2400"/>
                              <m:t>Σ</m:t>
                            </m:r>
                          </m:e>
                          <m:sub>
                            <m:r>
                              <a:rPr lang="en-US" sz="2400" i="1"/>
                              <m:t>𝑏𝑏</m:t>
                            </m:r>
                          </m:sub>
                        </m:sSub>
                        <m:r>
                          <a:rPr lang="en-US" sz="2400" i="1"/>
                          <m:t>+</m:t>
                        </m:r>
                        <m:sSup>
                          <m:sSupPr>
                            <m:ctrlPr>
                              <a:rPr lang="en-US" sz="2400" i="1"/>
                            </m:ctrlPr>
                          </m:sSupPr>
                          <m:e>
                            <m:acc>
                              <m:accPr>
                                <m:chr m:val="̅"/>
                                <m:ctrlPr>
                                  <a:rPr lang="en-US" sz="2400" i="1"/>
                                </m:ctrlPr>
                              </m:accPr>
                              <m:e>
                                <m:r>
                                  <a:rPr lang="en-US" sz="2400" i="1"/>
                                  <m:t>𝑏</m:t>
                                </m:r>
                              </m:e>
                            </m:acc>
                          </m:e>
                          <m:sup>
                            <m:r>
                              <a:rPr lang="en-US" sz="2400" i="1"/>
                              <m:t>2</m:t>
                            </m:r>
                          </m:sup>
                        </m:sSup>
                      </m:den>
                    </m:f>
                    <m:r>
                      <a:rPr lang="en-US" sz="2400" i="1"/>
                      <m:t>&lt;1</m:t>
                    </m:r>
                  </m:oMath>
                </a14:m>
                <a:endParaRPr lang="en-US" sz="2400" dirty="0" smtClean="0"/>
              </a:p>
              <a:p>
                <a:r>
                  <a:rPr lang="en-US" sz="2800" dirty="0" err="1" smtClean="0"/>
                  <a:t>Sinopoli</a:t>
                </a:r>
                <a:r>
                  <a:rPr lang="en-US" sz="2800" dirty="0" smtClean="0"/>
                  <a:t> et al: discrete </a:t>
                </a:r>
                <a:r>
                  <a:rPr lang="en-US" sz="2800" dirty="0" err="1" smtClean="0"/>
                  <a:t>Kalman</a:t>
                </a:r>
                <a:r>
                  <a:rPr lang="en-US" sz="2800" dirty="0" smtClean="0"/>
                  <a:t> filter has critical observation arrival rate below which state error covariance becomes unbounded.</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444" t="-1346" r="-2444" b="-9825"/>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717085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methodologies</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29203774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CPS design methodologies</a:t>
            </a:r>
            <a:endParaRPr lang="en-US" dirty="0"/>
          </a:p>
        </p:txBody>
      </p:sp>
      <p:sp>
        <p:nvSpPr>
          <p:cNvPr id="6" name="Content Placeholder 5"/>
          <p:cNvSpPr>
            <a:spLocks noGrp="1"/>
          </p:cNvSpPr>
          <p:nvPr>
            <p:ph sz="half" idx="1"/>
          </p:nvPr>
        </p:nvSpPr>
        <p:spPr/>
        <p:txBody>
          <a:bodyPr/>
          <a:lstStyle/>
          <a:p>
            <a:r>
              <a:rPr lang="en-US" dirty="0" smtClean="0"/>
              <a:t>CPS requires deep design hierarchies, complex verification methodology.</a:t>
            </a:r>
          </a:p>
          <a:p>
            <a:r>
              <a:rPr lang="en-US" dirty="0" smtClean="0"/>
              <a:t>V-chart: design by top-down refinement, verify bottom-up</a:t>
            </a:r>
            <a:endParaRPr lang="en-US"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pic>
        <p:nvPicPr>
          <p:cNvPr id="8" name="Picture 2" descr="f08-05-9_0"/>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286000"/>
            <a:ext cx="4038600" cy="1731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57659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Karsai</a:t>
            </a:r>
            <a:r>
              <a:rPr lang="en-US" dirty="0" smtClean="0"/>
              <a:t> et al. Model-Integrated Computing</a:t>
            </a:r>
            <a:endParaRPr lang="en-US" dirty="0"/>
          </a:p>
        </p:txBody>
      </p:sp>
      <p:sp>
        <p:nvSpPr>
          <p:cNvPr id="3" name="Content Placeholder 2"/>
          <p:cNvSpPr>
            <a:spLocks noGrp="1"/>
          </p:cNvSpPr>
          <p:nvPr>
            <p:ph sz="half" idx="1"/>
          </p:nvPr>
        </p:nvSpPr>
        <p:spPr>
          <a:xfrm>
            <a:off x="457200" y="1600200"/>
            <a:ext cx="4114800" cy="4530725"/>
          </a:xfrm>
        </p:spPr>
        <p:txBody>
          <a:bodyPr/>
          <a:lstStyle/>
          <a:p>
            <a:r>
              <a:rPr lang="en-US" sz="2000" dirty="0" smtClean="0"/>
              <a:t>Methodology and toolset for model-based design.</a:t>
            </a:r>
          </a:p>
          <a:p>
            <a:r>
              <a:rPr lang="en-US" sz="2000" dirty="0" smtClean="0"/>
              <a:t>Domain-specific modeling language (DSML) or meta-language allows </a:t>
            </a:r>
            <a:r>
              <a:rPr lang="en-US" sz="2000" dirty="0" err="1" smtClean="0"/>
              <a:t>deisgner</a:t>
            </a:r>
            <a:r>
              <a:rPr lang="en-US" sz="2000" dirty="0" smtClean="0"/>
              <a:t> to work directly in application domain.</a:t>
            </a:r>
          </a:p>
          <a:p>
            <a:r>
              <a:rPr lang="en-US" sz="2000" dirty="0" smtClean="0"/>
              <a:t>Composition:</a:t>
            </a:r>
          </a:p>
          <a:p>
            <a:pPr lvl="1"/>
            <a:r>
              <a:rPr lang="en-US" sz="1800" dirty="0" smtClean="0"/>
              <a:t>Abstraction and hierarchy.</a:t>
            </a:r>
          </a:p>
          <a:p>
            <a:pPr lvl="1"/>
            <a:r>
              <a:rPr lang="en-US" sz="1800" dirty="0" smtClean="0"/>
              <a:t>Modularization.</a:t>
            </a:r>
          </a:p>
          <a:p>
            <a:pPr lvl="1"/>
            <a:r>
              <a:rPr lang="en-US" sz="1800" dirty="0" smtClean="0"/>
              <a:t>Interfaces and </a:t>
            </a:r>
            <a:r>
              <a:rPr lang="en-US" sz="1800" dirty="0" err="1" smtClean="0"/>
              <a:t>connecdtion</a:t>
            </a:r>
            <a:r>
              <a:rPr lang="en-US" sz="1800" dirty="0" smtClean="0"/>
              <a:t>.</a:t>
            </a:r>
          </a:p>
          <a:p>
            <a:pPr lvl="1"/>
            <a:r>
              <a:rPr lang="en-US" sz="1800" dirty="0" smtClean="0"/>
              <a:t>Aspect-oriented programming.</a:t>
            </a:r>
          </a:p>
          <a:p>
            <a:pPr lvl="1"/>
            <a:r>
              <a:rPr lang="en-US" sz="1800" dirty="0" smtClean="0"/>
              <a:t>Non-local interactions.</a:t>
            </a:r>
            <a:endParaRPr lang="en-US" dirty="0"/>
          </a:p>
        </p:txBody>
      </p:sp>
      <p:sp>
        <p:nvSpPr>
          <p:cNvPr id="5" name="Footer Placeholder 4"/>
          <p:cNvSpPr>
            <a:spLocks noGrp="1"/>
          </p:cNvSpPr>
          <p:nvPr>
            <p:ph type="ftr" sz="quarter" idx="11"/>
          </p:nvPr>
        </p:nvSpPr>
        <p:spPr/>
        <p:txBody>
          <a:bodyPr/>
          <a:lstStyle/>
          <a:p>
            <a:r>
              <a:rPr lang="en-US" altLang="en-US" smtClean="0"/>
              <a:t>High Performance Embedded Computing 2nd ed © 2014 Elsevier</a:t>
            </a:r>
            <a:endParaRPr lang="en-US" altLang="en-US"/>
          </a:p>
        </p:txBody>
      </p:sp>
      <p:pic>
        <p:nvPicPr>
          <p:cNvPr id="6" name="Picture 2" descr="f08-06-9_0"/>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286000"/>
            <a:ext cx="4038600" cy="1439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172200" y="4648200"/>
            <a:ext cx="2329484" cy="369332"/>
          </a:xfrm>
          <a:prstGeom prst="rect">
            <a:avLst/>
          </a:prstGeom>
          <a:noFill/>
        </p:spPr>
        <p:txBody>
          <a:bodyPr wrap="none" rtlCol="0">
            <a:spAutoFit/>
          </a:bodyPr>
          <a:lstStyle/>
          <a:p>
            <a:r>
              <a:rPr lang="en-US" dirty="0" smtClean="0"/>
              <a:t>[Kar03] © 2003 IEEE</a:t>
            </a:r>
            <a:endParaRPr lang="en-US" dirty="0"/>
          </a:p>
        </p:txBody>
      </p:sp>
    </p:spTree>
    <p:extLst>
      <p:ext uri="{BB962C8B-B14F-4D97-AF65-F5344CB8AC3E}">
        <p14:creationId xmlns:p14="http://schemas.microsoft.com/office/powerpoint/2010/main" val="30761355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Model-based design in specific domains</a:t>
            </a:r>
            <a:endParaRPr lang="en-US" dirty="0"/>
          </a:p>
        </p:txBody>
      </p:sp>
      <p:sp>
        <p:nvSpPr>
          <p:cNvPr id="6" name="Content Placeholder 5"/>
          <p:cNvSpPr>
            <a:spLocks noGrp="1"/>
          </p:cNvSpPr>
          <p:nvPr>
            <p:ph idx="1"/>
          </p:nvPr>
        </p:nvSpPr>
        <p:spPr/>
        <p:txBody>
          <a:bodyPr/>
          <a:lstStyle/>
          <a:p>
            <a:r>
              <a:rPr lang="en-US" sz="2800" dirty="0" smtClean="0"/>
              <a:t>Tariq et al. DSML for irrigation networks using  GME.</a:t>
            </a:r>
          </a:p>
          <a:p>
            <a:pPr lvl="1"/>
            <a:r>
              <a:rPr lang="en-US" sz="2400" dirty="0" smtClean="0"/>
              <a:t>Components include channels, pools, gates, meters, physical links and communication.</a:t>
            </a:r>
          </a:p>
          <a:p>
            <a:pPr lvl="1"/>
            <a:r>
              <a:rPr lang="en-US" sz="2400" dirty="0" smtClean="0"/>
              <a:t>Saint </a:t>
            </a:r>
            <a:r>
              <a:rPr lang="en-US" sz="2400" dirty="0" err="1" smtClean="0"/>
              <a:t>Venant’s</a:t>
            </a:r>
            <a:r>
              <a:rPr lang="en-US" sz="2400" dirty="0" smtClean="0"/>
              <a:t> equation describes movement of water in the irrigation network.</a:t>
            </a:r>
          </a:p>
          <a:p>
            <a:r>
              <a:rPr lang="en-US" sz="2800" dirty="0" smtClean="0"/>
              <a:t>AADL is an SAE standard language for model-based engineering motivated by aerospace.</a:t>
            </a:r>
          </a:p>
          <a:p>
            <a:pPr lvl="1"/>
            <a:r>
              <a:rPr lang="en-US" sz="2400" dirty="0" smtClean="0"/>
              <a:t>Threads, processes, data for software.</a:t>
            </a:r>
          </a:p>
          <a:p>
            <a:pPr lvl="1"/>
            <a:r>
              <a:rPr lang="en-US" sz="2400" dirty="0" smtClean="0"/>
              <a:t>Processors, memories, and </a:t>
            </a:r>
            <a:r>
              <a:rPr lang="en-US" sz="2400" dirty="0" err="1" smtClean="0"/>
              <a:t>comm</a:t>
            </a:r>
            <a:r>
              <a:rPr lang="en-US" sz="2400" dirty="0" smtClean="0"/>
              <a:t> for hardware.</a:t>
            </a:r>
            <a:endParaRPr lang="en-US" dirty="0"/>
          </a:p>
        </p:txBody>
      </p:sp>
      <p:sp>
        <p:nvSpPr>
          <p:cNvPr id="5" name="Footer Placeholder 4"/>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8647088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Hybrid automaton model for thermostat [Hen96]</a:t>
            </a:r>
            <a:endParaRPr lang="en-US" dirty="0"/>
          </a:p>
        </p:txBody>
      </p:sp>
      <p:sp>
        <p:nvSpPr>
          <p:cNvPr id="7" name="Content Placeholder 6"/>
          <p:cNvSpPr>
            <a:spLocks noGrp="1"/>
          </p:cNvSpPr>
          <p:nvPr>
            <p:ph sz="half" idx="1"/>
          </p:nvPr>
        </p:nvSpPr>
        <p:spPr/>
        <p:txBody>
          <a:bodyPr/>
          <a:lstStyle/>
          <a:p>
            <a:r>
              <a:rPr lang="en-US" sz="2400" dirty="0" smtClean="0"/>
              <a:t>Control structure describe by graph.</a:t>
            </a:r>
          </a:p>
          <a:p>
            <a:r>
              <a:rPr lang="en-US" sz="2400" dirty="0" smtClean="0"/>
              <a:t>Vertex v:</a:t>
            </a:r>
          </a:p>
          <a:p>
            <a:pPr lvl="1"/>
            <a:r>
              <a:rPr lang="en-US" sz="2000" dirty="0" smtClean="0"/>
              <a:t>Initial condition </a:t>
            </a:r>
            <a:r>
              <a:rPr lang="en-US" sz="2000" dirty="0" err="1" smtClean="0"/>
              <a:t>init</a:t>
            </a:r>
            <a:r>
              <a:rPr lang="en-US" sz="2000" dirty="0" smtClean="0"/>
              <a:t>(v)</a:t>
            </a:r>
          </a:p>
          <a:p>
            <a:pPr lvl="1"/>
            <a:r>
              <a:rPr lang="en-US" sz="2000" dirty="0" smtClean="0"/>
              <a:t>Invariant </a:t>
            </a:r>
            <a:r>
              <a:rPr lang="en-US" sz="2000" dirty="0" err="1" smtClean="0"/>
              <a:t>inv</a:t>
            </a:r>
            <a:r>
              <a:rPr lang="en-US" sz="2000" dirty="0" smtClean="0"/>
              <a:t>(v)</a:t>
            </a:r>
          </a:p>
          <a:p>
            <a:pPr lvl="1"/>
            <a:r>
              <a:rPr lang="en-US" sz="2000" dirty="0" smtClean="0"/>
              <a:t>Flow condition flow(v)</a:t>
            </a:r>
          </a:p>
          <a:p>
            <a:r>
              <a:rPr lang="en-US" sz="2400" dirty="0" smtClean="0"/>
              <a:t>Edge e:</a:t>
            </a:r>
          </a:p>
          <a:p>
            <a:pPr lvl="1"/>
            <a:r>
              <a:rPr lang="en-US" sz="2000" dirty="0" smtClean="0"/>
              <a:t>Jump jump(e), event E.</a:t>
            </a:r>
          </a:p>
          <a:p>
            <a:r>
              <a:rPr lang="en-US" sz="2400" dirty="0" smtClean="0"/>
              <a:t>Flow conditions describe physical behavior.</a:t>
            </a:r>
          </a:p>
          <a:p>
            <a:pPr lvl="1"/>
            <a:endParaRPr lang="en-US" dirty="0" smtClean="0"/>
          </a:p>
        </p:txBody>
      </p:sp>
      <p:sp>
        <p:nvSpPr>
          <p:cNvPr id="13" name="Footer Placeholder 12"/>
          <p:cNvSpPr>
            <a:spLocks noGrp="1"/>
          </p:cNvSpPr>
          <p:nvPr>
            <p:ph type="ftr" sz="quarter" idx="11"/>
          </p:nvPr>
        </p:nvSpPr>
        <p:spPr/>
        <p:txBody>
          <a:bodyPr/>
          <a:lstStyle/>
          <a:p>
            <a:r>
              <a:rPr lang="en-US" altLang="en-US" smtClean="0"/>
              <a:t>High Performance Embedded Computing 2nd ed © 2014 Elsevier</a:t>
            </a:r>
            <a:endParaRPr lang="en-US" altLang="en-US"/>
          </a:p>
        </p:txBody>
      </p:sp>
      <p:pic>
        <p:nvPicPr>
          <p:cNvPr id="18" name="Picture 2" descr="f08-07-9_0"/>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3260167"/>
            <a:ext cx="4038600" cy="1210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6858000" y="5105400"/>
            <a:ext cx="992579" cy="369332"/>
          </a:xfrm>
          <a:prstGeom prst="rect">
            <a:avLst/>
          </a:prstGeom>
          <a:noFill/>
        </p:spPr>
        <p:txBody>
          <a:bodyPr wrap="none" rtlCol="0">
            <a:spAutoFit/>
          </a:bodyPr>
          <a:lstStyle/>
          <a:p>
            <a:r>
              <a:rPr lang="en-US" dirty="0" smtClean="0"/>
              <a:t>[Hen96]</a:t>
            </a:r>
            <a:endParaRPr lang="en-US" dirty="0"/>
          </a:p>
        </p:txBody>
      </p:sp>
    </p:spTree>
    <p:extLst>
      <p:ext uri="{BB962C8B-B14F-4D97-AF65-F5344CB8AC3E}">
        <p14:creationId xmlns:p14="http://schemas.microsoft.com/office/powerpoint/2010/main" val="10117714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Hybrid automaton verification</a:t>
            </a:r>
            <a:endParaRPr lang="en-US" dirty="0"/>
          </a:p>
        </p:txBody>
      </p:sp>
      <p:sp>
        <p:nvSpPr>
          <p:cNvPr id="7" name="Content Placeholder 6"/>
          <p:cNvSpPr>
            <a:spLocks noGrp="1"/>
          </p:cNvSpPr>
          <p:nvPr>
            <p:ph idx="1"/>
          </p:nvPr>
        </p:nvSpPr>
        <p:spPr/>
        <p:txBody>
          <a:bodyPr/>
          <a:lstStyle/>
          <a:p>
            <a:r>
              <a:rPr lang="en-US" dirty="0" err="1" smtClean="0"/>
              <a:t>Alur</a:t>
            </a:r>
            <a:r>
              <a:rPr lang="en-US" dirty="0" smtClean="0"/>
              <a:t> et al.: region is a set of possible values for the linear system.</a:t>
            </a:r>
          </a:p>
          <a:p>
            <a:r>
              <a:rPr lang="en-US" dirty="0" smtClean="0"/>
              <a:t>Find set of reachable regions from a given region.</a:t>
            </a:r>
          </a:p>
          <a:p>
            <a:r>
              <a:rPr lang="en-US" dirty="0" smtClean="0"/>
              <a:t>Reachability problem is undecidable---algorithms not guaranteed to terminate.</a:t>
            </a:r>
            <a:endParaRPr lang="en-US" dirty="0"/>
          </a:p>
        </p:txBody>
      </p:sp>
      <p:sp>
        <p:nvSpPr>
          <p:cNvPr id="5" name="Footer Placeholder 4"/>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2176687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reactive programming</a:t>
            </a:r>
            <a:endParaRPr lang="en-US" dirty="0"/>
          </a:p>
        </p:txBody>
      </p:sp>
      <p:sp>
        <p:nvSpPr>
          <p:cNvPr id="3" name="Content Placeholder 2"/>
          <p:cNvSpPr>
            <a:spLocks noGrp="1"/>
          </p:cNvSpPr>
          <p:nvPr>
            <p:ph idx="1"/>
          </p:nvPr>
        </p:nvSpPr>
        <p:spPr/>
        <p:txBody>
          <a:bodyPr/>
          <a:lstStyle/>
          <a:p>
            <a:r>
              <a:rPr lang="en-US" dirty="0" smtClean="0"/>
              <a:t>FRP behavior is similar to signal over continuous time.</a:t>
            </a:r>
          </a:p>
          <a:p>
            <a:r>
              <a:rPr lang="en-US" dirty="0" smtClean="0"/>
              <a:t>FRP event is a sequence of occurrences.</a:t>
            </a:r>
          </a:p>
          <a:p>
            <a:r>
              <a:rPr lang="en-US" dirty="0" smtClean="0"/>
              <a:t>Provides functional programming model.</a:t>
            </a:r>
          </a:p>
          <a:p>
            <a:r>
              <a:rPr lang="en-US" dirty="0" smtClean="0"/>
              <a:t>Event-driven FRP provides bounds on execution time and memory.</a:t>
            </a:r>
          </a:p>
          <a:p>
            <a:r>
              <a:rPr lang="en-US" dirty="0" smtClean="0"/>
              <a:t>Does not have a built-in notion of real time.</a:t>
            </a:r>
            <a:endParaRPr lang="en-US"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1251347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Differential dynamic logic</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Programmatic model for hybrid systems using </a:t>
                </a:r>
                <a:r>
                  <a:rPr lang="en-US" dirty="0" err="1" smtClean="0"/>
                  <a:t>KeYmerra</a:t>
                </a:r>
                <a:r>
                  <a:rPr lang="en-US" dirty="0" smtClean="0"/>
                  <a:t> theorem </a:t>
                </a:r>
                <a:r>
                  <a:rPr lang="en-US" dirty="0" err="1" smtClean="0"/>
                  <a:t>prover</a:t>
                </a:r>
                <a:r>
                  <a:rPr lang="en-US" dirty="0" smtClean="0"/>
                  <a:t>.</a:t>
                </a:r>
              </a:p>
              <a:p>
                <a:r>
                  <a:rPr lang="en-US" dirty="0" smtClean="0"/>
                  <a:t>Uses difference equations to describe discrete state, differential equations to describe continuous behavior.</a:t>
                </a:r>
              </a:p>
              <a:p>
                <a:r>
                  <a:rPr lang="en-US" dirty="0" smtClean="0"/>
                  <a:t>Assignment </a:t>
                </a:r>
                <a14:m>
                  <m:oMath xmlns:m="http://schemas.openxmlformats.org/officeDocument/2006/math">
                    <m:sSub>
                      <m:sSubPr>
                        <m:ctrlPr>
                          <a:rPr lang="en-US" i="1"/>
                        </m:ctrlPr>
                      </m:sSubPr>
                      <m:e>
                        <m:r>
                          <a:rPr lang="en-US" i="1"/>
                          <m:t>𝑥</m:t>
                        </m:r>
                      </m:e>
                      <m:sub>
                        <m:r>
                          <a:rPr lang="en-US" i="1"/>
                          <m:t>1</m:t>
                        </m:r>
                      </m:sub>
                    </m:sSub>
                    <m:r>
                      <a:rPr lang="en-US" i="1"/>
                      <m:t>=</m:t>
                    </m:r>
                    <m:sSub>
                      <m:sSubPr>
                        <m:ctrlPr>
                          <a:rPr lang="en-US" i="1"/>
                        </m:ctrlPr>
                      </m:sSubPr>
                      <m:e>
                        <m:r>
                          <a:rPr lang="en-US" i="1"/>
                          <m:t>𝜃</m:t>
                        </m:r>
                      </m:e>
                      <m:sub>
                        <m:r>
                          <a:rPr lang="en-US" i="1"/>
                          <m:t>1</m:t>
                        </m:r>
                      </m:sub>
                    </m:sSub>
                    <m:r>
                      <a:rPr lang="en-US" i="1"/>
                      <m:t>, …, </m:t>
                    </m:r>
                    <m:sSub>
                      <m:sSubPr>
                        <m:ctrlPr>
                          <a:rPr lang="en-US" i="1"/>
                        </m:ctrlPr>
                      </m:sSubPr>
                      <m:e>
                        <m:r>
                          <a:rPr lang="en-US" i="1"/>
                          <m:t>𝑥</m:t>
                        </m:r>
                      </m:e>
                      <m:sub>
                        <m:r>
                          <a:rPr lang="en-US" i="1"/>
                          <m:t>𝑛</m:t>
                        </m:r>
                      </m:sub>
                    </m:sSub>
                    <m:r>
                      <a:rPr lang="en-US" i="1"/>
                      <m:t>=</m:t>
                    </m:r>
                    <m:sSub>
                      <m:sSubPr>
                        <m:ctrlPr>
                          <a:rPr lang="en-US" i="1"/>
                        </m:ctrlPr>
                      </m:sSubPr>
                      <m:e>
                        <m:r>
                          <a:rPr lang="en-US" i="1"/>
                          <m:t>𝜃</m:t>
                        </m:r>
                      </m:e>
                      <m:sub>
                        <m:r>
                          <a:rPr lang="en-US" i="1"/>
                          <m:t>𝑛</m:t>
                        </m:r>
                      </m:sub>
                    </m:sSub>
                    <m:r>
                      <a:rPr lang="en-US" i="1"/>
                      <m:t>;</m:t>
                    </m:r>
                  </m:oMath>
                </a14:m>
                <a:r>
                  <a:rPr lang="en-US" dirty="0" smtClean="0"/>
                  <a:t> describes a jump set that changes interpretations of the x values instantaneously.</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1750" r="-1630"/>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2685668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Feedback control</a:t>
            </a:r>
            <a:endParaRPr lang="en-US" dirty="0"/>
          </a:p>
        </p:txBody>
      </p:sp>
      <p:sp>
        <p:nvSpPr>
          <p:cNvPr id="10" name="Content Placeholder 9"/>
          <p:cNvSpPr>
            <a:spLocks noGrp="1"/>
          </p:cNvSpPr>
          <p:nvPr>
            <p:ph idx="1"/>
          </p:nvPr>
        </p:nvSpPr>
        <p:spPr>
          <a:xfrm>
            <a:off x="457200" y="4495800"/>
            <a:ext cx="8229600" cy="1635125"/>
          </a:xfrm>
        </p:spPr>
        <p:txBody>
          <a:bodyPr/>
          <a:lstStyle/>
          <a:p>
            <a:r>
              <a:rPr lang="en-US" sz="2400" dirty="0" smtClean="0"/>
              <a:t>Plant dynamics need to be modified.</a:t>
            </a:r>
          </a:p>
          <a:p>
            <a:r>
              <a:rPr lang="en-US" sz="2400" dirty="0" smtClean="0"/>
              <a:t>Controller determines command required to drive plant output to desired state.</a:t>
            </a:r>
          </a:p>
          <a:p>
            <a:r>
              <a:rPr lang="en-US" sz="2400" dirty="0" smtClean="0"/>
              <a:t>Sensor of plant state has its own limitations.</a:t>
            </a:r>
            <a:endParaRPr lang="en-US" sz="2400" dirty="0"/>
          </a:p>
        </p:txBody>
      </p:sp>
      <p:sp>
        <p:nvSpPr>
          <p:cNvPr id="12" name="Footer Placeholder 11"/>
          <p:cNvSpPr>
            <a:spLocks noGrp="1"/>
          </p:cNvSpPr>
          <p:nvPr>
            <p:ph type="ftr" sz="quarter" idx="11"/>
          </p:nvPr>
        </p:nvSpPr>
        <p:spPr/>
        <p:txBody>
          <a:bodyPr/>
          <a:lstStyle/>
          <a:p>
            <a:r>
              <a:rPr lang="en-US" altLang="en-US" smtClean="0"/>
              <a:t>High Performance Embedded Computing 2nd ed © 2014 Elsevier</a:t>
            </a:r>
            <a:endParaRPr lang="en-US" altLang="en-US"/>
          </a:p>
        </p:txBody>
      </p:sp>
      <p:pic>
        <p:nvPicPr>
          <p:cNvPr id="19" name="Picture 2" descr="f08-01-9_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7999" y="1600200"/>
            <a:ext cx="3467139"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23702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and design</a:t>
            </a:r>
            <a:endParaRPr lang="en-US" dirty="0"/>
          </a:p>
        </p:txBody>
      </p:sp>
      <p:sp>
        <p:nvSpPr>
          <p:cNvPr id="3" name="Content Placeholder 2"/>
          <p:cNvSpPr>
            <a:spLocks noGrp="1"/>
          </p:cNvSpPr>
          <p:nvPr>
            <p:ph idx="1"/>
          </p:nvPr>
        </p:nvSpPr>
        <p:spPr/>
        <p:txBody>
          <a:bodyPr/>
          <a:lstStyle/>
          <a:p>
            <a:r>
              <a:rPr lang="en-US" sz="2800" dirty="0" smtClean="0"/>
              <a:t>Thacker et al. developed a transformation methodology based on labeled hybrid Petri nets, including discrete and continuous variables.</a:t>
            </a:r>
          </a:p>
          <a:p>
            <a:r>
              <a:rPr lang="en-US" sz="2800" dirty="0" err="1" smtClean="0"/>
              <a:t>Jha</a:t>
            </a:r>
            <a:r>
              <a:rPr lang="en-US" sz="2800" dirty="0" smtClean="0"/>
              <a:t> et al. developed methodology for refining hybrid automaton specification.</a:t>
            </a:r>
          </a:p>
          <a:p>
            <a:pPr lvl="1"/>
            <a:r>
              <a:rPr lang="en-US" sz="2400" dirty="0" smtClean="0"/>
              <a:t>Given a machine with over-specified guards, eliminate points that will allow reaching unsafe states.</a:t>
            </a:r>
          </a:p>
          <a:p>
            <a:r>
              <a:rPr lang="en-US" sz="2800" dirty="0" err="1" smtClean="0"/>
              <a:t>Fallah</a:t>
            </a:r>
            <a:r>
              <a:rPr lang="en-US" sz="2800" dirty="0" smtClean="0"/>
              <a:t> et al. studied design of cooperative vehicle safety system using simulation.</a:t>
            </a:r>
            <a:endParaRPr lang="en-US"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9782753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Simulink and </a:t>
            </a:r>
            <a:r>
              <a:rPr lang="en-US" dirty="0" err="1" smtClean="0"/>
              <a:t>Stateflow</a:t>
            </a:r>
            <a:endParaRPr lang="en-US" dirty="0"/>
          </a:p>
        </p:txBody>
      </p:sp>
      <p:sp>
        <p:nvSpPr>
          <p:cNvPr id="3" name="Content Placeholder 2"/>
          <p:cNvSpPr>
            <a:spLocks noGrp="1"/>
          </p:cNvSpPr>
          <p:nvPr>
            <p:ph idx="1"/>
          </p:nvPr>
        </p:nvSpPr>
        <p:spPr/>
        <p:txBody>
          <a:bodyPr/>
          <a:lstStyle/>
          <a:p>
            <a:r>
              <a:rPr lang="en-US" dirty="0" smtClean="0"/>
              <a:t>Simulink provides a modeling language and simulation engine.</a:t>
            </a:r>
          </a:p>
          <a:p>
            <a:r>
              <a:rPr lang="en-US" dirty="0" smtClean="0"/>
              <a:t>Often coupled with </a:t>
            </a:r>
            <a:r>
              <a:rPr lang="en-US" dirty="0" err="1" smtClean="0"/>
              <a:t>Stateflow</a:t>
            </a:r>
            <a:r>
              <a:rPr lang="en-US" dirty="0" smtClean="0"/>
              <a:t> models to describe hybrid behavior.</a:t>
            </a:r>
            <a:endParaRPr lang="en-US"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6386839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Sciafe</a:t>
            </a:r>
            <a:r>
              <a:rPr lang="en-US" dirty="0" smtClean="0"/>
              <a:t> et al. Simulink/</a:t>
            </a:r>
            <a:r>
              <a:rPr lang="en-US" dirty="0" err="1" smtClean="0"/>
              <a:t>Stateflow</a:t>
            </a:r>
            <a:r>
              <a:rPr lang="en-US" dirty="0" smtClean="0"/>
              <a:t> semantics</a:t>
            </a:r>
            <a:endParaRPr lang="en-US" dirty="0"/>
          </a:p>
        </p:txBody>
      </p:sp>
      <p:sp>
        <p:nvSpPr>
          <p:cNvPr id="3" name="Content Placeholder 2"/>
          <p:cNvSpPr>
            <a:spLocks noGrp="1"/>
          </p:cNvSpPr>
          <p:nvPr>
            <p:ph idx="1"/>
          </p:nvPr>
        </p:nvSpPr>
        <p:spPr/>
        <p:txBody>
          <a:bodyPr/>
          <a:lstStyle/>
          <a:p>
            <a:pPr lvl="0"/>
            <a:r>
              <a:rPr lang="en-US" sz="2400" dirty="0" err="1" smtClean="0"/>
              <a:t>Stateflow</a:t>
            </a:r>
            <a:r>
              <a:rPr lang="en-US" sz="2400" dirty="0" smtClean="0"/>
              <a:t> </a:t>
            </a:r>
            <a:r>
              <a:rPr lang="en-US" sz="2400" dirty="0"/>
              <a:t>engine may not terminate when interpreting events. Events can be generated recursively, causing the interpretation algorithm to call itself an unbounded number of times.</a:t>
            </a:r>
          </a:p>
          <a:p>
            <a:pPr lvl="0"/>
            <a:r>
              <a:rPr lang="en-US" sz="2400" dirty="0" smtClean="0"/>
              <a:t>Search </a:t>
            </a:r>
            <a:r>
              <a:rPr lang="en-US" sz="2400" dirty="0"/>
              <a:t>algorithm used by </a:t>
            </a:r>
            <a:r>
              <a:rPr lang="en-US" sz="2400" dirty="0" err="1"/>
              <a:t>Stateflow</a:t>
            </a:r>
            <a:r>
              <a:rPr lang="en-US" sz="2400" dirty="0"/>
              <a:t> interpretation may backtrack without restoring all of the state of variables changed during the search.</a:t>
            </a:r>
          </a:p>
          <a:p>
            <a:pPr lvl="0"/>
            <a:r>
              <a:rPr lang="en-US" sz="2400" dirty="0"/>
              <a:t>S</a:t>
            </a:r>
            <a:r>
              <a:rPr lang="en-US" sz="2400" dirty="0" smtClean="0"/>
              <a:t>earch </a:t>
            </a:r>
            <a:r>
              <a:rPr lang="en-US" sz="2400" dirty="0"/>
              <a:t>order during interpretation depends on the relative position of the drawing used to specify the </a:t>
            </a:r>
            <a:r>
              <a:rPr lang="en-US" sz="2400" dirty="0" err="1"/>
              <a:t>Stateflow</a:t>
            </a:r>
            <a:r>
              <a:rPr lang="en-US" sz="2400" dirty="0"/>
              <a:t> machine.</a:t>
            </a:r>
          </a:p>
          <a:p>
            <a:pPr marL="0" indent="0">
              <a:buNone/>
            </a:pPr>
            <a:endParaRPr lang="en-US"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9306655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 Simulink/</a:t>
            </a:r>
            <a:r>
              <a:rPr lang="en-US" dirty="0" err="1" smtClean="0"/>
              <a:t>Stateflow</a:t>
            </a:r>
            <a:r>
              <a:rPr lang="en-US" dirty="0" smtClean="0"/>
              <a:t> subset for </a:t>
            </a:r>
            <a:r>
              <a:rPr lang="en-US" dirty="0" err="1" smtClean="0"/>
              <a:t>Lustre</a:t>
            </a:r>
            <a:r>
              <a:rPr lang="en-US" dirty="0" smtClean="0"/>
              <a:t> generation</a:t>
            </a:r>
            <a:endParaRPr lang="en-US" dirty="0"/>
          </a:p>
        </p:txBody>
      </p:sp>
      <p:sp>
        <p:nvSpPr>
          <p:cNvPr id="3" name="Content Placeholder 2"/>
          <p:cNvSpPr>
            <a:spLocks noGrp="1"/>
          </p:cNvSpPr>
          <p:nvPr>
            <p:ph idx="1"/>
          </p:nvPr>
        </p:nvSpPr>
        <p:spPr/>
        <p:txBody>
          <a:bodyPr/>
          <a:lstStyle/>
          <a:p>
            <a:pPr lvl="0"/>
            <a:r>
              <a:rPr lang="en-US" sz="2400" dirty="0"/>
              <a:t>Multi-segment loops are not allowed.</a:t>
            </a:r>
          </a:p>
          <a:p>
            <a:pPr lvl="0"/>
            <a:r>
              <a:rPr lang="en-US" sz="2400" dirty="0"/>
              <a:t>Emitted and triggered events are allowed only in acyclic behaviors.</a:t>
            </a:r>
          </a:p>
          <a:p>
            <a:pPr lvl="0"/>
            <a:r>
              <a:rPr lang="en-US" sz="2400" dirty="0"/>
              <a:t>Assignments are not allowed in intermediate segments.</a:t>
            </a:r>
          </a:p>
          <a:p>
            <a:pPr lvl="0"/>
            <a:r>
              <a:rPr lang="en-US" sz="2400" dirty="0"/>
              <a:t>The union of conditions on outgoing transitions must form a cover.</a:t>
            </a:r>
          </a:p>
          <a:p>
            <a:pPr lvl="0"/>
            <a:r>
              <a:rPr lang="en-US" sz="2400" dirty="0"/>
              <a:t>Outgoing </a:t>
            </a:r>
            <a:r>
              <a:rPr lang="en-US" sz="2400" dirty="0" err="1"/>
              <a:t>conditons</a:t>
            </a:r>
            <a:r>
              <a:rPr lang="en-US" sz="2400" dirty="0"/>
              <a:t> must be disjoint.</a:t>
            </a:r>
          </a:p>
          <a:p>
            <a:pPr lvl="0"/>
            <a:r>
              <a:rPr lang="en-US" sz="2400" dirty="0"/>
              <a:t>Confluent paths must not perform assignments that cause order dependencies.</a:t>
            </a:r>
          </a:p>
          <a:p>
            <a:pPr lvl="0"/>
            <a:r>
              <a:rPr lang="en-US" sz="2400" dirty="0"/>
              <a:t>Triggering events on outgoing conditions of a state must not be emitted elsewhere in the state</a:t>
            </a:r>
            <a:r>
              <a:rPr lang="en-US" sz="2400" dirty="0" smtClean="0"/>
              <a:t>.</a:t>
            </a:r>
            <a:endParaRPr lang="en-US" sz="2400"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8616710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a:t>
            </a:r>
            <a:endParaRPr lang="en-US" dirty="0"/>
          </a:p>
        </p:txBody>
      </p:sp>
      <p:sp>
        <p:nvSpPr>
          <p:cNvPr id="3" name="Content Placeholder 2"/>
          <p:cNvSpPr>
            <a:spLocks noGrp="1"/>
          </p:cNvSpPr>
          <p:nvPr>
            <p:ph idx="1"/>
          </p:nvPr>
        </p:nvSpPr>
        <p:spPr/>
        <p:txBody>
          <a:bodyPr/>
          <a:lstStyle/>
          <a:p>
            <a:r>
              <a:rPr lang="en-US" sz="2800" dirty="0" err="1" smtClean="0"/>
              <a:t>Hamon</a:t>
            </a:r>
            <a:r>
              <a:rPr lang="en-US" sz="2800" dirty="0" smtClean="0"/>
              <a:t> formulated a </a:t>
            </a:r>
            <a:r>
              <a:rPr lang="en-US" sz="2800" dirty="0" err="1" smtClean="0"/>
              <a:t>denotational</a:t>
            </a:r>
            <a:r>
              <a:rPr lang="en-US" sz="2800" dirty="0" smtClean="0"/>
              <a:t> semantic model for </a:t>
            </a:r>
            <a:r>
              <a:rPr lang="en-US" sz="2800" dirty="0" err="1" smtClean="0"/>
              <a:t>Stateflow</a:t>
            </a:r>
            <a:r>
              <a:rPr lang="en-US" sz="2800" dirty="0" smtClean="0"/>
              <a:t> to support super-transitions.</a:t>
            </a:r>
          </a:p>
          <a:p>
            <a:r>
              <a:rPr lang="en-US" sz="2800" dirty="0" err="1" smtClean="0"/>
              <a:t>Benveniste</a:t>
            </a:r>
            <a:r>
              <a:rPr lang="en-US" sz="2800" dirty="0" smtClean="0"/>
              <a:t> et al. developed a hybrid model with hierarchical control </a:t>
            </a:r>
            <a:r>
              <a:rPr lang="en-US" sz="2800" dirty="0" err="1" smtClean="0"/>
              <a:t>structure.s</a:t>
            </a:r>
            <a:endParaRPr lang="en-US" sz="2800" dirty="0" smtClean="0"/>
          </a:p>
          <a:p>
            <a:r>
              <a:rPr lang="en-US" sz="2800" dirty="0" err="1" smtClean="0"/>
              <a:t>Colaco</a:t>
            </a:r>
            <a:r>
              <a:rPr lang="en-US" sz="2800" dirty="0" smtClean="0"/>
              <a:t> et al. extended </a:t>
            </a:r>
            <a:r>
              <a:rPr lang="en-US" sz="2800" dirty="0" err="1" smtClean="0"/>
              <a:t>Lustre</a:t>
            </a:r>
            <a:r>
              <a:rPr lang="en-US" sz="2800" dirty="0" smtClean="0"/>
              <a:t> with hierarchical state machine constructs.</a:t>
            </a:r>
          </a:p>
          <a:p>
            <a:r>
              <a:rPr lang="en-US" sz="2800" dirty="0" err="1" smtClean="0"/>
              <a:t>Satpathy</a:t>
            </a:r>
            <a:r>
              <a:rPr lang="en-US" sz="2800" dirty="0" smtClean="0"/>
              <a:t> et al. developed a test generation algorithm for Simulink/</a:t>
            </a:r>
            <a:r>
              <a:rPr lang="en-US" sz="2800" dirty="0" err="1" smtClean="0"/>
              <a:t>Stateflow</a:t>
            </a:r>
            <a:r>
              <a:rPr lang="en-US" sz="2800" dirty="0" smtClean="0"/>
              <a:t>.</a:t>
            </a:r>
          </a:p>
          <a:p>
            <a:r>
              <a:rPr lang="en-US" sz="2800" dirty="0" err="1" smtClean="0"/>
              <a:t>Zennaro</a:t>
            </a:r>
            <a:r>
              <a:rPr lang="en-US" sz="2800" dirty="0" smtClean="0"/>
              <a:t> and </a:t>
            </a:r>
            <a:r>
              <a:rPr lang="en-US" sz="2800" dirty="0" err="1" smtClean="0"/>
              <a:t>Sengupta</a:t>
            </a:r>
            <a:r>
              <a:rPr lang="en-US" sz="2800" dirty="0" smtClean="0"/>
              <a:t> used queue-linked automata to model a Simulink subset.</a:t>
            </a:r>
            <a:endParaRPr lang="en-US"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11960844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cyber-physical attackers</a:t>
            </a:r>
            <a:endParaRPr lang="en-US" dirty="0"/>
          </a:p>
        </p:txBody>
      </p:sp>
      <p:sp>
        <p:nvSpPr>
          <p:cNvPr id="3" name="Content Placeholder 2"/>
          <p:cNvSpPr>
            <a:spLocks noGrp="1"/>
          </p:cNvSpPr>
          <p:nvPr>
            <p:ph idx="1"/>
          </p:nvPr>
        </p:nvSpPr>
        <p:spPr/>
        <p:txBody>
          <a:bodyPr/>
          <a:lstStyle/>
          <a:p>
            <a:pPr lvl="0"/>
            <a:r>
              <a:rPr lang="en-US" sz="2400" dirty="0"/>
              <a:t>Denial of service: </a:t>
            </a:r>
            <a:r>
              <a:rPr lang="en-US" sz="2400" dirty="0"/>
              <a:t>D</a:t>
            </a:r>
            <a:r>
              <a:rPr lang="en-US" sz="2400" dirty="0" smtClean="0"/>
              <a:t>eny </a:t>
            </a:r>
            <a:r>
              <a:rPr lang="en-US" sz="2400" dirty="0"/>
              <a:t>others use of the system without physically damaging the physical plant. </a:t>
            </a:r>
          </a:p>
          <a:p>
            <a:pPr lvl="0"/>
            <a:r>
              <a:rPr lang="en-US" sz="2400" dirty="0"/>
              <a:t>Large scale damage: </a:t>
            </a:r>
            <a:r>
              <a:rPr lang="en-US" sz="2400" dirty="0" smtClean="0"/>
              <a:t>Control </a:t>
            </a:r>
            <a:r>
              <a:rPr lang="en-US" sz="2400" dirty="0"/>
              <a:t>the plant in a way that causes it to damage itself.</a:t>
            </a:r>
          </a:p>
          <a:p>
            <a:pPr lvl="0"/>
            <a:r>
              <a:rPr lang="en-US" sz="2400" dirty="0"/>
              <a:t>Theft of services: </a:t>
            </a:r>
            <a:r>
              <a:rPr lang="en-US" sz="2400" dirty="0"/>
              <a:t>M</a:t>
            </a:r>
            <a:r>
              <a:rPr lang="en-US" sz="2400" dirty="0" smtClean="0"/>
              <a:t>ake </a:t>
            </a:r>
            <a:r>
              <a:rPr lang="en-US" sz="2400" dirty="0"/>
              <a:t>use of the plant without damaging it. </a:t>
            </a:r>
            <a:endParaRPr lang="en-US" sz="2400" dirty="0" smtClean="0"/>
          </a:p>
          <a:p>
            <a:pPr lvl="0"/>
            <a:r>
              <a:rPr lang="en-US" sz="2400" dirty="0" smtClean="0"/>
              <a:t>Spying</a:t>
            </a:r>
            <a:r>
              <a:rPr lang="en-US" sz="2400" dirty="0"/>
              <a:t>: </a:t>
            </a:r>
            <a:r>
              <a:rPr lang="en-US" sz="2400" dirty="0"/>
              <a:t>W</a:t>
            </a:r>
            <a:r>
              <a:rPr lang="en-US" sz="2400" dirty="0" smtClean="0"/>
              <a:t>atch </a:t>
            </a:r>
            <a:r>
              <a:rPr lang="en-US" sz="2400" dirty="0"/>
              <a:t>the system in order to assess the activities of a legitimate user. </a:t>
            </a:r>
            <a:endParaRPr lang="en-US"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12782470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Stuxnet</a:t>
            </a:r>
            <a:endParaRPr lang="en-US" dirty="0"/>
          </a:p>
        </p:txBody>
      </p:sp>
      <p:sp>
        <p:nvSpPr>
          <p:cNvPr id="3" name="Content Placeholder 2"/>
          <p:cNvSpPr>
            <a:spLocks noGrp="1"/>
          </p:cNvSpPr>
          <p:nvPr>
            <p:ph idx="1"/>
          </p:nvPr>
        </p:nvSpPr>
        <p:spPr/>
        <p:txBody>
          <a:bodyPr/>
          <a:lstStyle/>
          <a:p>
            <a:r>
              <a:rPr lang="en-US" sz="2400" dirty="0" smtClean="0"/>
              <a:t>Designed to attack nuclear processing facility in </a:t>
            </a:r>
            <a:r>
              <a:rPr lang="en-US" sz="2400" dirty="0" err="1" smtClean="0"/>
              <a:t>Natanz</a:t>
            </a:r>
            <a:r>
              <a:rPr lang="en-US" sz="2400" dirty="0" smtClean="0"/>
              <a:t>, Iran.</a:t>
            </a:r>
          </a:p>
          <a:p>
            <a:pPr lvl="1"/>
            <a:r>
              <a:rPr lang="en-US" sz="2000" dirty="0" smtClean="0"/>
              <a:t>Centrifuges used in nuclear fuel refinement.</a:t>
            </a:r>
          </a:p>
          <a:p>
            <a:pPr lvl="1"/>
            <a:r>
              <a:rPr lang="en-US" sz="2000" dirty="0" smtClean="0"/>
              <a:t>Each centrifuge has valves.</a:t>
            </a:r>
          </a:p>
          <a:p>
            <a:pPr lvl="1"/>
            <a:r>
              <a:rPr lang="en-US" sz="2000" dirty="0" smtClean="0"/>
              <a:t>Centrifuges organized into cascades. </a:t>
            </a:r>
          </a:p>
          <a:p>
            <a:r>
              <a:rPr lang="en-US" sz="2400" dirty="0" smtClean="0"/>
              <a:t>Infected Windows systems, leveraged known exploi8ts to steal data, hide itself.</a:t>
            </a:r>
          </a:p>
          <a:p>
            <a:r>
              <a:rPr lang="en-US" sz="2400" dirty="0" smtClean="0"/>
              <a:t>Designed to attack PCs that run Siemens SIMAC Step 7 industrial control application.</a:t>
            </a:r>
          </a:p>
          <a:p>
            <a:r>
              <a:rPr lang="en-US" sz="2400" dirty="0" smtClean="0"/>
              <a:t>First-known case of a virus designed to attack programmable logic controllers (PLCs).</a:t>
            </a:r>
            <a:endParaRPr lang="en-US" sz="2400"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2442999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Stuxnet</a:t>
            </a:r>
            <a:r>
              <a:rPr lang="en-US" dirty="0" smtClean="0"/>
              <a:t> 0.5</a:t>
            </a:r>
            <a:endParaRPr lang="en-US" dirty="0"/>
          </a:p>
        </p:txBody>
      </p:sp>
      <p:sp>
        <p:nvSpPr>
          <p:cNvPr id="3" name="Content Placeholder 2"/>
          <p:cNvSpPr>
            <a:spLocks noGrp="1"/>
          </p:cNvSpPr>
          <p:nvPr>
            <p:ph idx="1"/>
          </p:nvPr>
        </p:nvSpPr>
        <p:spPr/>
        <p:txBody>
          <a:bodyPr/>
          <a:lstStyle/>
          <a:p>
            <a:r>
              <a:rPr lang="en-US" sz="2800" dirty="0" smtClean="0"/>
              <a:t>May have been operational in November 2005, became known in November 2007.</a:t>
            </a:r>
          </a:p>
          <a:p>
            <a:r>
              <a:rPr lang="en-US" sz="2800" dirty="0" smtClean="0"/>
              <a:t>Designed to stop compromising computers on July 4, 2009.</a:t>
            </a:r>
          </a:p>
          <a:p>
            <a:r>
              <a:rPr lang="en-US" sz="2800" dirty="0" smtClean="0"/>
              <a:t>Designed to infect computers not on Internet.</a:t>
            </a:r>
          </a:p>
          <a:p>
            <a:pPr lvl="1"/>
            <a:r>
              <a:rPr lang="en-US" sz="2400" dirty="0" smtClean="0"/>
              <a:t>Infected USB key or other device sufficient.</a:t>
            </a:r>
          </a:p>
          <a:p>
            <a:pPr lvl="1"/>
            <a:r>
              <a:rPr lang="en-US" sz="2400" dirty="0" smtClean="0"/>
              <a:t>After first infection, spread through rest of the network.</a:t>
            </a:r>
          </a:p>
          <a:p>
            <a:r>
              <a:rPr lang="en-US" sz="2800" dirty="0" smtClean="0"/>
              <a:t>Used external Web sites only for code downloads and updates.</a:t>
            </a:r>
            <a:endParaRPr lang="en-US" sz="2800" dirty="0"/>
          </a:p>
        </p:txBody>
      </p:sp>
      <p:sp>
        <p:nvSpPr>
          <p:cNvPr id="4" name="Footer Placeholder 3"/>
          <p:cNvSpPr>
            <a:spLocks noGrp="1"/>
          </p:cNvSpPr>
          <p:nvPr>
            <p:ph type="ftr" sz="quarter" idx="11"/>
          </p:nvPr>
        </p:nvSpPr>
        <p:spPr/>
        <p:txBody>
          <a:bodyPr/>
          <a:lstStyle/>
          <a:p>
            <a:r>
              <a:rPr lang="en-US" altLang="en-US" dirty="0" smtClean="0"/>
              <a:t>High Performance Embedded Computing 2nd </a:t>
            </a:r>
            <a:r>
              <a:rPr lang="en-US" altLang="en-US" dirty="0" err="1" smtClean="0"/>
              <a:t>ed</a:t>
            </a:r>
            <a:r>
              <a:rPr lang="en-US" altLang="en-US" dirty="0" smtClean="0"/>
              <a:t> © 2014 Elsevier</a:t>
            </a:r>
            <a:endParaRPr lang="en-US" altLang="en-US" dirty="0"/>
          </a:p>
        </p:txBody>
      </p:sp>
    </p:spTree>
    <p:extLst>
      <p:ext uri="{BB962C8B-B14F-4D97-AF65-F5344CB8AC3E}">
        <p14:creationId xmlns:p14="http://schemas.microsoft.com/office/powerpoint/2010/main" val="40369311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PLC attack</a:t>
            </a:r>
            <a:endParaRPr lang="en-US" dirty="0"/>
          </a:p>
        </p:txBody>
      </p:sp>
      <p:sp>
        <p:nvSpPr>
          <p:cNvPr id="3" name="Content Placeholder 2"/>
          <p:cNvSpPr>
            <a:spLocks noGrp="1"/>
          </p:cNvSpPr>
          <p:nvPr>
            <p:ph idx="1"/>
          </p:nvPr>
        </p:nvSpPr>
        <p:spPr/>
        <p:txBody>
          <a:bodyPr/>
          <a:lstStyle/>
          <a:p>
            <a:r>
              <a:rPr lang="en-US" sz="2400" dirty="0" smtClean="0"/>
              <a:t>Replaced two dynamically linked libraries (DLLs) to attack PLC software:</a:t>
            </a:r>
          </a:p>
          <a:p>
            <a:pPr lvl="1"/>
            <a:r>
              <a:rPr lang="en-US" sz="2000" dirty="0" smtClean="0"/>
              <a:t>One DLL inserts malicious code onto PLC.</a:t>
            </a:r>
          </a:p>
          <a:p>
            <a:pPr lvl="1"/>
            <a:r>
              <a:rPr lang="en-US" sz="2000" dirty="0" smtClean="0"/>
              <a:t>Other DLL fingerprints target system and builds a PLC data block that can be used to attack the PLC.</a:t>
            </a:r>
          </a:p>
          <a:p>
            <a:r>
              <a:rPr lang="en-US" sz="2400" dirty="0" smtClean="0"/>
              <a:t>Can identify particular pieces of code and data, as well as addresses.</a:t>
            </a:r>
          </a:p>
          <a:p>
            <a:r>
              <a:rPr lang="en-US" sz="2400" dirty="0" smtClean="0"/>
              <a:t>Looks for symbols that identify target as either SIMATIC 400 or SIMATIC H-Station.</a:t>
            </a:r>
          </a:p>
          <a:p>
            <a:r>
              <a:rPr lang="en-US" sz="2400" dirty="0" smtClean="0"/>
              <a:t>Looked specifically for </a:t>
            </a:r>
            <a:r>
              <a:rPr lang="en-US" sz="2400" dirty="0" err="1" smtClean="0"/>
              <a:t>CascadeModule</a:t>
            </a:r>
            <a:r>
              <a:rPr lang="en-US" sz="2400" dirty="0" smtClean="0"/>
              <a:t> IDs in range A21-A28, corresponding to units at </a:t>
            </a:r>
            <a:r>
              <a:rPr lang="en-US" sz="2400" dirty="0" err="1" smtClean="0"/>
              <a:t>Natanz</a:t>
            </a:r>
            <a:r>
              <a:rPr lang="en-US" sz="2400" dirty="0" smtClean="0"/>
              <a:t>.</a:t>
            </a:r>
            <a:endParaRPr lang="en-US"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0790725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PLC modifications</a:t>
            </a:r>
            <a:endParaRPr lang="en-US" dirty="0"/>
          </a:p>
        </p:txBody>
      </p:sp>
      <p:sp>
        <p:nvSpPr>
          <p:cNvPr id="3" name="Content Placeholder 2"/>
          <p:cNvSpPr>
            <a:spLocks noGrp="1"/>
          </p:cNvSpPr>
          <p:nvPr>
            <p:ph idx="1"/>
          </p:nvPr>
        </p:nvSpPr>
        <p:spPr/>
        <p:txBody>
          <a:bodyPr/>
          <a:lstStyle/>
          <a:p>
            <a:r>
              <a:rPr lang="en-US" dirty="0" smtClean="0"/>
              <a:t>Records a snapshot of valve behavior, then attacks valves while replaying </a:t>
            </a:r>
            <a:r>
              <a:rPr lang="en-US" dirty="0" err="1" smtClean="0"/>
              <a:t>snapshopts</a:t>
            </a:r>
            <a:r>
              <a:rPr lang="en-US" dirty="0" smtClean="0"/>
              <a:t>.</a:t>
            </a:r>
          </a:p>
          <a:p>
            <a:r>
              <a:rPr lang="en-US" dirty="0" smtClean="0"/>
              <a:t>If </a:t>
            </a:r>
            <a:r>
              <a:rPr lang="en-US" dirty="0" err="1" smtClean="0"/>
              <a:t>thos</a:t>
            </a:r>
            <a:r>
              <a:rPr lang="en-US" dirty="0" smtClean="0"/>
              <a:t> readings were normal, a secondary reading was obtained by opening a set of valves.</a:t>
            </a:r>
          </a:p>
          <a:p>
            <a:pPr lvl="1"/>
            <a:r>
              <a:rPr lang="en-US" dirty="0" smtClean="0"/>
              <a:t>Required waiting two hours for pressure to stabilize.</a:t>
            </a:r>
          </a:p>
          <a:p>
            <a:r>
              <a:rPr lang="en-US" dirty="0" smtClean="0"/>
              <a:t>Code has several hard-coded constants related to the physical plant’s behavior.</a:t>
            </a:r>
            <a:endParaRPr lang="en-US"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2417092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p:cNvSpPr/>
              <p:nvPr/>
            </p:nvSpPr>
            <p:spPr>
              <a:xfrm>
                <a:off x="4684059" y="937701"/>
                <a:ext cx="1497106"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i="1" smtClean="0">
                              <a:latin typeface="Cambria Math"/>
                            </a:rPr>
                          </m:ctrlPr>
                        </m:accPr>
                        <m:e>
                          <m:r>
                            <a:rPr lang="en-US" b="0" i="1" smtClean="0">
                              <a:latin typeface="Cambria Math"/>
                            </a:rPr>
                            <m:t>𝑥</m:t>
                          </m:r>
                        </m:e>
                      </m:acc>
                      <m:r>
                        <a:rPr lang="en-US" b="0" i="1" smtClean="0">
                          <a:latin typeface="Cambria Math"/>
                        </a:rPr>
                        <m:t>=</m:t>
                      </m:r>
                      <m:r>
                        <a:rPr lang="en-US" b="0" i="1" smtClean="0">
                          <a:latin typeface="Cambria Math"/>
                        </a:rPr>
                        <m:t>𝐹𝑥</m:t>
                      </m:r>
                      <m:r>
                        <a:rPr lang="en-US" b="0" i="1" smtClean="0">
                          <a:latin typeface="Cambria Math"/>
                        </a:rPr>
                        <m:t>+</m:t>
                      </m:r>
                      <m:r>
                        <a:rPr lang="en-US" b="0" i="1" smtClean="0">
                          <a:latin typeface="Cambria Math"/>
                        </a:rPr>
                        <m:t>𝐺𝑢</m:t>
                      </m:r>
                    </m:oMath>
                  </m:oMathPara>
                </a14:m>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4684059" y="937701"/>
                <a:ext cx="1497106" cy="914400"/>
              </a:xfrm>
              <a:prstGeom prst="rect">
                <a:avLst/>
              </a:prstGeom>
              <a:blipFill rotWithShape="1">
                <a:blip r:embed="rId2"/>
                <a:stretch>
                  <a:fillRect/>
                </a:stretch>
              </a:blipFill>
            </p:spPr>
            <p:txBody>
              <a:bodyPr/>
              <a:lstStyle/>
              <a:p>
                <a:r>
                  <a:rPr lang="en-US">
                    <a:noFill/>
                  </a:rPr>
                  <a:t> </a:t>
                </a:r>
              </a:p>
            </p:txBody>
          </p:sp>
        </mc:Fallback>
      </mc:AlternateContent>
      <p:sp>
        <p:nvSpPr>
          <p:cNvPr id="3" name="Oval 2"/>
          <p:cNvSpPr/>
          <p:nvPr/>
        </p:nvSpPr>
        <p:spPr>
          <a:xfrm>
            <a:off x="7839114" y="2770982"/>
            <a:ext cx="381000" cy="381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latin typeface="Symbol" pitchFamily="18" charset="2"/>
              </a:rPr>
              <a:t>S</a:t>
            </a:r>
          </a:p>
        </p:txBody>
      </p:sp>
      <mc:AlternateContent xmlns:mc="http://schemas.openxmlformats.org/markup-compatibility/2006" xmlns:a14="http://schemas.microsoft.com/office/drawing/2010/main">
        <mc:Choice Requires="a14">
          <p:sp>
            <p:nvSpPr>
              <p:cNvPr id="4" name="Rectangle 3"/>
              <p:cNvSpPr/>
              <p:nvPr/>
            </p:nvSpPr>
            <p:spPr>
              <a:xfrm>
                <a:off x="6817659" y="946666"/>
                <a:ext cx="914400"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a:rPr lang="en-US" i="1" smtClean="0">
                          <a:latin typeface="Cambria Math"/>
                        </a:rPr>
                        <m:t>𝐻</m:t>
                      </m:r>
                    </m:oMath>
                  </m:oMathPara>
                </a14:m>
                <a:endParaRPr lang="en-US" dirty="0"/>
              </a:p>
            </p:txBody>
          </p:sp>
        </mc:Choice>
        <mc:Fallback xmlns="">
          <p:sp>
            <p:nvSpPr>
              <p:cNvPr id="4" name="Rectangle 3"/>
              <p:cNvSpPr>
                <a:spLocks noRot="1" noChangeAspect="1" noMove="1" noResize="1" noEditPoints="1" noAdjustHandles="1" noChangeArrowheads="1" noChangeShapeType="1" noTextEdit="1"/>
              </p:cNvSpPr>
              <p:nvPr/>
            </p:nvSpPr>
            <p:spPr>
              <a:xfrm>
                <a:off x="6817659" y="946666"/>
                <a:ext cx="914400" cy="914400"/>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5522259" y="2522213"/>
                <a:ext cx="1203511"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a:rPr lang="en-US" b="0" i="1" smtClean="0">
                          <a:latin typeface="Cambria Math"/>
                        </a:rPr>
                        <m:t>𝑢</m:t>
                      </m:r>
                      <m:r>
                        <a:rPr lang="en-US" b="0" i="1" smtClean="0">
                          <a:latin typeface="Cambria Math"/>
                        </a:rPr>
                        <m:t>=−</m:t>
                      </m:r>
                      <m:r>
                        <a:rPr lang="en-US" b="0" i="1" smtClean="0">
                          <a:latin typeface="Cambria Math"/>
                        </a:rPr>
                        <m:t>𝐾𝑥</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5522259" y="2522213"/>
                <a:ext cx="1203511" cy="914400"/>
              </a:xfrm>
              <a:prstGeom prst="rect">
                <a:avLst/>
              </a:prstGeom>
              <a:blipFill rotWithShape="1">
                <a:blip r:embed="rId4"/>
                <a:stretch>
                  <a:fillRect/>
                </a:stretch>
              </a:blipFill>
            </p:spPr>
            <p:txBody>
              <a:bodyPr/>
              <a:lstStyle/>
              <a:p>
                <a:r>
                  <a:rPr lang="en-US">
                    <a:noFill/>
                  </a:rPr>
                  <a:t> </a:t>
                </a:r>
              </a:p>
            </p:txBody>
          </p:sp>
        </mc:Fallback>
      </mc:AlternateContent>
      <p:cxnSp>
        <p:nvCxnSpPr>
          <p:cNvPr id="8" name="Straight Arrow Connector 7"/>
          <p:cNvCxnSpPr>
            <a:stCxn id="2" idx="3"/>
            <a:endCxn id="4" idx="1"/>
          </p:cNvCxnSpPr>
          <p:nvPr/>
        </p:nvCxnSpPr>
        <p:spPr>
          <a:xfrm>
            <a:off x="6181165" y="1394901"/>
            <a:ext cx="636494" cy="896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a:off x="7732059" y="1403866"/>
            <a:ext cx="636494" cy="896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 name="TextBox 9"/>
          <p:cNvSpPr txBox="1"/>
          <p:nvPr/>
        </p:nvSpPr>
        <p:spPr>
          <a:xfrm>
            <a:off x="8498021" y="1228165"/>
            <a:ext cx="296876" cy="369332"/>
          </a:xfrm>
          <a:prstGeom prst="rect">
            <a:avLst/>
          </a:prstGeom>
          <a:noFill/>
        </p:spPr>
        <p:txBody>
          <a:bodyPr wrap="none" rtlCol="0">
            <a:spAutoFit/>
          </a:bodyPr>
          <a:lstStyle/>
          <a:p>
            <a:r>
              <a:rPr lang="en-US" i="1" dirty="0" smtClean="0"/>
              <a:t>Y</a:t>
            </a:r>
            <a:endParaRPr lang="en-US" i="1" dirty="0"/>
          </a:p>
        </p:txBody>
      </p:sp>
      <p:cxnSp>
        <p:nvCxnSpPr>
          <p:cNvPr id="14" name="Straight Arrow Connector 13"/>
          <p:cNvCxnSpPr>
            <a:stCxn id="3" idx="2"/>
            <a:endCxn id="6" idx="3"/>
          </p:cNvCxnSpPr>
          <p:nvPr/>
        </p:nvCxnSpPr>
        <p:spPr>
          <a:xfrm flipH="1">
            <a:off x="6725770" y="2961482"/>
            <a:ext cx="1113344" cy="1793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 name="Elbow Connector 15"/>
          <p:cNvCxnSpPr>
            <a:stCxn id="6" idx="1"/>
            <a:endCxn id="2" idx="1"/>
          </p:cNvCxnSpPr>
          <p:nvPr/>
        </p:nvCxnSpPr>
        <p:spPr>
          <a:xfrm rot="10800000">
            <a:off x="4684059" y="1394901"/>
            <a:ext cx="838200" cy="1584512"/>
          </a:xfrm>
          <a:prstGeom prst="bentConnector3">
            <a:avLst>
              <a:gd name="adj1" fmla="val 127273"/>
            </a:avLst>
          </a:prstGeom>
          <a:ln>
            <a:tailEnd type="arrow"/>
          </a:ln>
        </p:spPr>
        <p:style>
          <a:lnRef idx="2">
            <a:schemeClr val="dk1"/>
          </a:lnRef>
          <a:fillRef idx="0">
            <a:schemeClr val="dk1"/>
          </a:fillRef>
          <a:effectRef idx="1">
            <a:schemeClr val="dk1"/>
          </a:effectRef>
          <a:fontRef idx="minor">
            <a:schemeClr val="tx1"/>
          </a:fontRef>
        </p:style>
      </p:cxnSp>
      <p:sp>
        <p:nvSpPr>
          <p:cNvPr id="17" name="TextBox 16"/>
          <p:cNvSpPr txBox="1"/>
          <p:nvPr/>
        </p:nvSpPr>
        <p:spPr>
          <a:xfrm>
            <a:off x="4530812" y="2136731"/>
            <a:ext cx="306494" cy="369332"/>
          </a:xfrm>
          <a:prstGeom prst="rect">
            <a:avLst/>
          </a:prstGeom>
          <a:noFill/>
        </p:spPr>
        <p:txBody>
          <a:bodyPr wrap="none" rtlCol="0">
            <a:spAutoFit/>
          </a:bodyPr>
          <a:lstStyle/>
          <a:p>
            <a:r>
              <a:rPr lang="en-US" i="1" dirty="0" smtClean="0"/>
              <a:t>u</a:t>
            </a:r>
            <a:endParaRPr lang="en-US" i="1" dirty="0"/>
          </a:p>
        </p:txBody>
      </p:sp>
      <p:cxnSp>
        <p:nvCxnSpPr>
          <p:cNvPr id="22" name="Straight Arrow Connector 21"/>
          <p:cNvCxnSpPr>
            <a:endCxn id="3" idx="0"/>
          </p:cNvCxnSpPr>
          <p:nvPr/>
        </p:nvCxnSpPr>
        <p:spPr>
          <a:xfrm>
            <a:off x="8029614" y="1403866"/>
            <a:ext cx="0" cy="136711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4" name="Straight Arrow Connector 23"/>
          <p:cNvCxnSpPr>
            <a:endCxn id="3" idx="6"/>
          </p:cNvCxnSpPr>
          <p:nvPr/>
        </p:nvCxnSpPr>
        <p:spPr>
          <a:xfrm flipH="1">
            <a:off x="8220114" y="2961482"/>
            <a:ext cx="277907"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8242823" y="3078025"/>
            <a:ext cx="255198" cy="369332"/>
          </a:xfrm>
          <a:prstGeom prst="rect">
            <a:avLst/>
          </a:prstGeom>
          <a:noFill/>
        </p:spPr>
        <p:txBody>
          <a:bodyPr wrap="none" rtlCol="0">
            <a:spAutoFit/>
          </a:bodyPr>
          <a:lstStyle/>
          <a:p>
            <a:r>
              <a:rPr lang="en-US" dirty="0" smtClean="0"/>
              <a:t>-</a:t>
            </a:r>
            <a:endParaRPr lang="en-US" dirty="0"/>
          </a:p>
        </p:txBody>
      </p:sp>
      <p:sp>
        <p:nvSpPr>
          <p:cNvPr id="26" name="TextBox 25"/>
          <p:cNvSpPr txBox="1"/>
          <p:nvPr/>
        </p:nvSpPr>
        <p:spPr>
          <a:xfrm>
            <a:off x="8498021" y="2506063"/>
            <a:ext cx="309700" cy="369332"/>
          </a:xfrm>
          <a:prstGeom prst="rect">
            <a:avLst/>
          </a:prstGeom>
          <a:noFill/>
        </p:spPr>
        <p:txBody>
          <a:bodyPr wrap="none" rtlCol="0">
            <a:spAutoFit/>
          </a:bodyPr>
          <a:lstStyle/>
          <a:p>
            <a:r>
              <a:rPr lang="en-US" i="1" dirty="0" smtClean="0"/>
              <a:t>R</a:t>
            </a:r>
            <a:endParaRPr lang="en-US" i="1" dirty="0"/>
          </a:p>
        </p:txBody>
      </p:sp>
      <p:sp>
        <p:nvSpPr>
          <p:cNvPr id="27" name="Rectangle 26"/>
          <p:cNvSpPr/>
          <p:nvPr/>
        </p:nvSpPr>
        <p:spPr>
          <a:xfrm>
            <a:off x="4988859" y="2187157"/>
            <a:ext cx="2743200" cy="1592356"/>
          </a:xfrm>
          <a:prstGeom prst="rect">
            <a:avLst/>
          </a:prstGeom>
          <a:noFill/>
          <a:ln>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8" name="Rectangle 27"/>
              <p:cNvSpPr/>
              <p:nvPr/>
            </p:nvSpPr>
            <p:spPr>
              <a:xfrm>
                <a:off x="5455024" y="4631160"/>
                <a:ext cx="1203511"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r>
                        <a:rPr lang="en-US" b="0" i="1" smtClean="0">
                          <a:latin typeface="Cambria Math"/>
                        </a:rPr>
                        <m:t>𝑢</m:t>
                      </m:r>
                      <m:r>
                        <a:rPr lang="en-US" b="0" i="1" smtClean="0">
                          <a:latin typeface="Cambria Math"/>
                        </a:rPr>
                        <m:t>=−</m:t>
                      </m:r>
                      <m:r>
                        <a:rPr lang="en-US" b="0" i="1" smtClean="0">
                          <a:latin typeface="Cambria Math"/>
                        </a:rPr>
                        <m:t>𝐾𝑥</m:t>
                      </m:r>
                    </m:oMath>
                  </m:oMathPara>
                </a14:m>
                <a:endParaRPr lang="en-US" dirty="0"/>
              </a:p>
            </p:txBody>
          </p:sp>
        </mc:Choice>
        <mc:Fallback xmlns="">
          <p:sp>
            <p:nvSpPr>
              <p:cNvPr id="28" name="Rectangle 27"/>
              <p:cNvSpPr>
                <a:spLocks noRot="1" noChangeAspect="1" noMove="1" noResize="1" noEditPoints="1" noAdjustHandles="1" noChangeArrowheads="1" noChangeShapeType="1" noTextEdit="1"/>
              </p:cNvSpPr>
              <p:nvPr/>
            </p:nvSpPr>
            <p:spPr>
              <a:xfrm>
                <a:off x="5455024" y="4631160"/>
                <a:ext cx="1203511" cy="914400"/>
              </a:xfrm>
              <a:prstGeom prst="rect">
                <a:avLst/>
              </a:prstGeom>
              <a:blipFill rotWithShape="1">
                <a:blip r:embed="rId5"/>
                <a:stretch>
                  <a:fillRect/>
                </a:stretch>
              </a:blipFill>
            </p:spPr>
            <p:txBody>
              <a:bodyPr/>
              <a:lstStyle/>
              <a:p>
                <a:r>
                  <a:rPr lang="en-US">
                    <a:noFill/>
                  </a:rPr>
                  <a:t> </a:t>
                </a:r>
              </a:p>
            </p:txBody>
          </p:sp>
        </mc:Fallback>
      </mc:AlternateContent>
      <p:sp>
        <p:nvSpPr>
          <p:cNvPr id="29" name="TextBox 28"/>
          <p:cNvSpPr txBox="1"/>
          <p:nvPr/>
        </p:nvSpPr>
        <p:spPr>
          <a:xfrm>
            <a:off x="6360459" y="943962"/>
            <a:ext cx="284052" cy="369332"/>
          </a:xfrm>
          <a:prstGeom prst="rect">
            <a:avLst/>
          </a:prstGeom>
          <a:noFill/>
        </p:spPr>
        <p:txBody>
          <a:bodyPr wrap="none" rtlCol="0">
            <a:spAutoFit/>
          </a:bodyPr>
          <a:lstStyle/>
          <a:p>
            <a:r>
              <a:rPr lang="en-US" i="1" dirty="0" smtClean="0"/>
              <a:t>x</a:t>
            </a:r>
            <a:endParaRPr lang="en-US" i="1" dirty="0"/>
          </a:p>
        </p:txBody>
      </p:sp>
      <p:sp>
        <p:nvSpPr>
          <p:cNvPr id="30" name="Rectangle 29"/>
          <p:cNvSpPr/>
          <p:nvPr/>
        </p:nvSpPr>
        <p:spPr>
          <a:xfrm>
            <a:off x="7095045" y="4631160"/>
            <a:ext cx="1203511" cy="914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estimator</a:t>
            </a:r>
            <a:endParaRPr lang="en-US" dirty="0"/>
          </a:p>
        </p:txBody>
      </p:sp>
      <p:cxnSp>
        <p:nvCxnSpPr>
          <p:cNvPr id="32" name="Straight Arrow Connector 31"/>
          <p:cNvCxnSpPr>
            <a:stCxn id="30" idx="1"/>
            <a:endCxn id="28" idx="3"/>
          </p:cNvCxnSpPr>
          <p:nvPr/>
        </p:nvCxnSpPr>
        <p:spPr>
          <a:xfrm flipH="1">
            <a:off x="6658535" y="5088360"/>
            <a:ext cx="43651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3" name="Straight Arrow Connector 32"/>
          <p:cNvCxnSpPr/>
          <p:nvPr/>
        </p:nvCxnSpPr>
        <p:spPr>
          <a:xfrm flipH="1">
            <a:off x="8283076" y="5083878"/>
            <a:ext cx="43651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4" name="Straight Arrow Connector 33"/>
          <p:cNvCxnSpPr/>
          <p:nvPr/>
        </p:nvCxnSpPr>
        <p:spPr>
          <a:xfrm flipH="1">
            <a:off x="4903693" y="5101807"/>
            <a:ext cx="551331"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35" name="TextBox 34"/>
              <p:cNvSpPr txBox="1"/>
              <p:nvPr/>
            </p:nvSpPr>
            <p:spPr>
              <a:xfrm>
                <a:off x="6700686" y="4631160"/>
                <a:ext cx="36798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a:rPr>
                          </m:ctrlPr>
                        </m:accPr>
                        <m:e>
                          <m:r>
                            <a:rPr lang="en-US" b="0" i="1" smtClean="0">
                              <a:latin typeface="Cambria Math"/>
                            </a:rPr>
                            <m:t>𝑥</m:t>
                          </m:r>
                        </m:e>
                      </m:acc>
                    </m:oMath>
                  </m:oMathPara>
                </a14:m>
                <a:endParaRPr lang="en-US" dirty="0"/>
              </a:p>
            </p:txBody>
          </p:sp>
        </mc:Choice>
        <mc:Fallback xmlns="">
          <p:sp>
            <p:nvSpPr>
              <p:cNvPr id="35" name="TextBox 34"/>
              <p:cNvSpPr txBox="1">
                <a:spLocks noRot="1" noChangeAspect="1" noMove="1" noResize="1" noEditPoints="1" noAdjustHandles="1" noChangeArrowheads="1" noChangeShapeType="1" noTextEdit="1"/>
              </p:cNvSpPr>
              <p:nvPr/>
            </p:nvSpPr>
            <p:spPr>
              <a:xfrm>
                <a:off x="6700686" y="4631160"/>
                <a:ext cx="367986" cy="369332"/>
              </a:xfrm>
              <a:prstGeom prst="rect">
                <a:avLst/>
              </a:prstGeom>
              <a:blipFill rotWithShape="1">
                <a:blip r:embed="rId6"/>
                <a:stretch>
                  <a:fillRect t="-5000" r="-14754"/>
                </a:stretch>
              </a:blipFill>
            </p:spPr>
            <p:txBody>
              <a:bodyPr/>
              <a:lstStyle/>
              <a:p>
                <a:r>
                  <a:rPr lang="en-US">
                    <a:noFill/>
                  </a:rPr>
                  <a:t> </a:t>
                </a:r>
              </a:p>
            </p:txBody>
          </p:sp>
        </mc:Fallback>
      </mc:AlternateContent>
      <p:cxnSp>
        <p:nvCxnSpPr>
          <p:cNvPr id="40" name="Elbow Connector 39"/>
          <p:cNvCxnSpPr>
            <a:endCxn id="30" idx="0"/>
          </p:cNvCxnSpPr>
          <p:nvPr/>
        </p:nvCxnSpPr>
        <p:spPr>
          <a:xfrm flipV="1">
            <a:off x="5233147" y="4631160"/>
            <a:ext cx="2463654" cy="470647"/>
          </a:xfrm>
          <a:prstGeom prst="bentConnector4">
            <a:avLst>
              <a:gd name="adj1" fmla="val -420"/>
              <a:gd name="adj2" fmla="val 148571"/>
            </a:avLst>
          </a:prstGeom>
          <a:ln>
            <a:tailEnd type="arrow"/>
          </a:ln>
        </p:spPr>
        <p:style>
          <a:lnRef idx="2">
            <a:schemeClr val="dk1"/>
          </a:lnRef>
          <a:fillRef idx="0">
            <a:schemeClr val="dk1"/>
          </a:fillRef>
          <a:effectRef idx="1">
            <a:schemeClr val="dk1"/>
          </a:effectRef>
          <a:fontRef idx="minor">
            <a:schemeClr val="tx1"/>
          </a:fontRef>
        </p:style>
      </p:cxnSp>
      <p:sp>
        <p:nvSpPr>
          <p:cNvPr id="42" name="Rectangle 41"/>
          <p:cNvSpPr/>
          <p:nvPr/>
        </p:nvSpPr>
        <p:spPr>
          <a:xfrm>
            <a:off x="5058335" y="4084313"/>
            <a:ext cx="3661252" cy="1630687"/>
          </a:xfrm>
          <a:prstGeom prst="rect">
            <a:avLst/>
          </a:prstGeom>
          <a:noFill/>
          <a:ln>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44" name="Straight Connector 43"/>
          <p:cNvCxnSpPr/>
          <p:nvPr/>
        </p:nvCxnSpPr>
        <p:spPr>
          <a:xfrm>
            <a:off x="4988859" y="3779513"/>
            <a:ext cx="103093" cy="327212"/>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45" name="Straight Connector 44"/>
          <p:cNvCxnSpPr/>
          <p:nvPr/>
        </p:nvCxnSpPr>
        <p:spPr>
          <a:xfrm>
            <a:off x="7736542" y="3779513"/>
            <a:ext cx="916329" cy="30480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5" name="Title 4"/>
          <p:cNvSpPr>
            <a:spLocks noGrp="1"/>
          </p:cNvSpPr>
          <p:nvPr>
            <p:ph type="title"/>
          </p:nvPr>
        </p:nvSpPr>
        <p:spPr/>
        <p:txBody>
          <a:bodyPr/>
          <a:lstStyle/>
          <a:p>
            <a:r>
              <a:rPr lang="en-US" dirty="0" smtClean="0"/>
              <a:t>State space control</a:t>
            </a:r>
            <a:endParaRPr lang="en-US" dirty="0"/>
          </a:p>
        </p:txBody>
      </p:sp>
      <mc:AlternateContent xmlns:mc="http://schemas.openxmlformats.org/markup-compatibility/2006" xmlns:a14="http://schemas.microsoft.com/office/drawing/2010/main">
        <mc:Choice Requires="a14">
          <p:sp>
            <p:nvSpPr>
              <p:cNvPr id="7" name="Content Placeholder 6"/>
              <p:cNvSpPr>
                <a:spLocks noGrp="1"/>
              </p:cNvSpPr>
              <p:nvPr>
                <p:ph sz="half" idx="1"/>
              </p:nvPr>
            </p:nvSpPr>
            <p:spPr>
              <a:xfrm>
                <a:off x="457200" y="1408348"/>
                <a:ext cx="3733800" cy="4722577"/>
              </a:xfrm>
            </p:spPr>
            <p:txBody>
              <a:bodyPr/>
              <a:lstStyle/>
              <a:p>
                <a:r>
                  <a:rPr lang="en-US" dirty="0" smtClean="0"/>
                  <a:t>Control laws:</a:t>
                </a:r>
              </a:p>
              <a:p>
                <a:pPr lvl="1"/>
                <a14:m>
                  <m:oMath xmlns:m="http://schemas.openxmlformats.org/officeDocument/2006/math">
                    <m:acc>
                      <m:accPr>
                        <m:chr m:val="̇"/>
                        <m:ctrlPr>
                          <a:rPr lang="en-US" i="1">
                            <a:latin typeface="Cambria Math"/>
                          </a:rPr>
                        </m:ctrlPr>
                      </m:accPr>
                      <m:e>
                        <m:r>
                          <a:rPr lang="en-US" i="1">
                            <a:latin typeface="Cambria Math"/>
                          </a:rPr>
                          <m:t>𝑥</m:t>
                        </m:r>
                      </m:e>
                    </m:acc>
                    <m:r>
                      <a:rPr lang="en-US" i="1">
                        <a:latin typeface="Cambria Math"/>
                      </a:rPr>
                      <m:t>=</m:t>
                    </m:r>
                    <m:r>
                      <a:rPr lang="en-US" i="1">
                        <a:latin typeface="Cambria Math"/>
                      </a:rPr>
                      <m:t>𝐹𝑥</m:t>
                    </m:r>
                    <m:r>
                      <a:rPr lang="en-US" i="1">
                        <a:latin typeface="Cambria Math"/>
                      </a:rPr>
                      <m:t>+</m:t>
                    </m:r>
                    <m:r>
                      <a:rPr lang="en-US" i="1">
                        <a:latin typeface="Cambria Math"/>
                      </a:rPr>
                      <m:t>𝐺𝑢</m:t>
                    </m:r>
                  </m:oMath>
                </a14:m>
                <a:r>
                  <a:rPr lang="en-US" dirty="0"/>
                  <a:t>	</a:t>
                </a:r>
              </a:p>
              <a:p>
                <a:pPr lvl="1"/>
                <a14:m>
                  <m:oMath xmlns:m="http://schemas.openxmlformats.org/officeDocument/2006/math">
                    <m:r>
                      <a:rPr lang="en-US" i="1">
                        <a:latin typeface="Cambria Math"/>
                      </a:rPr>
                      <m:t>𝑦</m:t>
                    </m:r>
                    <m:r>
                      <a:rPr lang="en-US" i="1">
                        <a:latin typeface="Cambria Math"/>
                      </a:rPr>
                      <m:t>=</m:t>
                    </m:r>
                    <m:r>
                      <a:rPr lang="en-US" i="1">
                        <a:latin typeface="Cambria Math"/>
                      </a:rPr>
                      <m:t>𝐻𝑥</m:t>
                    </m:r>
                  </m:oMath>
                </a14:m>
                <a:r>
                  <a:rPr lang="en-US" dirty="0"/>
                  <a:t>	</a:t>
                </a:r>
              </a:p>
              <a:p>
                <a:pPr lvl="1"/>
                <a:endParaRPr lang="en-US" dirty="0"/>
              </a:p>
            </p:txBody>
          </p:sp>
        </mc:Choice>
        <mc:Fallback xmlns="">
          <p:sp>
            <p:nvSpPr>
              <p:cNvPr id="7" name="Content Placeholder 6"/>
              <p:cNvSpPr>
                <a:spLocks noGrp="1" noRot="1" noChangeAspect="1" noMove="1" noResize="1" noEditPoints="1" noAdjustHandles="1" noChangeArrowheads="1" noChangeShapeType="1" noTextEdit="1"/>
              </p:cNvSpPr>
              <p:nvPr>
                <p:ph sz="half" idx="1"/>
              </p:nvPr>
            </p:nvSpPr>
            <p:spPr>
              <a:xfrm>
                <a:off x="457200" y="1408348"/>
                <a:ext cx="3733800" cy="4722577"/>
              </a:xfrm>
              <a:blipFill rotWithShape="1">
                <a:blip r:embed="rId7"/>
                <a:stretch>
                  <a:fillRect l="-979" t="-1290"/>
                </a:stretch>
              </a:blipFill>
            </p:spPr>
            <p:txBody>
              <a:bodyPr/>
              <a:lstStyle/>
              <a:p>
                <a:r>
                  <a:rPr lang="en-US">
                    <a:noFill/>
                  </a:rPr>
                  <a:t> </a:t>
                </a:r>
              </a:p>
            </p:txBody>
          </p:sp>
        </mc:Fallback>
      </mc:AlternateContent>
      <p:sp>
        <p:nvSpPr>
          <p:cNvPr id="31" name="Footer Placeholder 30"/>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14503942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Stuxnet</a:t>
            </a:r>
            <a:r>
              <a:rPr lang="en-US" dirty="0" smtClean="0"/>
              <a:t> techniques</a:t>
            </a:r>
            <a:endParaRPr lang="en-US" dirty="0"/>
          </a:p>
        </p:txBody>
      </p:sp>
      <p:sp>
        <p:nvSpPr>
          <p:cNvPr id="3" name="Content Placeholder 2"/>
          <p:cNvSpPr>
            <a:spLocks noGrp="1"/>
          </p:cNvSpPr>
          <p:nvPr>
            <p:ph idx="1"/>
          </p:nvPr>
        </p:nvSpPr>
        <p:spPr/>
        <p:txBody>
          <a:bodyPr/>
          <a:lstStyle/>
          <a:p>
            <a:r>
              <a:rPr lang="en-US" sz="2800" dirty="0" smtClean="0"/>
              <a:t>Can both inject malicious code onto PLC and hide the malicious code from a user.</a:t>
            </a:r>
          </a:p>
          <a:p>
            <a:pPr lvl="1"/>
            <a:r>
              <a:rPr lang="en-US" sz="2400" dirty="0" smtClean="0"/>
              <a:t>Intercepts requests for code and does not display modified code.</a:t>
            </a:r>
          </a:p>
          <a:p>
            <a:pPr lvl="1"/>
            <a:r>
              <a:rPr lang="en-US" sz="2400" dirty="0" smtClean="0"/>
              <a:t>Can customize code modifications depending on model of PLC being attacked.</a:t>
            </a:r>
          </a:p>
          <a:p>
            <a:r>
              <a:rPr lang="en-US" sz="2800" dirty="0" smtClean="0"/>
              <a:t>Multiple methods of propagation</a:t>
            </a:r>
          </a:p>
          <a:p>
            <a:pPr lvl="1"/>
            <a:r>
              <a:rPr lang="en-US" sz="2400" dirty="0" smtClean="0"/>
              <a:t>Propagates peer-to-peer using RPC server.</a:t>
            </a:r>
          </a:p>
          <a:p>
            <a:pPr lvl="1"/>
            <a:r>
              <a:rPr lang="en-US" sz="2400" dirty="0" smtClean="0"/>
              <a:t>Propagates using removable drives.</a:t>
            </a:r>
          </a:p>
          <a:p>
            <a:pPr lvl="1"/>
            <a:r>
              <a:rPr lang="en-US" sz="2400" dirty="0" smtClean="0"/>
              <a:t>Exploits vulnerability of autorun.inf, Step 7 project files.</a:t>
            </a:r>
            <a:endParaRPr lang="en-US" sz="2400"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15899800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Replay attacks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Attacker records good signals, then replays while attacking the system.</a:t>
                </a:r>
              </a:p>
              <a:p>
                <a:r>
                  <a:rPr lang="en-US" dirty="0" smtClean="0"/>
                  <a:t>Mo et al.: identify replay attack by injecting noise into the system.</a:t>
                </a:r>
              </a:p>
              <a:p>
                <a:pPr lvl="1"/>
                <a:r>
                  <a:rPr lang="en-US" dirty="0" smtClean="0"/>
                  <a:t>Control law </a:t>
                </a:r>
                <a14:m>
                  <m:oMath xmlns:m="http://schemas.openxmlformats.org/officeDocument/2006/math">
                    <m:sSub>
                      <m:sSubPr>
                        <m:ctrlPr>
                          <a:rPr lang="en-US" i="1"/>
                        </m:ctrlPr>
                      </m:sSubPr>
                      <m:e>
                        <m:r>
                          <a:rPr lang="en-US" i="1"/>
                          <m:t>𝑢</m:t>
                        </m:r>
                      </m:e>
                      <m:sub>
                        <m:r>
                          <a:rPr lang="en-US" i="1"/>
                          <m:t>𝑘</m:t>
                        </m:r>
                      </m:sub>
                    </m:sSub>
                    <m:r>
                      <a:rPr lang="en-US" i="1"/>
                      <m:t>=</m:t>
                    </m:r>
                    <m:r>
                      <a:rPr lang="en-US" i="1"/>
                      <m:t>𝐿</m:t>
                    </m:r>
                    <m:sSub>
                      <m:sSubPr>
                        <m:ctrlPr>
                          <a:rPr lang="en-US" i="1"/>
                        </m:ctrlPr>
                      </m:sSubPr>
                      <m:e>
                        <m:acc>
                          <m:accPr>
                            <m:chr m:val="̂"/>
                            <m:ctrlPr>
                              <a:rPr lang="en-US" i="1"/>
                            </m:ctrlPr>
                          </m:accPr>
                          <m:e>
                            <m:r>
                              <a:rPr lang="en-US" i="1"/>
                              <m:t>𝑥</m:t>
                            </m:r>
                          </m:e>
                        </m:acc>
                      </m:e>
                      <m:sub>
                        <m:r>
                          <a:rPr lang="en-US" i="1"/>
                          <m:t>𝑘</m:t>
                        </m:r>
                      </m:sub>
                    </m:sSub>
                    <m:r>
                      <a:rPr lang="en-US" i="1"/>
                      <m:t>+∆</m:t>
                    </m:r>
                    <m:sSub>
                      <m:sSubPr>
                        <m:ctrlPr>
                          <a:rPr lang="en-US" i="1"/>
                        </m:ctrlPr>
                      </m:sSubPr>
                      <m:e>
                        <m:r>
                          <a:rPr lang="en-US" i="1"/>
                          <m:t>𝑢</m:t>
                        </m:r>
                      </m:e>
                      <m:sub>
                        <m:r>
                          <a:rPr lang="en-US" i="1"/>
                          <m:t>𝑘</m:t>
                        </m:r>
                      </m:sub>
                    </m:sSub>
                  </m:oMath>
                </a14:m>
                <a:r>
                  <a:rPr lang="en-US" dirty="0" smtClean="0"/>
                  <a:t>, noise signal </a:t>
                </a:r>
                <a14:m>
                  <m:oMath xmlns:m="http://schemas.openxmlformats.org/officeDocument/2006/math">
                    <m:r>
                      <a:rPr lang="en-US" i="1"/>
                      <m:t>∆</m:t>
                    </m:r>
                    <m:sSub>
                      <m:sSubPr>
                        <m:ctrlPr>
                          <a:rPr lang="en-US" i="1"/>
                        </m:ctrlPr>
                      </m:sSubPr>
                      <m:e>
                        <m:r>
                          <a:rPr lang="en-US" i="1"/>
                          <m:t>𝑢</m:t>
                        </m:r>
                      </m:e>
                      <m:sub>
                        <m:r>
                          <a:rPr lang="en-US" i="1"/>
                          <m:t>𝑘</m:t>
                        </m:r>
                      </m:sub>
                    </m:sSub>
                  </m:oMath>
                </a14:m>
                <a:endParaRPr lang="en-US" dirty="0" smtClean="0"/>
              </a:p>
              <a:p>
                <a:pPr lvl="1"/>
                <a:r>
                  <a:rPr lang="en-US" dirty="0" smtClean="0"/>
                  <a:t>Compute residue </a:t>
                </a:r>
                <a14:m>
                  <m:oMath xmlns:m="http://schemas.openxmlformats.org/officeDocument/2006/math">
                    <m:sSub>
                      <m:sSubPr>
                        <m:ctrlPr>
                          <a:rPr lang="en-US" i="1"/>
                        </m:ctrlPr>
                      </m:sSubPr>
                      <m:e>
                        <m:r>
                          <a:rPr lang="en-US" i="1"/>
                          <m:t>𝑟</m:t>
                        </m:r>
                      </m:e>
                      <m:sub>
                        <m:r>
                          <a:rPr lang="en-US" i="1"/>
                          <m:t>𝑘</m:t>
                        </m:r>
                        <m:r>
                          <a:rPr lang="en-US" i="1"/>
                          <m:t>+1</m:t>
                        </m:r>
                      </m:sub>
                    </m:sSub>
                    <m:r>
                      <a:rPr lang="en-US" i="1"/>
                      <m:t>=</m:t>
                    </m:r>
                    <m:sSubSup>
                      <m:sSubSupPr>
                        <m:ctrlPr>
                          <a:rPr lang="en-US" i="1"/>
                        </m:ctrlPr>
                      </m:sSubSupPr>
                      <m:e>
                        <m:r>
                          <a:rPr lang="en-US" i="1"/>
                          <m:t>𝑧</m:t>
                        </m:r>
                      </m:e>
                      <m:sub>
                        <m:r>
                          <a:rPr lang="en-US" i="1"/>
                          <m:t>𝑘</m:t>
                        </m:r>
                        <m:r>
                          <a:rPr lang="en-US" i="1"/>
                          <m:t>+1</m:t>
                        </m:r>
                      </m:sub>
                      <m:sup>
                        <m:r>
                          <a:rPr lang="en-US" i="1"/>
                          <m:t>𝑎</m:t>
                        </m:r>
                      </m:sup>
                    </m:sSubSup>
                    <m:r>
                      <a:rPr lang="en-US" i="1"/>
                      <m:t>−</m:t>
                    </m:r>
                    <m:r>
                      <a:rPr lang="en-US" i="1"/>
                      <m:t>𝐶</m:t>
                    </m:r>
                    <m:d>
                      <m:dPr>
                        <m:ctrlPr>
                          <a:rPr lang="en-US" i="1"/>
                        </m:ctrlPr>
                      </m:dPr>
                      <m:e>
                        <m:r>
                          <a:rPr lang="en-US" i="1"/>
                          <m:t>𝐹</m:t>
                        </m:r>
                        <m:sSub>
                          <m:sSubPr>
                            <m:ctrlPr>
                              <a:rPr lang="en-US" i="1"/>
                            </m:ctrlPr>
                          </m:sSubPr>
                          <m:e>
                            <m:acc>
                              <m:accPr>
                                <m:chr m:val="̂"/>
                                <m:ctrlPr>
                                  <a:rPr lang="en-US" i="1"/>
                                </m:ctrlPr>
                              </m:accPr>
                              <m:e>
                                <m:r>
                                  <a:rPr lang="en-US" i="1"/>
                                  <m:t>𝑥</m:t>
                                </m:r>
                              </m:e>
                            </m:acc>
                          </m:e>
                          <m:sub>
                            <m:r>
                              <a:rPr lang="en-US" i="1"/>
                              <m:t>𝑘</m:t>
                            </m:r>
                          </m:sub>
                        </m:sSub>
                        <m:r>
                          <a:rPr lang="en-US" i="1"/>
                          <m:t>+</m:t>
                        </m:r>
                        <m:r>
                          <a:rPr lang="en-US" i="1"/>
                          <m:t>𝐵</m:t>
                        </m:r>
                        <m:sSub>
                          <m:sSubPr>
                            <m:ctrlPr>
                              <a:rPr lang="en-US" i="1"/>
                            </m:ctrlPr>
                          </m:sSubPr>
                          <m:e>
                            <m:r>
                              <a:rPr lang="en-US" i="1"/>
                              <m:t>𝑢</m:t>
                            </m:r>
                          </m:e>
                          <m:sub>
                            <m:r>
                              <a:rPr lang="en-US" i="1"/>
                              <m:t>𝑘</m:t>
                            </m:r>
                          </m:sub>
                        </m:sSub>
                      </m:e>
                    </m:d>
                  </m:oMath>
                </a14:m>
                <a:r>
                  <a:rPr lang="en-US" dirty="0" smtClean="0"/>
                  <a:t> from state estimate z.</a:t>
                </a:r>
              </a:p>
              <a:p>
                <a:pPr lvl="1"/>
                <a:r>
                  <a:rPr lang="en-US" dirty="0" smtClean="0"/>
                  <a:t>Residue is non-zero in case of a replay attack</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1750" r="-2296"/>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7415365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vs. security</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Zeng and Chow: used DC motor control as an example.</a:t>
                </a:r>
              </a:p>
              <a:p>
                <a:pPr lvl="1"/>
                <a:r>
                  <a:rPr lang="en-US" dirty="0" smtClean="0"/>
                  <a:t>Security metric </a:t>
                </a:r>
                <a14:m>
                  <m:oMath xmlns:m="http://schemas.openxmlformats.org/officeDocument/2006/math">
                    <m:r>
                      <a:rPr lang="en-US" i="1"/>
                      <m:t>𝑆</m:t>
                    </m:r>
                    <m:r>
                      <a:rPr lang="en-US" i="1"/>
                      <m:t>=</m:t>
                    </m:r>
                    <m:r>
                      <a:rPr lang="en-US" i="1"/>
                      <m:t>𝛼</m:t>
                    </m:r>
                    <m:f>
                      <m:fPr>
                        <m:ctrlPr>
                          <a:rPr lang="en-US" i="1"/>
                        </m:ctrlPr>
                      </m:fPr>
                      <m:num>
                        <m:r>
                          <a:rPr lang="en-US" i="1"/>
                          <m:t>2</m:t>
                        </m:r>
                      </m:num>
                      <m:den>
                        <m:func>
                          <m:funcPr>
                            <m:ctrlPr>
                              <a:rPr lang="en-US" i="1"/>
                            </m:ctrlPr>
                          </m:funcPr>
                          <m:fName>
                            <m:sSub>
                              <m:sSubPr>
                                <m:ctrlPr>
                                  <a:rPr lang="en-US" i="1"/>
                                </m:ctrlPr>
                              </m:sSubPr>
                              <m:e>
                                <m:r>
                                  <m:rPr>
                                    <m:sty m:val="p"/>
                                  </m:rPr>
                                  <a:rPr lang="en-US"/>
                                  <m:t>log</m:t>
                                </m:r>
                              </m:e>
                              <m:sub>
                                <m:r>
                                  <a:rPr lang="en-US" i="1"/>
                                  <m:t>2</m:t>
                                </m:r>
                              </m:sub>
                            </m:sSub>
                          </m:fName>
                          <m:e>
                            <m:sSub>
                              <m:sSubPr>
                                <m:ctrlPr>
                                  <a:rPr lang="en-US" i="1"/>
                                </m:ctrlPr>
                              </m:sSubPr>
                              <m:e>
                                <m:r>
                                  <a:rPr lang="en-US" i="1"/>
                                  <m:t>𝐿</m:t>
                                </m:r>
                              </m:e>
                              <m:sub>
                                <m:r>
                                  <a:rPr lang="en-US" i="1"/>
                                  <m:t>𝑠𝑐</m:t>
                                </m:r>
                              </m:sub>
                            </m:sSub>
                            <m:r>
                              <a:rPr lang="en-US" i="1"/>
                              <m:t>+</m:t>
                            </m:r>
                            <m:func>
                              <m:funcPr>
                                <m:ctrlPr>
                                  <a:rPr lang="en-US" i="1"/>
                                </m:ctrlPr>
                              </m:funcPr>
                              <m:fName>
                                <m:sSub>
                                  <m:sSubPr>
                                    <m:ctrlPr>
                                      <a:rPr lang="en-US" i="1"/>
                                    </m:ctrlPr>
                                  </m:sSubPr>
                                  <m:e>
                                    <m:r>
                                      <m:rPr>
                                        <m:sty m:val="p"/>
                                      </m:rPr>
                                      <a:rPr lang="en-US"/>
                                      <m:t>log</m:t>
                                    </m:r>
                                  </m:e>
                                  <m:sub>
                                    <m:r>
                                      <a:rPr lang="en-US" i="1"/>
                                      <m:t>2</m:t>
                                    </m:r>
                                  </m:sub>
                                </m:sSub>
                              </m:fName>
                              <m:e>
                                <m:sSub>
                                  <m:sSubPr>
                                    <m:ctrlPr>
                                      <a:rPr lang="en-US" i="1"/>
                                    </m:ctrlPr>
                                  </m:sSubPr>
                                  <m:e>
                                    <m:r>
                                      <a:rPr lang="en-US" i="1"/>
                                      <m:t>𝐿</m:t>
                                    </m:r>
                                  </m:e>
                                  <m:sub>
                                    <m:r>
                                      <a:rPr lang="en-US" i="1"/>
                                      <m:t>𝑐𝑎</m:t>
                                    </m:r>
                                  </m:sub>
                                </m:sSub>
                              </m:e>
                            </m:func>
                          </m:e>
                        </m:func>
                      </m:den>
                    </m:f>
                    <m:r>
                      <a:rPr lang="en-US" i="1"/>
                      <m:t>+</m:t>
                    </m:r>
                    <m:r>
                      <a:rPr lang="en-US" i="1"/>
                      <m:t>𝛽</m:t>
                    </m:r>
                    <m:r>
                      <a:rPr lang="en-US" i="1"/>
                      <m:t>𝑃</m:t>
                    </m:r>
                  </m:oMath>
                </a14:m>
                <a:endParaRPr lang="en-US" dirty="0" smtClean="0"/>
              </a:p>
              <a:p>
                <a:pPr lvl="1"/>
                <a:r>
                  <a:rPr lang="en-US" dirty="0" smtClean="0"/>
                  <a:t>Length of sensor/</a:t>
                </a:r>
                <a:r>
                  <a:rPr lang="en-US" dirty="0" err="1" smtClean="0"/>
                  <a:t>controler</a:t>
                </a:r>
                <a:r>
                  <a:rPr lang="en-US" dirty="0" smtClean="0"/>
                  <a:t> encryption key </a:t>
                </a:r>
                <a:r>
                  <a:rPr lang="en-US" i="1" dirty="0" err="1"/>
                  <a:t>L</a:t>
                </a:r>
                <a:r>
                  <a:rPr lang="en-US" i="1" baseline="-25000" dirty="0" err="1"/>
                  <a:t>sc</a:t>
                </a:r>
                <a:r>
                  <a:rPr lang="en-US" dirty="0"/>
                  <a:t> </a:t>
                </a:r>
                <a:endParaRPr lang="en-US" dirty="0" smtClean="0"/>
              </a:p>
              <a:p>
                <a:pPr lvl="1"/>
                <a:r>
                  <a:rPr lang="en-US" dirty="0" smtClean="0"/>
                  <a:t>Length of controller/actuator key </a:t>
                </a:r>
                <a:r>
                  <a:rPr lang="en-US" i="1" dirty="0" err="1"/>
                  <a:t>L</a:t>
                </a:r>
                <a:r>
                  <a:rPr lang="en-US" i="1" baseline="-25000" dirty="0" err="1"/>
                  <a:t>ca</a:t>
                </a:r>
                <a:r>
                  <a:rPr lang="en-US" dirty="0"/>
                  <a:t> </a:t>
                </a:r>
                <a:endParaRPr lang="en-US" dirty="0" smtClean="0"/>
              </a:p>
              <a:p>
                <a:r>
                  <a:rPr lang="en-US" dirty="0" smtClean="0"/>
                  <a:t>Amin et al: formulated reliability vs. security using game theory. Shoed that individual players tend to under-invest in security.</a:t>
                </a:r>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1750"/>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1168936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estimation and bad data suppression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sz="2800" dirty="0" smtClean="0"/>
                  <a:t>Merrill and </a:t>
                </a:r>
                <a:r>
                  <a:rPr lang="en-US" sz="2800" dirty="0" err="1" smtClean="0"/>
                  <a:t>Schweppe</a:t>
                </a:r>
                <a:r>
                  <a:rPr lang="en-US" sz="2800" dirty="0" smtClean="0"/>
                  <a:t>: suppress bad data using a non-quadratic cost </a:t>
                </a:r>
                <a:r>
                  <a:rPr lang="en-US" sz="2800" dirty="0" err="1" smtClean="0"/>
                  <a:t>fucntion</a:t>
                </a:r>
                <a:r>
                  <a:rPr lang="en-US" sz="2800" dirty="0" smtClean="0"/>
                  <a:t>.</a:t>
                </a:r>
              </a:p>
              <a:p>
                <a:pPr lvl="1"/>
                <a:r>
                  <a:rPr lang="en-US" sz="2400" dirty="0" smtClean="0"/>
                  <a:t>System state f(x), measurements z, residue </a:t>
                </a:r>
                <a14:m>
                  <m:oMath xmlns:m="http://schemas.openxmlformats.org/officeDocument/2006/math">
                    <m:r>
                      <a:rPr lang="en-US" sz="2400" i="1"/>
                      <m:t>𝑟</m:t>
                    </m:r>
                    <m:d>
                      <m:dPr>
                        <m:ctrlPr>
                          <a:rPr lang="en-US" sz="2400" i="1"/>
                        </m:ctrlPr>
                      </m:dPr>
                      <m:e>
                        <m:r>
                          <a:rPr lang="en-US" sz="2400" i="1">
                            <a:sym typeface="Symbol"/>
                          </a:rPr>
                          <m:t></m:t>
                        </m:r>
                      </m:e>
                    </m:d>
                    <m:r>
                      <a:rPr lang="en-US" sz="2400" i="1"/>
                      <m:t>=</m:t>
                    </m:r>
                    <m:r>
                      <a:rPr lang="en-US" sz="2400" i="1"/>
                      <m:t>𝑧</m:t>
                    </m:r>
                    <m:r>
                      <a:rPr lang="en-US" sz="2400" i="1"/>
                      <m:t>−</m:t>
                    </m:r>
                    <m:r>
                      <a:rPr lang="en-US" sz="2400" i="1"/>
                      <m:t>𝑓</m:t>
                    </m:r>
                    <m:r>
                      <a:rPr lang="en-US" sz="2400" i="1"/>
                      <m:t>()</m:t>
                    </m:r>
                  </m:oMath>
                </a14:m>
                <a:endParaRPr lang="en-US" sz="2400" dirty="0" smtClean="0"/>
              </a:p>
              <a:p>
                <a:pPr lvl="1"/>
                <a:r>
                  <a:rPr lang="en-US" sz="2400" dirty="0" smtClean="0"/>
                  <a:t>Cost function </a:t>
                </a:r>
                <a14:m>
                  <m:oMath xmlns:m="http://schemas.openxmlformats.org/officeDocument/2006/math">
                    <m:r>
                      <a:rPr lang="en-US" sz="2400" i="1"/>
                      <m:t>=</m:t>
                    </m:r>
                    <m:sSup>
                      <m:sSupPr>
                        <m:ctrlPr>
                          <a:rPr lang="en-US" sz="2400" i="1"/>
                        </m:ctrlPr>
                      </m:sSupPr>
                      <m:e>
                        <m:r>
                          <a:rPr lang="en-US" sz="2400" i="1"/>
                          <m:t>𝑎</m:t>
                        </m:r>
                      </m:e>
                      <m:sup>
                        <m:r>
                          <a:rPr lang="en-US" sz="2400" i="1"/>
                          <m:t>2</m:t>
                        </m:r>
                      </m:sup>
                    </m:sSup>
                    <m:d>
                      <m:dPr>
                        <m:ctrlPr>
                          <a:rPr lang="en-US" sz="2400" i="1">
                            <a:latin typeface="Cambria Math"/>
                          </a:rPr>
                        </m:ctrlPr>
                      </m:dPr>
                      <m:e>
                        <m:r>
                          <a:rPr lang="en-US" sz="2400" i="1"/>
                          <m:t>4</m:t>
                        </m:r>
                        <m:sSup>
                          <m:sSupPr>
                            <m:ctrlPr>
                              <a:rPr lang="en-US" sz="2400" i="1"/>
                            </m:ctrlPr>
                          </m:sSupPr>
                          <m:e>
                            <m:d>
                              <m:dPr>
                                <m:begChr m:val="|"/>
                                <m:endChr m:val="|"/>
                                <m:ctrlPr>
                                  <a:rPr lang="en-US" sz="2400" i="1">
                                    <a:latin typeface="Cambria Math"/>
                                  </a:rPr>
                                </m:ctrlPr>
                              </m:dPr>
                              <m:e>
                                <m:f>
                                  <m:fPr>
                                    <m:ctrlPr>
                                      <a:rPr lang="en-US" sz="2400" i="1"/>
                                    </m:ctrlPr>
                                  </m:fPr>
                                  <m:num>
                                    <m:sSubSup>
                                      <m:sSubSupPr>
                                        <m:ctrlPr>
                                          <a:rPr lang="en-US" sz="2400" i="1"/>
                                        </m:ctrlPr>
                                      </m:sSubSupPr>
                                      <m:e>
                                        <m:r>
                                          <a:rPr lang="en-US" sz="2400" i="1"/>
                                          <m:t>𝑟</m:t>
                                        </m:r>
                                      </m:e>
                                      <m:sub>
                                        <m:r>
                                          <a:rPr lang="en-US" sz="2400" i="1"/>
                                          <m:t>𝑖</m:t>
                                        </m:r>
                                      </m:sub>
                                      <m:sup>
                                        <m:r>
                                          <a:rPr lang="en-US" sz="2400" i="1"/>
                                          <m:t>𝑥</m:t>
                                        </m:r>
                                      </m:sup>
                                    </m:sSubSup>
                                    <m:d>
                                      <m:dPr>
                                        <m:ctrlPr>
                                          <a:rPr lang="en-US" sz="2400" i="1"/>
                                        </m:ctrlPr>
                                      </m:dPr>
                                      <m:e>
                                        <m:r>
                                          <a:rPr lang="en-US" sz="2400" i="1"/>
                                          <m:t>𝑥</m:t>
                                        </m:r>
                                      </m:e>
                                    </m:d>
                                  </m:num>
                                  <m:den>
                                    <m:sSubSup>
                                      <m:sSubSupPr>
                                        <m:ctrlPr>
                                          <a:rPr lang="en-US" sz="2400" i="1"/>
                                        </m:ctrlPr>
                                      </m:sSubSupPr>
                                      <m:e>
                                        <m:r>
                                          <a:rPr lang="en-US" sz="2400" i="1"/>
                                          <m:t>𝜎</m:t>
                                        </m:r>
                                      </m:e>
                                      <m:sub>
                                        <m:r>
                                          <a:rPr lang="en-US" sz="2400" i="1"/>
                                          <m:t>𝑖</m:t>
                                        </m:r>
                                      </m:sub>
                                      <m:sup>
                                        <m:r>
                                          <a:rPr lang="en-US" sz="2400" i="1"/>
                                          <m:t>2</m:t>
                                        </m:r>
                                      </m:sup>
                                    </m:sSubSup>
                                  </m:den>
                                </m:f>
                              </m:e>
                            </m:d>
                          </m:e>
                          <m:sup>
                            <m:f>
                              <m:fPr>
                                <m:ctrlPr>
                                  <a:rPr lang="en-US" sz="2400" i="1">
                                    <a:latin typeface="Cambria Math"/>
                                  </a:rPr>
                                </m:ctrlPr>
                              </m:fPr>
                              <m:num>
                                <m:r>
                                  <a:rPr lang="en-US" sz="2400" i="1"/>
                                  <m:t>1</m:t>
                                </m:r>
                              </m:num>
                              <m:den>
                                <m:r>
                                  <a:rPr lang="en-US" sz="2400" i="1"/>
                                  <m:t>2</m:t>
                                </m:r>
                              </m:den>
                            </m:f>
                          </m:sup>
                        </m:sSup>
                        <m:r>
                          <a:rPr lang="en-US" sz="2400" i="1"/>
                          <m:t>−3</m:t>
                        </m:r>
                      </m:e>
                    </m:d>
                    <m:r>
                      <a:rPr lang="en-US" sz="2400" b="0" i="1" smtClean="0">
                        <a:latin typeface="Cambria Math"/>
                      </a:rPr>
                      <m:t>,</m:t>
                    </m:r>
                    <m:r>
                      <a:rPr lang="en-US" sz="2400" i="1"/>
                      <m:t>|</m:t>
                    </m:r>
                    <m:f>
                      <m:fPr>
                        <m:ctrlPr>
                          <a:rPr lang="en-US" sz="2400" i="1"/>
                        </m:ctrlPr>
                      </m:fPr>
                      <m:num>
                        <m:sSub>
                          <m:sSubPr>
                            <m:ctrlPr>
                              <a:rPr lang="en-US" sz="2400" i="1"/>
                            </m:ctrlPr>
                          </m:sSubPr>
                          <m:e>
                            <m:r>
                              <a:rPr lang="en-US" sz="2400" i="1"/>
                              <m:t>𝑟</m:t>
                            </m:r>
                          </m:e>
                          <m:sub>
                            <m:r>
                              <a:rPr lang="en-US" sz="2400" i="1"/>
                              <m:t>𝑖</m:t>
                            </m:r>
                          </m:sub>
                        </m:sSub>
                        <m:r>
                          <a:rPr lang="en-US" sz="2400" i="1"/>
                          <m:t>(</m:t>
                        </m:r>
                        <m:r>
                          <a:rPr lang="en-US" sz="2400" i="1">
                            <a:sym typeface="Symbol"/>
                          </a:rPr>
                          <m:t></m:t>
                        </m:r>
                        <m:r>
                          <a:rPr lang="en-US" sz="2400" i="1"/>
                          <m:t>)</m:t>
                        </m:r>
                      </m:num>
                      <m:den>
                        <m:r>
                          <a:rPr lang="en-US" sz="2400" i="1"/>
                          <m:t>𝑎</m:t>
                        </m:r>
                        <m:sSub>
                          <m:sSubPr>
                            <m:ctrlPr>
                              <a:rPr lang="en-US" sz="2400" i="1"/>
                            </m:ctrlPr>
                          </m:sSubPr>
                          <m:e>
                            <m:r>
                              <a:rPr lang="en-US" sz="2400" i="1"/>
                              <m:t>𝜎</m:t>
                            </m:r>
                          </m:e>
                          <m:sub>
                            <m:r>
                              <a:rPr lang="en-US" sz="2400" i="1"/>
                              <m:t>𝑖</m:t>
                            </m:r>
                          </m:sub>
                        </m:sSub>
                      </m:den>
                    </m:f>
                    <m:r>
                      <a:rPr lang="en-US" sz="2400" i="1"/>
                      <m:t>|&gt;1</m:t>
                    </m:r>
                    <m:r>
                      <m:rPr>
                        <m:nor/>
                      </m:rPr>
                      <a:rPr lang="en-US" sz="2400"/>
                      <m:t>.</m:t>
                    </m:r>
                  </m:oMath>
                </a14:m>
                <a:endParaRPr lang="en-US" sz="2400" dirty="0" smtClean="0"/>
              </a:p>
              <a:p>
                <a:r>
                  <a:rPr lang="en-US" sz="2800" dirty="0" err="1" smtClean="0"/>
                  <a:t>Monticelli</a:t>
                </a:r>
                <a:r>
                  <a:rPr lang="en-US" sz="2800" dirty="0" smtClean="0"/>
                  <a:t> et al: branch-and-bound algorithm for localizing bad data in a set of measurements.</a:t>
                </a:r>
              </a:p>
              <a:p>
                <a:pPr lvl="1"/>
                <a:r>
                  <a:rPr lang="en-US" sz="2400" dirty="0" smtClean="0"/>
                  <a:t>Test hypothesis that different combinations of measurements are corrupted.</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444" t="-1346" r="-296" b="-2423"/>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dirty="0" smtClean="0"/>
              <a:t>High Performance Embedded Computing 2nd </a:t>
            </a:r>
            <a:r>
              <a:rPr lang="en-US" altLang="en-US" dirty="0" err="1" smtClean="0"/>
              <a:t>ed</a:t>
            </a:r>
            <a:r>
              <a:rPr lang="en-US" altLang="en-US" dirty="0" smtClean="0"/>
              <a:t> © 2014 Elsevier</a:t>
            </a:r>
            <a:endParaRPr lang="en-US" altLang="en-US" dirty="0"/>
          </a:p>
        </p:txBody>
      </p:sp>
    </p:spTree>
    <p:extLst>
      <p:ext uri="{BB962C8B-B14F-4D97-AF65-F5344CB8AC3E}">
        <p14:creationId xmlns:p14="http://schemas.microsoft.com/office/powerpoint/2010/main" val="25009646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Undetectable and unidentifiable attacks</a:t>
            </a:r>
            <a:endParaRPr lang="en-US" dirty="0"/>
          </a:p>
        </p:txBody>
      </p:sp>
      <p:sp>
        <p:nvSpPr>
          <p:cNvPr id="3" name="Content Placeholder 2"/>
          <p:cNvSpPr>
            <a:spLocks noGrp="1"/>
          </p:cNvSpPr>
          <p:nvPr>
            <p:ph idx="1"/>
          </p:nvPr>
        </p:nvSpPr>
        <p:spPr/>
        <p:txBody>
          <a:bodyPr/>
          <a:lstStyle/>
          <a:p>
            <a:r>
              <a:rPr lang="en-US" sz="2800" dirty="0" smtClean="0"/>
              <a:t>Liu et al. showed that attackers can make arbitrarily large changes to state of power system that cannot be detected.</a:t>
            </a:r>
          </a:p>
          <a:p>
            <a:pPr lvl="1"/>
            <a:r>
              <a:rPr lang="en-US" sz="2400" dirty="0" smtClean="0"/>
              <a:t>Take control of some power meters.</a:t>
            </a:r>
          </a:p>
          <a:p>
            <a:pPr lvl="1"/>
            <a:r>
              <a:rPr lang="en-US" sz="2400" dirty="0" smtClean="0"/>
              <a:t>Must know system topology.</a:t>
            </a:r>
          </a:p>
          <a:p>
            <a:pPr lvl="1"/>
            <a:r>
              <a:rPr lang="en-US" sz="2400" dirty="0" smtClean="0"/>
              <a:t>Showed how to construct an attack vector.</a:t>
            </a:r>
          </a:p>
          <a:p>
            <a:r>
              <a:rPr lang="en-US" sz="2800" dirty="0" smtClean="0"/>
              <a:t>Qin et al. analyzed attacks for which operator can determine existence of attack but needs to localize attack.</a:t>
            </a:r>
          </a:p>
          <a:p>
            <a:pPr lvl="1"/>
            <a:r>
              <a:rPr lang="en-US" sz="2400" dirty="0" smtClean="0"/>
              <a:t>Successively estimate state and remove meter with largest residual.</a:t>
            </a:r>
            <a:endParaRPr lang="en-US" sz="2400" dirty="0"/>
          </a:p>
        </p:txBody>
      </p:sp>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5496616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err="1" smtClean="0"/>
              <a:t>Stuxnet</a:t>
            </a:r>
            <a:r>
              <a:rPr lang="en-US" dirty="0" smtClean="0"/>
              <a:t> attack procedure</a:t>
            </a:r>
            <a:endParaRPr lang="en-US" dirty="0"/>
          </a:p>
        </p:txBody>
      </p:sp>
      <p:sp>
        <p:nvSpPr>
          <p:cNvPr id="16" name="Footer Placeholder 15"/>
          <p:cNvSpPr>
            <a:spLocks noGrp="1"/>
          </p:cNvSpPr>
          <p:nvPr>
            <p:ph type="ftr" sz="quarter" idx="11"/>
          </p:nvPr>
        </p:nvSpPr>
        <p:spPr/>
        <p:txBody>
          <a:bodyPr/>
          <a:lstStyle/>
          <a:p>
            <a:r>
              <a:rPr lang="en-US" altLang="en-US" smtClean="0"/>
              <a:t>High Performance Embedded Computing 2nd ed © 2014 Elsevier</a:t>
            </a:r>
            <a:endParaRPr lang="en-US" altLang="en-US"/>
          </a:p>
        </p:txBody>
      </p:sp>
      <p:pic>
        <p:nvPicPr>
          <p:cNvPr id="22" name="Picture 4" descr="u08-01-978012410511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1676400"/>
            <a:ext cx="4876800" cy="3494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0033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Stability and </a:t>
            </a:r>
            <a:r>
              <a:rPr lang="en-US" dirty="0" err="1" smtClean="0"/>
              <a:t>schedulability</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Brockett: attention-based control.</a:t>
                </a:r>
              </a:p>
              <a:p>
                <a:pPr lvl="1"/>
                <a:r>
                  <a:rPr lang="en-US" dirty="0" smtClean="0"/>
                  <a:t>Implementation cost of control cost is related to </a:t>
                </a:r>
                <a14:m>
                  <m:oMath xmlns:m="http://schemas.openxmlformats.org/officeDocument/2006/math">
                    <m:d>
                      <m:dPr>
                        <m:begChr m:val="‖"/>
                        <m:endChr m:val="‖"/>
                        <m:ctrlPr>
                          <a:rPr lang="en-US" i="1" smtClean="0">
                            <a:latin typeface="Cambria Math"/>
                          </a:rPr>
                        </m:ctrlPr>
                      </m:dPr>
                      <m:e>
                        <m:f>
                          <m:fPr>
                            <m:ctrlPr>
                              <a:rPr lang="en-US" i="1" smtClean="0">
                                <a:latin typeface="Cambria Math"/>
                              </a:rPr>
                            </m:ctrlPr>
                          </m:fPr>
                          <m:num>
                            <m:r>
                              <a:rPr lang="en-US" b="0" i="1" smtClean="0">
                                <a:latin typeface="Cambria Math"/>
                              </a:rPr>
                              <m:t>𝑑𝑢</m:t>
                            </m:r>
                          </m:num>
                          <m:den>
                            <m:r>
                              <a:rPr lang="en-US" b="0" i="1" smtClean="0">
                                <a:latin typeface="Cambria Math"/>
                              </a:rPr>
                              <m:t>𝑑𝑡</m:t>
                            </m:r>
                          </m:den>
                        </m:f>
                      </m:e>
                    </m:d>
                  </m:oMath>
                </a14:m>
                <a:r>
                  <a:rPr lang="en-US" dirty="0" smtClean="0"/>
                  <a:t> and </a:t>
                </a:r>
                <a14:m>
                  <m:oMath xmlns:m="http://schemas.openxmlformats.org/officeDocument/2006/math">
                    <m:d>
                      <m:dPr>
                        <m:begChr m:val="‖"/>
                        <m:endChr m:val="‖"/>
                        <m:ctrlPr>
                          <a:rPr lang="en-US" i="1">
                            <a:latin typeface="Cambria Math"/>
                          </a:rPr>
                        </m:ctrlPr>
                      </m:dPr>
                      <m:e>
                        <m:f>
                          <m:fPr>
                            <m:ctrlPr>
                              <a:rPr lang="en-US" i="1">
                                <a:latin typeface="Cambria Math"/>
                              </a:rPr>
                            </m:ctrlPr>
                          </m:fPr>
                          <m:num>
                            <m:r>
                              <a:rPr lang="en-US" i="1">
                                <a:latin typeface="Cambria Math"/>
                              </a:rPr>
                              <m:t>𝑑𝑢</m:t>
                            </m:r>
                          </m:num>
                          <m:den>
                            <m:r>
                              <a:rPr lang="en-US" i="1">
                                <a:latin typeface="Cambria Math"/>
                              </a:rPr>
                              <m:t>𝑑</m:t>
                            </m:r>
                            <m:r>
                              <a:rPr lang="en-US" b="0" i="1" smtClean="0">
                                <a:latin typeface="Cambria Math"/>
                              </a:rPr>
                              <m:t>𝑥</m:t>
                            </m:r>
                          </m:den>
                        </m:f>
                      </m:e>
                    </m:d>
                  </m:oMath>
                </a14:m>
                <a:r>
                  <a:rPr lang="en-US" dirty="0"/>
                  <a:t> </a:t>
                </a:r>
                <a:endParaRPr lang="en-US"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1750"/>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61935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latin typeface="cmr12" charset="0"/>
              </a:rPr>
              <a:t>Zhang et al. </a:t>
            </a:r>
            <a:r>
              <a:rPr lang="en-US" dirty="0" err="1" smtClean="0">
                <a:latin typeface="cmr12" charset="0"/>
              </a:rPr>
              <a:t>schedulability</a:t>
            </a:r>
            <a:r>
              <a:rPr lang="en-US" dirty="0" smtClean="0">
                <a:latin typeface="cmr12" charset="0"/>
              </a:rPr>
              <a:t> and stability</a:t>
            </a:r>
            <a:endParaRPr lang="en-US" dirty="0">
              <a:latin typeface="cmr12" charset="0"/>
            </a:endParaRPr>
          </a:p>
        </p:txBody>
      </p:sp>
      <p:sp>
        <p:nvSpPr>
          <p:cNvPr id="2" name="Content Placeholder 1"/>
          <p:cNvSpPr>
            <a:spLocks noGrp="1"/>
          </p:cNvSpPr>
          <p:nvPr>
            <p:ph sz="half" idx="1"/>
          </p:nvPr>
        </p:nvSpPr>
        <p:spPr/>
        <p:txBody>
          <a:bodyPr/>
          <a:lstStyle/>
          <a:p>
            <a:r>
              <a:rPr lang="en-US" sz="2400" dirty="0" smtClean="0"/>
              <a:t>What is the relationship between stability and </a:t>
            </a:r>
            <a:r>
              <a:rPr lang="en-US" sz="2400" dirty="0" err="1" smtClean="0"/>
              <a:t>schedulability</a:t>
            </a:r>
            <a:r>
              <a:rPr lang="en-US" sz="2400" dirty="0" smtClean="0"/>
              <a:t>?</a:t>
            </a:r>
          </a:p>
          <a:p>
            <a:r>
              <a:rPr lang="en-US" sz="2400" dirty="0" smtClean="0"/>
              <a:t>Example design: stick balancer system.</a:t>
            </a:r>
          </a:p>
          <a:p>
            <a:pPr lvl="1"/>
            <a:r>
              <a:rPr lang="en-US" sz="2000" dirty="0" smtClean="0"/>
              <a:t>Each stick balancer represents one control process.</a:t>
            </a:r>
          </a:p>
          <a:p>
            <a:pPr lvl="1"/>
            <a:r>
              <a:rPr lang="en-US" sz="2000" dirty="0">
                <a:solidFill>
                  <a:srgbClr val="000000"/>
                </a:solidFill>
                <a:latin typeface="cmr12" charset="0"/>
              </a:rPr>
              <a:t>Control force K depends on length, mass, friction of pendulum. </a:t>
            </a:r>
          </a:p>
        </p:txBody>
      </p:sp>
      <p:sp>
        <p:nvSpPr>
          <p:cNvPr id="4" name="Rectangle 3"/>
          <p:cNvSpPr/>
          <p:nvPr/>
        </p:nvSpPr>
        <p:spPr>
          <a:xfrm>
            <a:off x="5181600" y="4572000"/>
            <a:ext cx="3124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4" idx="0"/>
          </p:cNvCxnSpPr>
          <p:nvPr/>
        </p:nvCxnSpPr>
        <p:spPr>
          <a:xfrm flipV="1">
            <a:off x="6743700" y="2590800"/>
            <a:ext cx="952500" cy="1981200"/>
          </a:xfrm>
          <a:prstGeom prst="line">
            <a:avLst/>
          </a:prstGeom>
        </p:spPr>
        <p:style>
          <a:lnRef idx="3">
            <a:schemeClr val="dk1"/>
          </a:lnRef>
          <a:fillRef idx="0">
            <a:schemeClr val="dk1"/>
          </a:fillRef>
          <a:effectRef idx="2">
            <a:schemeClr val="dk1"/>
          </a:effectRef>
          <a:fontRef idx="minor">
            <a:schemeClr val="tx1"/>
          </a:fontRef>
        </p:style>
      </p:cxnSp>
      <p:sp>
        <p:nvSpPr>
          <p:cNvPr id="7" name="Oval 6"/>
          <p:cNvSpPr/>
          <p:nvPr/>
        </p:nvSpPr>
        <p:spPr>
          <a:xfrm>
            <a:off x="7543800" y="2286000"/>
            <a:ext cx="419100" cy="419100"/>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smtClean="0"/>
              <a:t>m</a:t>
            </a:r>
            <a:endParaRPr lang="en-US" dirty="0"/>
          </a:p>
        </p:txBody>
      </p:sp>
      <p:cxnSp>
        <p:nvCxnSpPr>
          <p:cNvPr id="9" name="Straight Arrow Connector 8"/>
          <p:cNvCxnSpPr/>
          <p:nvPr/>
        </p:nvCxnSpPr>
        <p:spPr>
          <a:xfrm flipV="1">
            <a:off x="6477000" y="2590800"/>
            <a:ext cx="990600" cy="190500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0" name="TextBox 9"/>
          <p:cNvSpPr txBox="1"/>
          <p:nvPr/>
        </p:nvSpPr>
        <p:spPr>
          <a:xfrm>
            <a:off x="6629400" y="3352800"/>
            <a:ext cx="235962" cy="369332"/>
          </a:xfrm>
          <a:prstGeom prst="rect">
            <a:avLst/>
          </a:prstGeom>
          <a:noFill/>
        </p:spPr>
        <p:txBody>
          <a:bodyPr wrap="none" rtlCol="0">
            <a:spAutoFit/>
          </a:bodyPr>
          <a:lstStyle/>
          <a:p>
            <a:r>
              <a:rPr lang="en-US" dirty="0" smtClean="0"/>
              <a:t>l</a:t>
            </a:r>
            <a:endParaRPr lang="en-US" dirty="0"/>
          </a:p>
        </p:txBody>
      </p:sp>
      <p:cxnSp>
        <p:nvCxnSpPr>
          <p:cNvPr id="12" name="Curved Connector 11"/>
          <p:cNvCxnSpPr/>
          <p:nvPr/>
        </p:nvCxnSpPr>
        <p:spPr>
          <a:xfrm rot="16200000" flipH="1">
            <a:off x="7010400" y="4114800"/>
            <a:ext cx="533400" cy="381000"/>
          </a:xfrm>
          <a:prstGeom prst="curvedConnector3">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3" name="TextBox 12"/>
          <p:cNvSpPr txBox="1"/>
          <p:nvPr/>
        </p:nvSpPr>
        <p:spPr>
          <a:xfrm>
            <a:off x="7696200" y="4191000"/>
            <a:ext cx="356188" cy="369332"/>
          </a:xfrm>
          <a:prstGeom prst="rect">
            <a:avLst/>
          </a:prstGeom>
          <a:noFill/>
        </p:spPr>
        <p:txBody>
          <a:bodyPr wrap="none" rtlCol="0">
            <a:spAutoFit/>
          </a:bodyPr>
          <a:lstStyle/>
          <a:p>
            <a:r>
              <a:rPr lang="en-US" dirty="0" smtClean="0">
                <a:latin typeface="Symbol" panose="05050102010706020507" pitchFamily="18" charset="2"/>
              </a:rPr>
              <a:t>Q</a:t>
            </a:r>
            <a:endParaRPr lang="en-US" dirty="0">
              <a:latin typeface="Symbol" panose="05050102010706020507" pitchFamily="18" charset="2"/>
            </a:endParaRPr>
          </a:p>
        </p:txBody>
      </p:sp>
      <p:pic>
        <p:nvPicPr>
          <p:cNvPr id="44" name="Picture 43"/>
          <p:cNvPicPr>
            <a:picLocks noChangeAspect="1"/>
          </p:cNvPicPr>
          <p:nvPr/>
        </p:nvPicPr>
        <p:blipFill>
          <a:blip r:embed="rId3"/>
          <a:stretch>
            <a:fillRect/>
          </a:stretch>
        </p:blipFill>
        <p:spPr>
          <a:xfrm>
            <a:off x="5343292" y="5067897"/>
            <a:ext cx="2800815" cy="927099"/>
          </a:xfrm>
          <a:prstGeom prst="rect">
            <a:avLst/>
          </a:prstGeom>
        </p:spPr>
      </p:pic>
    </p:spTree>
    <p:extLst>
      <p:ext uri="{BB962C8B-B14F-4D97-AF65-F5344CB8AC3E}">
        <p14:creationId xmlns:p14="http://schemas.microsoft.com/office/powerpoint/2010/main" val="1196348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Optimal Operation Point</a:t>
            </a:r>
            <a:endParaRPr lang="en-US" dirty="0"/>
          </a:p>
        </p:txBody>
      </p:sp>
      <mc:AlternateContent xmlns:mc="http://schemas.openxmlformats.org/markup-compatibility/2006">
        <mc:Choice xmlns:a14="http://schemas.microsoft.com/office/drawing/2010/main" Requires="a14">
          <p:sp>
            <p:nvSpPr>
              <p:cNvPr id="9" name="TextBox 8"/>
              <p:cNvSpPr txBox="1"/>
              <p:nvPr/>
            </p:nvSpPr>
            <p:spPr>
              <a:xfrm>
                <a:off x="222036" y="1447800"/>
                <a:ext cx="5111964" cy="830993"/>
              </a:xfrm>
              <a:prstGeom prst="rect">
                <a:avLst/>
              </a:prstGeom>
              <a:noFill/>
            </p:spPr>
            <p:txBody>
              <a:bodyPr wrap="square" lIns="91435" tIns="45718" rIns="91435" bIns="45718" rtlCol="0">
                <a:spAutoFit/>
              </a:bodyPr>
              <a:lstStyle/>
              <a:p>
                <a:pPr defTabSz="914353"/>
                <a:r>
                  <a:rPr lang="en-US" sz="2400" dirty="0" smtClean="0">
                    <a:solidFill>
                      <a:srgbClr val="000000"/>
                    </a:solidFill>
                    <a:latin typeface="Century"/>
                    <a:cs typeface="Century"/>
                  </a:rPr>
                  <a:t>System sensitivity </a:t>
                </a:r>
                <a14:m>
                  <m:oMath xmlns:m="http://schemas.openxmlformats.org/officeDocument/2006/math">
                    <m:sSub>
                      <m:sSubPr>
                        <m:ctrlPr>
                          <a:rPr lang="en-US" sz="2400" i="1" smtClean="0">
                            <a:solidFill>
                              <a:srgbClr val="000000"/>
                            </a:solidFill>
                            <a:latin typeface="Cambria Math"/>
                          </a:rPr>
                        </m:ctrlPr>
                      </m:sSubPr>
                      <m:e>
                        <m:r>
                          <a:rPr lang="en-US" sz="2400" b="0" i="1" smtClean="0">
                            <a:solidFill>
                              <a:srgbClr val="000000"/>
                            </a:solidFill>
                            <a:latin typeface="Cambria Math"/>
                          </a:rPr>
                          <m:t>𝑆</m:t>
                        </m:r>
                      </m:e>
                      <m:sub>
                        <m:r>
                          <a:rPr lang="en-US" sz="2400" b="0" i="1" smtClean="0">
                            <a:solidFill>
                              <a:srgbClr val="000000"/>
                            </a:solidFill>
                            <a:latin typeface="Cambria Math"/>
                          </a:rPr>
                          <m:t>𝑎</m:t>
                        </m:r>
                      </m:sub>
                    </m:sSub>
                  </m:oMath>
                </a14:m>
                <a:r>
                  <a:rPr lang="en-US" sz="2400" dirty="0" smtClean="0">
                    <a:solidFill>
                      <a:srgbClr val="000000"/>
                    </a:solidFill>
                    <a:latin typeface="Century"/>
                    <a:cs typeface="Century"/>
                  </a:rPr>
                  <a:t> is sum of sensitivity norms of each process. </a:t>
                </a:r>
                <a:endParaRPr lang="en-US" sz="2400" dirty="0">
                  <a:solidFill>
                    <a:srgbClr val="000000"/>
                  </a:solidFill>
                  <a:latin typeface="Century"/>
                  <a:cs typeface="Century"/>
                </a:endParaRPr>
              </a:p>
            </p:txBody>
          </p:sp>
        </mc:Choice>
        <mc:Fallback>
          <p:sp>
            <p:nvSpPr>
              <p:cNvPr id="9" name="TextBox 8"/>
              <p:cNvSpPr txBox="1">
                <a:spLocks noRot="1" noChangeAspect="1" noMove="1" noResize="1" noEditPoints="1" noAdjustHandles="1" noChangeArrowheads="1" noChangeShapeType="1" noTextEdit="1"/>
              </p:cNvSpPr>
              <p:nvPr/>
            </p:nvSpPr>
            <p:spPr>
              <a:xfrm>
                <a:off x="222036" y="1447800"/>
                <a:ext cx="5111964" cy="830993"/>
              </a:xfrm>
              <a:prstGeom prst="rect">
                <a:avLst/>
              </a:prstGeom>
              <a:blipFill rotWithShape="1">
                <a:blip r:embed="rId3"/>
                <a:stretch>
                  <a:fillRect l="-1788" t="-5882" b="-15441"/>
                </a:stretch>
              </a:blipFill>
            </p:spPr>
            <p:txBody>
              <a:bodyPr/>
              <a:lstStyle/>
              <a:p>
                <a:r>
                  <a:rPr lang="en-US">
                    <a:noFill/>
                  </a:rPr>
                  <a:t> </a:t>
                </a:r>
              </a:p>
            </p:txBody>
          </p:sp>
        </mc:Fallback>
      </mc:AlternateContent>
      <p:pic>
        <p:nvPicPr>
          <p:cNvPr id="10" name="Picture 9" descr="discrete_S_vs_T1_and_T2.jpg"/>
          <p:cNvPicPr>
            <a:picLocks noChangeAspect="1"/>
          </p:cNvPicPr>
          <p:nvPr/>
        </p:nvPicPr>
        <p:blipFill>
          <a:blip r:embed="rId4" cstate="print"/>
          <a:stretch>
            <a:fillRect/>
          </a:stretch>
        </p:blipFill>
        <p:spPr>
          <a:xfrm>
            <a:off x="4471416" y="1292540"/>
            <a:ext cx="4534663" cy="3370900"/>
          </a:xfrm>
          <a:prstGeom prst="rect">
            <a:avLst/>
          </a:prstGeom>
        </p:spPr>
      </p:pic>
      <p:sp>
        <p:nvSpPr>
          <p:cNvPr id="11" name="TextBox 10"/>
          <p:cNvSpPr txBox="1"/>
          <p:nvPr/>
        </p:nvSpPr>
        <p:spPr>
          <a:xfrm>
            <a:off x="5093567" y="4663441"/>
            <a:ext cx="3474235" cy="461665"/>
          </a:xfrm>
          <a:prstGeom prst="rect">
            <a:avLst/>
          </a:prstGeom>
          <a:noFill/>
        </p:spPr>
        <p:txBody>
          <a:bodyPr wrap="square" lIns="91435" tIns="45718" rIns="91435" bIns="45718" rtlCol="0">
            <a:spAutoFit/>
          </a:bodyPr>
          <a:lstStyle/>
          <a:p>
            <a:pPr defTabSz="914353"/>
            <a:r>
              <a:rPr lang="en-US" sz="2400" dirty="0">
                <a:solidFill>
                  <a:srgbClr val="000000"/>
                </a:solidFill>
                <a:latin typeface="Century"/>
                <a:cs typeface="Century"/>
              </a:rPr>
              <a:t>Two pendulum case.</a:t>
            </a:r>
          </a:p>
        </p:txBody>
      </p:sp>
      <p:sp>
        <p:nvSpPr>
          <p:cNvPr id="12" name="TextBox 11"/>
          <p:cNvSpPr txBox="1"/>
          <p:nvPr/>
        </p:nvSpPr>
        <p:spPr>
          <a:xfrm>
            <a:off x="2172599" y="2631867"/>
            <a:ext cx="1520324" cy="369328"/>
          </a:xfrm>
          <a:prstGeom prst="rect">
            <a:avLst/>
          </a:prstGeom>
          <a:noFill/>
        </p:spPr>
        <p:txBody>
          <a:bodyPr wrap="square" lIns="91435" tIns="45718" rIns="91435" bIns="45718" rtlCol="0">
            <a:spAutoFit/>
          </a:bodyPr>
          <a:lstStyle/>
          <a:p>
            <a:pPr defTabSz="914353"/>
            <a:r>
              <a:rPr lang="en-US" dirty="0">
                <a:solidFill>
                  <a:srgbClr val="FF0000"/>
                </a:solidFill>
                <a:latin typeface="Century"/>
                <a:cs typeface="Century"/>
              </a:rPr>
              <a:t>Liu-</a:t>
            </a:r>
            <a:r>
              <a:rPr lang="en-US" dirty="0" err="1" smtClean="0">
                <a:solidFill>
                  <a:srgbClr val="FF0000"/>
                </a:solidFill>
                <a:latin typeface="Century"/>
                <a:cs typeface="Century"/>
              </a:rPr>
              <a:t>Layland</a:t>
            </a:r>
            <a:endParaRPr lang="en-US" dirty="0">
              <a:solidFill>
                <a:srgbClr val="FF0000"/>
              </a:solidFill>
              <a:latin typeface="Century"/>
              <a:cs typeface="Century"/>
            </a:endParaRPr>
          </a:p>
        </p:txBody>
      </p:sp>
      <p:sp>
        <p:nvSpPr>
          <p:cNvPr id="13" name="TextBox 12"/>
          <p:cNvSpPr txBox="1"/>
          <p:nvPr/>
        </p:nvSpPr>
        <p:spPr>
          <a:xfrm>
            <a:off x="2202519" y="3188568"/>
            <a:ext cx="1460484" cy="369328"/>
          </a:xfrm>
          <a:prstGeom prst="rect">
            <a:avLst/>
          </a:prstGeom>
          <a:noFill/>
        </p:spPr>
        <p:txBody>
          <a:bodyPr wrap="square" lIns="91435" tIns="45718" rIns="91435" bIns="45718" rtlCol="0">
            <a:spAutoFit/>
          </a:bodyPr>
          <a:lstStyle/>
          <a:p>
            <a:pPr defTabSz="914353"/>
            <a:r>
              <a:rPr lang="en-US" dirty="0" smtClean="0">
                <a:solidFill>
                  <a:srgbClr val="FF0000"/>
                </a:solidFill>
                <a:latin typeface="Century"/>
                <a:cs typeface="Century"/>
              </a:rPr>
              <a:t>stability</a:t>
            </a:r>
            <a:endParaRPr lang="en-US" dirty="0">
              <a:solidFill>
                <a:srgbClr val="FF0000"/>
              </a:solidFill>
              <a:latin typeface="Century"/>
              <a:cs typeface="Century"/>
            </a:endParaRPr>
          </a:p>
        </p:txBody>
      </p:sp>
      <p:sp>
        <p:nvSpPr>
          <p:cNvPr id="14" name="TextBox 13"/>
          <p:cNvSpPr txBox="1"/>
          <p:nvPr/>
        </p:nvSpPr>
        <p:spPr>
          <a:xfrm>
            <a:off x="222036" y="3704029"/>
            <a:ext cx="4349964" cy="2308320"/>
          </a:xfrm>
          <a:prstGeom prst="rect">
            <a:avLst/>
          </a:prstGeom>
          <a:noFill/>
        </p:spPr>
        <p:txBody>
          <a:bodyPr wrap="square" lIns="91435" tIns="45718" rIns="91435" bIns="45718" rtlCol="0">
            <a:spAutoFit/>
          </a:bodyPr>
          <a:lstStyle/>
          <a:p>
            <a:pPr defTabSz="914353"/>
            <a:r>
              <a:rPr lang="en-US" sz="2400" dirty="0" smtClean="0">
                <a:solidFill>
                  <a:srgbClr val="000000"/>
                </a:solidFill>
                <a:latin typeface="Century"/>
                <a:cs typeface="Century"/>
              </a:rPr>
              <a:t>Cost function is convex and monotone.</a:t>
            </a:r>
          </a:p>
          <a:p>
            <a:pPr defTabSz="914353"/>
            <a:r>
              <a:rPr lang="en-US" sz="2400" dirty="0" smtClean="0">
                <a:solidFill>
                  <a:srgbClr val="000000"/>
                </a:solidFill>
                <a:latin typeface="Century"/>
                <a:cs typeface="Century"/>
              </a:rPr>
              <a:t>Optimization problem has a feasible solution: optimal parameter setting for control is also optimal under RMS.</a:t>
            </a:r>
            <a:endParaRPr lang="en-US" sz="2400" dirty="0">
              <a:solidFill>
                <a:srgbClr val="000000"/>
              </a:solidFill>
              <a:latin typeface="Century"/>
              <a:cs typeface="Century"/>
            </a:endParaRPr>
          </a:p>
        </p:txBody>
      </p:sp>
      <p:sp>
        <p:nvSpPr>
          <p:cNvPr id="15" name="TextBox 14"/>
          <p:cNvSpPr txBox="1"/>
          <p:nvPr/>
        </p:nvSpPr>
        <p:spPr>
          <a:xfrm rot="-1200000">
            <a:off x="7551396" y="4228265"/>
            <a:ext cx="1063625" cy="461963"/>
          </a:xfrm>
          <a:prstGeom prst="rect">
            <a:avLst/>
          </a:prstGeom>
          <a:solidFill>
            <a:schemeClr val="accent3"/>
          </a:solidFill>
        </p:spPr>
        <p:txBody>
          <a:bodyPr lIns="91435" tIns="45718" rIns="91435" bIns="45718">
            <a:spAutoFit/>
          </a:bodyPr>
          <a:lstStyle/>
          <a:p>
            <a:pPr fontAlgn="auto">
              <a:spcBef>
                <a:spcPts val="0"/>
              </a:spcBef>
              <a:spcAft>
                <a:spcPts val="0"/>
              </a:spcAft>
              <a:defRPr/>
            </a:pPr>
            <a:r>
              <a:rPr lang="en-US" sz="2400" dirty="0">
                <a:latin typeface="cmr12" pitchFamily="34" charset="0"/>
                <a:ea typeface="+mn-ea"/>
              </a:rPr>
              <a:t>Delay</a:t>
            </a:r>
          </a:p>
        </p:txBody>
      </p:sp>
      <p:sp>
        <p:nvSpPr>
          <p:cNvPr id="16" name="TextBox 15"/>
          <p:cNvSpPr txBox="1"/>
          <p:nvPr/>
        </p:nvSpPr>
        <p:spPr>
          <a:xfrm rot="1200000">
            <a:off x="5140543" y="4192074"/>
            <a:ext cx="1062038" cy="461962"/>
          </a:xfrm>
          <a:prstGeom prst="rect">
            <a:avLst/>
          </a:prstGeom>
          <a:solidFill>
            <a:schemeClr val="accent3"/>
          </a:solidFill>
        </p:spPr>
        <p:txBody>
          <a:bodyPr lIns="91435" tIns="45718" rIns="91435" bIns="45718">
            <a:spAutoFit/>
          </a:bodyPr>
          <a:lstStyle/>
          <a:p>
            <a:pPr fontAlgn="auto">
              <a:spcBef>
                <a:spcPts val="0"/>
              </a:spcBef>
              <a:spcAft>
                <a:spcPts val="0"/>
              </a:spcAft>
              <a:defRPr/>
            </a:pPr>
            <a:r>
              <a:rPr lang="en-US" sz="2400" dirty="0">
                <a:latin typeface="cmr12" pitchFamily="34" charset="0"/>
                <a:ea typeface="+mn-ea"/>
              </a:rPr>
              <a:t>Gain</a:t>
            </a:r>
          </a:p>
        </p:txBody>
      </p:sp>
      <mc:AlternateContent xmlns:mc="http://schemas.openxmlformats.org/markup-compatibility/2006">
        <mc:Choice xmlns:a14="http://schemas.microsoft.com/office/drawing/2010/main" Requires="a14">
          <p:sp>
            <p:nvSpPr>
              <p:cNvPr id="3" name="TextBox 2"/>
              <p:cNvSpPr txBox="1"/>
              <p:nvPr/>
            </p:nvSpPr>
            <p:spPr>
              <a:xfrm>
                <a:off x="304800" y="2278793"/>
                <a:ext cx="1729063" cy="1318566"/>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func>
                        <m:funcPr>
                          <m:ctrlPr>
                            <a:rPr lang="en-US" b="0" i="1" smtClean="0">
                              <a:latin typeface="Cambria Math"/>
                            </a:rPr>
                          </m:ctrlPr>
                        </m:funcPr>
                        <m:fName>
                          <m:r>
                            <m:rPr>
                              <m:sty m:val="p"/>
                            </m:rPr>
                            <a:rPr lang="en-US" b="0" i="0" smtClean="0">
                              <a:latin typeface="Cambria Math"/>
                            </a:rPr>
                            <m:t>min</m:t>
                          </m:r>
                        </m:fName>
                        <m:e>
                          <m:sSub>
                            <m:sSubPr>
                              <m:ctrlPr>
                                <a:rPr lang="en-US" b="0" i="1" smtClean="0">
                                  <a:latin typeface="Cambria Math"/>
                                </a:rPr>
                              </m:ctrlPr>
                            </m:sSubPr>
                            <m:e>
                              <m:r>
                                <a:rPr lang="en-US" b="0" i="1" smtClean="0">
                                  <a:latin typeface="Cambria Math"/>
                                </a:rPr>
                                <m:t>𝑆</m:t>
                              </m:r>
                            </m:e>
                            <m:sub>
                              <m:r>
                                <a:rPr lang="en-US" b="0" i="1" smtClean="0">
                                  <a:latin typeface="Cambria Math"/>
                                </a:rPr>
                                <m:t>𝑎</m:t>
                              </m:r>
                            </m:sub>
                          </m:sSub>
                        </m:e>
                      </m:func>
                    </m:oMath>
                  </m:oMathPara>
                </a14:m>
                <a:endParaRPr lang="en-US" b="0" dirty="0" smtClean="0"/>
              </a:p>
              <a:p>
                <a14:m>
                  <m:oMathPara xmlns:m="http://schemas.openxmlformats.org/officeDocument/2006/math">
                    <m:oMathParaPr>
                      <m:jc m:val="centerGroup"/>
                    </m:oMathParaPr>
                    <m:oMath xmlns:m="http://schemas.openxmlformats.org/officeDocument/2006/math">
                      <m:r>
                        <a:rPr lang="en-US" b="0" i="1" smtClean="0">
                          <a:latin typeface="Cambria Math"/>
                        </a:rPr>
                        <m:t>0</m:t>
                      </m:r>
                      <m:r>
                        <a:rPr lang="en-US" b="0" i="1" smtClean="0">
                          <a:latin typeface="Cambria Math"/>
                          <a:ea typeface="Cambria Math"/>
                        </a:rPr>
                        <m:t>≤</m:t>
                      </m:r>
                      <m:nary>
                        <m:naryPr>
                          <m:chr m:val="∑"/>
                          <m:supHide m:val="on"/>
                          <m:ctrlPr>
                            <a:rPr lang="en-US" b="0" i="1" smtClean="0">
                              <a:latin typeface="Cambria Math"/>
                              <a:ea typeface="Cambria Math"/>
                            </a:rPr>
                          </m:ctrlPr>
                        </m:naryPr>
                        <m:sub>
                          <m:r>
                            <m:rPr>
                              <m:brk m:alnAt="7"/>
                            </m:rPr>
                            <a:rPr lang="en-US" b="0" i="1" smtClean="0">
                              <a:latin typeface="Cambria Math"/>
                              <a:ea typeface="Cambria Math"/>
                            </a:rPr>
                            <m:t>𝑖</m:t>
                          </m:r>
                        </m:sub>
                        <m:sup/>
                        <m:e>
                          <m:f>
                            <m:fPr>
                              <m:ctrlPr>
                                <a:rPr lang="en-US" b="0" i="1" smtClean="0">
                                  <a:latin typeface="Cambria Math"/>
                                  <a:ea typeface="Cambria Math"/>
                                </a:rPr>
                              </m:ctrlPr>
                            </m:fPr>
                            <m:num>
                              <m:sSub>
                                <m:sSubPr>
                                  <m:ctrlPr>
                                    <a:rPr lang="en-US" b="0" i="1" smtClean="0">
                                      <a:latin typeface="Cambria Math"/>
                                      <a:ea typeface="Cambria Math"/>
                                    </a:rPr>
                                  </m:ctrlPr>
                                </m:sSubPr>
                                <m:e>
                                  <m:r>
                                    <a:rPr lang="en-US" b="0" i="1" smtClean="0">
                                      <a:latin typeface="Cambria Math"/>
                                      <a:ea typeface="Cambria Math"/>
                                    </a:rPr>
                                    <m:t>𝑄</m:t>
                                  </m:r>
                                </m:e>
                                <m:sub>
                                  <m:r>
                                    <a:rPr lang="en-US" b="0" i="1" smtClean="0">
                                      <a:latin typeface="Cambria Math"/>
                                      <a:ea typeface="Cambria Math"/>
                                    </a:rPr>
                                    <m:t>𝑖</m:t>
                                  </m:r>
                                </m:sub>
                              </m:sSub>
                            </m:num>
                            <m:den>
                              <m:sSub>
                                <m:sSubPr>
                                  <m:ctrlPr>
                                    <a:rPr lang="en-US" b="0" i="1" smtClean="0">
                                      <a:latin typeface="Cambria Math"/>
                                      <a:ea typeface="Cambria Math"/>
                                    </a:rPr>
                                  </m:ctrlPr>
                                </m:sSubPr>
                                <m:e>
                                  <m:r>
                                    <a:rPr lang="en-US" b="0" i="1" smtClean="0">
                                      <a:latin typeface="Cambria Math"/>
                                      <a:ea typeface="Cambria Math"/>
                                    </a:rPr>
                                    <m:t>𝑇</m:t>
                                  </m:r>
                                </m:e>
                                <m:sub>
                                  <m:r>
                                    <a:rPr lang="en-US" b="0" i="1" smtClean="0">
                                      <a:latin typeface="Cambria Math"/>
                                      <a:ea typeface="Cambria Math"/>
                                    </a:rPr>
                                    <m:t>𝑖</m:t>
                                  </m:r>
                                </m:sub>
                              </m:sSub>
                            </m:den>
                          </m:f>
                          <m:r>
                            <a:rPr lang="en-US" b="0" i="1" smtClean="0">
                              <a:latin typeface="Cambria Math"/>
                              <a:ea typeface="Cambria Math"/>
                            </a:rPr>
                            <m:t>≤</m:t>
                          </m:r>
                          <m:r>
                            <a:rPr lang="en-US" b="0" i="1" smtClean="0">
                              <a:latin typeface="Cambria Math"/>
                              <a:ea typeface="Cambria Math"/>
                            </a:rPr>
                            <m:t>𝑎</m:t>
                          </m:r>
                        </m:e>
                      </m:nary>
                    </m:oMath>
                  </m:oMathPara>
                </a14:m>
                <a:endParaRPr lang="en-US" b="0" dirty="0" smtClean="0"/>
              </a:p>
              <a:p>
                <a14:m>
                  <m:oMathPara xmlns:m="http://schemas.openxmlformats.org/officeDocument/2006/math">
                    <m:oMathParaPr>
                      <m:jc m:val="centerGroup"/>
                    </m:oMathParaPr>
                    <m:oMath xmlns:m="http://schemas.openxmlformats.org/officeDocument/2006/math">
                      <m:sSub>
                        <m:sSubPr>
                          <m:ctrlPr>
                            <a:rPr lang="en-US" b="0" i="1" smtClean="0">
                              <a:latin typeface="Cambria Math"/>
                            </a:rPr>
                          </m:ctrlPr>
                        </m:sSubPr>
                        <m:e>
                          <m:r>
                            <a:rPr lang="en-US" b="0" i="1" smtClean="0">
                              <a:latin typeface="Cambria Math"/>
                            </a:rPr>
                            <m:t>𝑄</m:t>
                          </m:r>
                        </m:e>
                        <m:sub>
                          <m:r>
                            <a:rPr lang="en-US" b="0" i="1" smtClean="0">
                              <a:latin typeface="Cambria Math"/>
                            </a:rPr>
                            <m:t>𝑖</m:t>
                          </m:r>
                        </m:sub>
                      </m:sSub>
                      <m: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𝑇</m:t>
                          </m:r>
                        </m:e>
                        <m:sub>
                          <m:r>
                            <a:rPr lang="en-US" b="0" i="1" smtClean="0">
                              <a:latin typeface="Cambria Math"/>
                              <a:ea typeface="Cambria Math"/>
                            </a:rPr>
                            <m:t>𝑖</m:t>
                          </m:r>
                        </m:sub>
                      </m:sSub>
                      <m: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𝜏</m:t>
                          </m:r>
                        </m:e>
                        <m:sub>
                          <m:r>
                            <a:rPr lang="en-US" b="0" i="1" smtClean="0">
                              <a:latin typeface="Cambria Math"/>
                              <a:ea typeface="Cambria Math"/>
                            </a:rPr>
                            <m:t>𝑖</m:t>
                          </m:r>
                        </m:sub>
                      </m:sSub>
                    </m:oMath>
                  </m:oMathPara>
                </a14:m>
                <a:endParaRPr lang="en-US" b="0" dirty="0" smtClean="0"/>
              </a:p>
            </p:txBody>
          </p:sp>
        </mc:Choice>
        <mc:Fallback>
          <p:sp>
            <p:nvSpPr>
              <p:cNvPr id="3" name="TextBox 2"/>
              <p:cNvSpPr txBox="1">
                <a:spLocks noRot="1" noChangeAspect="1" noMove="1" noResize="1" noEditPoints="1" noAdjustHandles="1" noChangeArrowheads="1" noChangeShapeType="1" noTextEdit="1"/>
              </p:cNvSpPr>
              <p:nvPr/>
            </p:nvSpPr>
            <p:spPr>
              <a:xfrm>
                <a:off x="304800" y="2278793"/>
                <a:ext cx="1729063" cy="1318566"/>
              </a:xfrm>
              <a:prstGeom prst="rect">
                <a:avLst/>
              </a:prstGeom>
              <a:blipFill rotWithShape="1">
                <a:blip r:embed="rId5"/>
                <a:stretch>
                  <a:fillRect b="-2778"/>
                </a:stretch>
              </a:blipFill>
            </p:spPr>
            <p:txBody>
              <a:bodyPr/>
              <a:lstStyle/>
              <a:p>
                <a:r>
                  <a:rPr lang="en-US">
                    <a:noFill/>
                  </a:rPr>
                  <a:t> </a:t>
                </a:r>
              </a:p>
            </p:txBody>
          </p:sp>
        </mc:Fallback>
      </mc:AlternateContent>
    </p:spTree>
    <p:extLst>
      <p:ext uri="{BB962C8B-B14F-4D97-AF65-F5344CB8AC3E}">
        <p14:creationId xmlns:p14="http://schemas.microsoft.com/office/powerpoint/2010/main" val="15717163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Jitter and stability</a:t>
            </a:r>
            <a:endParaRPr lang="en-US" dirty="0"/>
          </a:p>
        </p:txBody>
      </p:sp>
      <mc:AlternateContent xmlns:mc="http://schemas.openxmlformats.org/markup-compatibility/2006">
        <mc:Choice xmlns:a14="http://schemas.microsoft.com/office/drawing/2010/main" Requires="a14">
          <p:sp>
            <p:nvSpPr>
              <p:cNvPr id="4" name="Content Placeholder 3"/>
              <p:cNvSpPr>
                <a:spLocks noGrp="1"/>
              </p:cNvSpPr>
              <p:nvPr>
                <p:ph idx="1"/>
              </p:nvPr>
            </p:nvSpPr>
            <p:spPr/>
            <p:txBody>
              <a:bodyPr/>
              <a:lstStyle/>
              <a:p>
                <a:r>
                  <a:rPr lang="en-US" dirty="0" smtClean="0"/>
                  <a:t>Kao and Lincoln demonstrated requirements for stability in the presence of control-loop jitter.</a:t>
                </a:r>
              </a:p>
              <a:p>
                <a:pPr lvl="1"/>
                <a14:m>
                  <m:oMath xmlns:m="http://schemas.openxmlformats.org/officeDocument/2006/math">
                    <m:r>
                      <a:rPr lang="en-US" i="1"/>
                      <m:t>∆</m:t>
                    </m:r>
                    <m:d>
                      <m:dPr>
                        <m:ctrlPr>
                          <a:rPr lang="en-US" i="1"/>
                        </m:ctrlPr>
                      </m:dPr>
                      <m:e>
                        <m:r>
                          <a:rPr lang="en-US" i="1"/>
                          <m:t>𝑣</m:t>
                        </m:r>
                      </m:e>
                    </m:d>
                    <m:r>
                      <a:rPr lang="en-US" i="1"/>
                      <m:t>=</m:t>
                    </m:r>
                    <m:r>
                      <a:rPr lang="en-US" i="1"/>
                      <m:t>𝑣</m:t>
                    </m:r>
                    <m:d>
                      <m:dPr>
                        <m:ctrlPr>
                          <a:rPr lang="en-US" i="1"/>
                        </m:ctrlPr>
                      </m:dPr>
                      <m:e>
                        <m:r>
                          <a:rPr lang="en-US" i="1"/>
                          <m:t>𝑡</m:t>
                        </m:r>
                        <m:r>
                          <a:rPr lang="en-US" i="1"/>
                          <m:t>−</m:t>
                        </m:r>
                        <m:r>
                          <a:rPr lang="en-US" i="1"/>
                          <m:t>𝛿</m:t>
                        </m:r>
                        <m:d>
                          <m:dPr>
                            <m:ctrlPr>
                              <a:rPr lang="en-US" i="1"/>
                            </m:ctrlPr>
                          </m:dPr>
                          <m:e>
                            <m:r>
                              <a:rPr lang="en-US" i="1"/>
                              <m:t>𝑡</m:t>
                            </m:r>
                          </m:e>
                        </m:d>
                      </m:e>
                    </m:d>
                    <m:r>
                      <a:rPr lang="en-US" i="1"/>
                      <m:t>, 0≤</m:t>
                    </m:r>
                    <m:r>
                      <a:rPr lang="en-US" i="1"/>
                      <m:t>𝛿</m:t>
                    </m:r>
                    <m:r>
                      <a:rPr lang="en-US" i="1"/>
                      <m:t>(</m:t>
                    </m:r>
                    <m:r>
                      <a:rPr lang="en-US" i="1"/>
                      <m:t>𝑡</m:t>
                    </m:r>
                    <m:r>
                      <a:rPr lang="en-US" i="1"/>
                      <m:t>)≤</m:t>
                    </m:r>
                    <m:sSub>
                      <m:sSubPr>
                        <m:ctrlPr>
                          <a:rPr lang="en-US" i="1"/>
                        </m:ctrlPr>
                      </m:sSubPr>
                      <m:e>
                        <m:r>
                          <a:rPr lang="en-US" i="1"/>
                          <m:t>𝛿</m:t>
                        </m:r>
                      </m:e>
                      <m:sub>
                        <m:r>
                          <a:rPr lang="en-US" i="1"/>
                          <m:t>𝑚𝑎𝑥</m:t>
                        </m:r>
                      </m:sub>
                    </m:sSub>
                  </m:oMath>
                </a14:m>
                <a:endParaRPr lang="en-US" dirty="0" smtClean="0"/>
              </a:p>
              <a:p>
                <a:pPr lvl="1"/>
                <a14:m>
                  <m:oMath xmlns:m="http://schemas.openxmlformats.org/officeDocument/2006/math">
                    <m:d>
                      <m:dPr>
                        <m:begChr m:val="|"/>
                        <m:endChr m:val="|"/>
                        <m:ctrlPr>
                          <a:rPr lang="en-US" i="1"/>
                        </m:ctrlPr>
                      </m:dPr>
                      <m:e>
                        <m:f>
                          <m:fPr>
                            <m:ctrlPr>
                              <a:rPr lang="en-US" i="1"/>
                            </m:ctrlPr>
                          </m:fPr>
                          <m:num>
                            <m:r>
                              <a:rPr lang="en-US" i="1"/>
                              <m:t>𝑃</m:t>
                            </m:r>
                            <m:r>
                              <a:rPr lang="en-US" i="1"/>
                              <m:t>(</m:t>
                            </m:r>
                            <m:r>
                              <a:rPr lang="en-US" i="1"/>
                              <m:t>𝑗</m:t>
                            </m:r>
                            <m:r>
                              <a:rPr lang="en-US" i="1"/>
                              <m:t>𝜔</m:t>
                            </m:r>
                            <m:r>
                              <a:rPr lang="en-US" i="1"/>
                              <m:t>)</m:t>
                            </m:r>
                            <m:r>
                              <a:rPr lang="en-US" i="1"/>
                              <m:t>𝐶</m:t>
                            </m:r>
                            <m:r>
                              <a:rPr lang="en-US" i="1"/>
                              <m:t>(</m:t>
                            </m:r>
                            <m:r>
                              <a:rPr lang="en-US" i="1"/>
                              <m:t>𝑗</m:t>
                            </m:r>
                            <m:r>
                              <a:rPr lang="en-US" i="1"/>
                              <m:t>𝜔</m:t>
                            </m:r>
                            <m:r>
                              <a:rPr lang="en-US" i="1"/>
                              <m:t>)</m:t>
                            </m:r>
                          </m:num>
                          <m:den>
                            <m:r>
                              <a:rPr lang="en-US" i="1"/>
                              <m:t>1+</m:t>
                            </m:r>
                            <m:r>
                              <a:rPr lang="en-US" i="1"/>
                              <m:t>𝑃</m:t>
                            </m:r>
                            <m:r>
                              <a:rPr lang="en-US" i="1"/>
                              <m:t>(</m:t>
                            </m:r>
                            <m:r>
                              <a:rPr lang="en-US" i="1"/>
                              <m:t>𝑗</m:t>
                            </m:r>
                            <m:r>
                              <a:rPr lang="en-US" i="1"/>
                              <m:t>𝜔</m:t>
                            </m:r>
                            <m:r>
                              <a:rPr lang="en-US" i="1"/>
                              <m:t>)</m:t>
                            </m:r>
                            <m:r>
                              <a:rPr lang="en-US" i="1"/>
                              <m:t>𝐶</m:t>
                            </m:r>
                            <m:r>
                              <a:rPr lang="en-US" i="1"/>
                              <m:t>(</m:t>
                            </m:r>
                            <m:r>
                              <a:rPr lang="en-US" i="1"/>
                              <m:t>𝑗</m:t>
                            </m:r>
                            <m:r>
                              <a:rPr lang="en-US" i="1"/>
                              <m:t>𝜔</m:t>
                            </m:r>
                            <m:r>
                              <a:rPr lang="en-US" i="1"/>
                              <m:t>)</m:t>
                            </m:r>
                          </m:den>
                        </m:f>
                      </m:e>
                    </m:d>
                    <m:r>
                      <a:rPr lang="en-US" i="1"/>
                      <m:t>&lt;</m:t>
                    </m:r>
                    <m:f>
                      <m:fPr>
                        <m:ctrlPr>
                          <a:rPr lang="en-US" i="1"/>
                        </m:ctrlPr>
                      </m:fPr>
                      <m:num>
                        <m:r>
                          <a:rPr lang="en-US" i="1"/>
                          <m:t>1</m:t>
                        </m:r>
                      </m:num>
                      <m:den>
                        <m:sSub>
                          <m:sSubPr>
                            <m:ctrlPr>
                              <a:rPr lang="en-US" i="1"/>
                            </m:ctrlPr>
                          </m:sSubPr>
                          <m:e>
                            <m:r>
                              <a:rPr lang="en-US" i="1"/>
                              <m:t>𝛿</m:t>
                            </m:r>
                          </m:e>
                          <m:sub>
                            <m:r>
                              <a:rPr lang="en-US" i="1"/>
                              <m:t>𝑚𝑎𝑥</m:t>
                            </m:r>
                          </m:sub>
                        </m:sSub>
                        <m:r>
                          <a:rPr lang="en-US" i="1"/>
                          <m:t>𝜔</m:t>
                        </m:r>
                      </m:den>
                    </m:f>
                    <m:r>
                      <a:rPr lang="en-US" i="1"/>
                      <m:t>, ∀</m:t>
                    </m:r>
                    <m:r>
                      <a:rPr lang="en-US" i="1"/>
                      <m:t>𝜔</m:t>
                    </m:r>
                    <m:r>
                      <a:rPr lang="en-US" i="1"/>
                      <m:t>∈</m:t>
                    </m:r>
                    <m:d>
                      <m:dPr>
                        <m:begChr m:val="["/>
                        <m:endChr m:val="]"/>
                        <m:ctrlPr>
                          <a:rPr lang="en-US" i="1"/>
                        </m:ctrlPr>
                      </m:dPr>
                      <m:e>
                        <m:r>
                          <a:rPr lang="en-US" i="1"/>
                          <m:t>0,∞</m:t>
                        </m:r>
                      </m:e>
                    </m:d>
                  </m:oMath>
                </a14:m>
                <a:endParaRPr lang="en-US" dirty="0" smtClean="0"/>
              </a:p>
              <a:p>
                <a:pPr lvl="1"/>
                <a:endParaRPr lang="en-US" dirty="0" smtClean="0"/>
              </a:p>
              <a:p>
                <a:pPr lvl="1"/>
                <a:endParaRPr lang="en-US" dirty="0"/>
              </a:p>
            </p:txBody>
          </p:sp>
        </mc:Choice>
        <mc:Fallback>
          <p:sp>
            <p:nvSpPr>
              <p:cNvPr id="4" name="Content Placeholder 3"/>
              <p:cNvSpPr>
                <a:spLocks noGrp="1" noRot="1" noChangeAspect="1" noMove="1" noResize="1" noEditPoints="1" noAdjustHandles="1" noChangeArrowheads="1" noChangeShapeType="1" noTextEdit="1"/>
              </p:cNvSpPr>
              <p:nvPr>
                <p:ph idx="1"/>
              </p:nvPr>
            </p:nvSpPr>
            <p:spPr>
              <a:blipFill rotWithShape="1">
                <a:blip r:embed="rId2"/>
                <a:stretch>
                  <a:fillRect l="-593" t="-1750" r="-296"/>
                </a:stretch>
              </a:blipFill>
            </p:spPr>
            <p:txBody>
              <a:bodyPr/>
              <a:lstStyle/>
              <a:p>
                <a:r>
                  <a:rPr lang="en-US">
                    <a:noFill/>
                  </a:rPr>
                  <a:t> </a:t>
                </a:r>
              </a:p>
            </p:txBody>
          </p:sp>
        </mc:Fallback>
      </mc:AlternateContent>
      <p:sp>
        <p:nvSpPr>
          <p:cNvPr id="3" name="Footer Placeholder 2"/>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3721992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Cervin</a:t>
            </a:r>
            <a:r>
              <a:rPr lang="en-US" dirty="0"/>
              <a:t> et al:</a:t>
            </a:r>
            <a:br>
              <a:rPr lang="en-US" dirty="0"/>
            </a:br>
            <a:r>
              <a:rPr lang="en-US" dirty="0" smtClean="0"/>
              <a:t>jitter margin and scheduling</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r>
                  <a:rPr lang="en-US" dirty="0" smtClean="0"/>
                  <a:t>Delay margin as a </a:t>
                </a:r>
                <a:r>
                  <a:rPr lang="en-US" dirty="0" err="1" smtClean="0"/>
                  <a:t>fucntion</a:t>
                </a:r>
                <a:r>
                  <a:rPr lang="en-US" dirty="0" smtClean="0"/>
                  <a:t> of phase margin and crossover frequency </a:t>
                </a:r>
                <a14:m>
                  <m:oMath xmlns:m="http://schemas.openxmlformats.org/officeDocument/2006/math">
                    <m:sSub>
                      <m:sSubPr>
                        <m:ctrlPr>
                          <a:rPr lang="en-US" i="1"/>
                        </m:ctrlPr>
                      </m:sSubPr>
                      <m:e>
                        <m:r>
                          <a:rPr lang="en-US" i="1"/>
                          <m:t>𝐿</m:t>
                        </m:r>
                      </m:e>
                      <m:sub>
                        <m:r>
                          <a:rPr lang="en-US" i="1"/>
                          <m:t>𝑚</m:t>
                        </m:r>
                      </m:sub>
                    </m:sSub>
                    <m:r>
                      <a:rPr lang="en-US" i="1"/>
                      <m:t>=</m:t>
                    </m:r>
                    <m:f>
                      <m:fPr>
                        <m:type m:val="skw"/>
                        <m:ctrlPr>
                          <a:rPr lang="en-US" i="1"/>
                        </m:ctrlPr>
                      </m:fPr>
                      <m:num>
                        <m:sSub>
                          <m:sSubPr>
                            <m:ctrlPr>
                              <a:rPr lang="en-US" i="1"/>
                            </m:ctrlPr>
                          </m:sSubPr>
                          <m:e>
                            <m:r>
                              <a:rPr lang="en-US" i="1">
                                <a:sym typeface="Symbol"/>
                              </a:rPr>
                              <m:t></m:t>
                            </m:r>
                          </m:e>
                          <m:sub>
                            <m:r>
                              <a:rPr lang="en-US" i="1"/>
                              <m:t>𝑚</m:t>
                            </m:r>
                          </m:sub>
                        </m:sSub>
                      </m:num>
                      <m:den>
                        <m:sSub>
                          <m:sSubPr>
                            <m:ctrlPr>
                              <a:rPr lang="en-US" i="1"/>
                            </m:ctrlPr>
                          </m:sSubPr>
                          <m:e>
                            <m:r>
                              <a:rPr lang="en-US" i="1"/>
                              <m:t>𝜔</m:t>
                            </m:r>
                          </m:e>
                          <m:sub>
                            <m:r>
                              <a:rPr lang="en-US" i="1"/>
                              <m:t>𝑐</m:t>
                            </m:r>
                          </m:sub>
                        </m:sSub>
                      </m:den>
                    </m:f>
                  </m:oMath>
                </a14:m>
                <a:endParaRPr lang="en-US" dirty="0" smtClean="0"/>
              </a:p>
              <a:p>
                <a:r>
                  <a:rPr lang="en-US" dirty="0" smtClean="0"/>
                  <a:t>Jitter margin is largest value for which closed-loop stability is guaranteed </a:t>
                </a:r>
                <a14:m>
                  <m:oMath xmlns:m="http://schemas.openxmlformats.org/officeDocument/2006/math">
                    <m:r>
                      <a:rPr lang="en-US" i="1"/>
                      <m:t>∆∈</m:t>
                    </m:r>
                    <m:d>
                      <m:dPr>
                        <m:begChr m:val="["/>
                        <m:endChr m:val="]"/>
                        <m:ctrlPr>
                          <a:rPr lang="en-US" i="1"/>
                        </m:ctrlPr>
                      </m:dPr>
                      <m:e>
                        <m:r>
                          <a:rPr lang="en-US" i="1"/>
                          <m:t>𝐿</m:t>
                        </m:r>
                        <m:r>
                          <a:rPr lang="en-US" i="1"/>
                          <m:t>,</m:t>
                        </m:r>
                        <m:r>
                          <a:rPr lang="en-US" i="1"/>
                          <m:t>𝐿</m:t>
                        </m:r>
                        <m:r>
                          <a:rPr lang="en-US" i="1"/>
                          <m:t>+</m:t>
                        </m:r>
                        <m:sSub>
                          <m:sSubPr>
                            <m:ctrlPr>
                              <a:rPr lang="en-US" i="1"/>
                            </m:ctrlPr>
                          </m:sSubPr>
                          <m:e>
                            <m:r>
                              <a:rPr lang="en-US" i="1"/>
                              <m:t>𝐽</m:t>
                            </m:r>
                          </m:e>
                          <m:sub>
                            <m:r>
                              <a:rPr lang="en-US" i="1"/>
                              <m:t>𝑚</m:t>
                            </m:r>
                          </m:sub>
                        </m:sSub>
                        <m:r>
                          <a:rPr lang="en-US" i="1"/>
                          <m:t>(</m:t>
                        </m:r>
                        <m:r>
                          <a:rPr lang="en-US" i="1"/>
                          <m:t>𝐿</m:t>
                        </m:r>
                        <m:r>
                          <a:rPr lang="en-US" i="1"/>
                          <m:t>)</m:t>
                        </m:r>
                      </m:e>
                    </m:d>
                  </m:oMath>
                </a14:m>
                <a:endParaRPr lang="en-US" dirty="0" smtClean="0"/>
              </a:p>
              <a:p>
                <a:r>
                  <a:rPr lang="en-US" dirty="0" smtClean="0"/>
                  <a:t>Deadline must meet </a:t>
                </a:r>
                <a14:m>
                  <m:oMath xmlns:m="http://schemas.openxmlformats.org/officeDocument/2006/math">
                    <m:r>
                      <a:rPr lang="en-US" i="1"/>
                      <m:t>𝐷</m:t>
                    </m:r>
                    <m:r>
                      <a:rPr lang="en-US" i="1"/>
                      <m:t>=</m:t>
                    </m:r>
                    <m:r>
                      <a:rPr lang="en-US" i="1"/>
                      <m:t>𝐿</m:t>
                    </m:r>
                    <m:r>
                      <a:rPr lang="en-US" i="1"/>
                      <m:t>+</m:t>
                    </m:r>
                    <m:sSub>
                      <m:sSubPr>
                        <m:ctrlPr>
                          <a:rPr lang="en-US" i="1"/>
                        </m:ctrlPr>
                      </m:sSubPr>
                      <m:e>
                        <m:r>
                          <a:rPr lang="en-US" i="1"/>
                          <m:t>𝐽</m:t>
                        </m:r>
                      </m:e>
                      <m:sub>
                        <m:r>
                          <a:rPr lang="en-US" i="1"/>
                          <m:t>𝑚</m:t>
                        </m:r>
                      </m:sub>
                    </m:sSub>
                    <m:r>
                      <a:rPr lang="en-US" i="1"/>
                      <m:t>(</m:t>
                    </m:r>
                    <m:r>
                      <a:rPr lang="en-US" i="1"/>
                      <m:t>𝐿</m:t>
                    </m:r>
                    <m:r>
                      <a:rPr lang="en-US" i="1"/>
                      <m:t>+</m:t>
                    </m:r>
                    <m:f>
                      <m:fPr>
                        <m:type m:val="skw"/>
                        <m:ctrlPr>
                          <a:rPr lang="en-US" i="1"/>
                        </m:ctrlPr>
                      </m:fPr>
                      <m:num>
                        <m:sSub>
                          <m:sSubPr>
                            <m:ctrlPr>
                              <a:rPr lang="en-US" i="1"/>
                            </m:ctrlPr>
                          </m:sSubPr>
                          <m:e>
                            <m:r>
                              <a:rPr lang="en-US" i="1">
                                <a:sym typeface="Symbol"/>
                              </a:rPr>
                              <m:t></m:t>
                            </m:r>
                          </m:e>
                          <m:sub>
                            <m:r>
                              <a:rPr lang="en-US" i="1"/>
                              <m:t>𝑚</m:t>
                            </m:r>
                          </m:sub>
                        </m:sSub>
                      </m:num>
                      <m:den>
                        <m:sSub>
                          <m:sSubPr>
                            <m:ctrlPr>
                              <a:rPr lang="en-US" i="1"/>
                            </m:ctrlPr>
                          </m:sSubPr>
                          <m:e>
                            <m:r>
                              <a:rPr lang="en-US" i="1"/>
                              <m:t>𝜔</m:t>
                            </m:r>
                          </m:e>
                          <m:sub>
                            <m:r>
                              <a:rPr lang="en-US" i="1"/>
                              <m:t>𝑐</m:t>
                            </m:r>
                          </m:sub>
                        </m:sSub>
                      </m:den>
                    </m:f>
                    <m:r>
                      <a:rPr lang="en-US" i="1"/>
                      <m:t>)</m:t>
                    </m:r>
                  </m:oMath>
                </a14:m>
                <a:endParaRPr lang="en-US" dirty="0" smtClean="0"/>
              </a:p>
              <a:p>
                <a:pPr lvl="1"/>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1750" r="-1704"/>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altLang="en-US" smtClean="0"/>
              <a:t>High Performance Embedded Computing 2nd ed © 2014 Elsevier</a:t>
            </a:r>
            <a:endParaRPr lang="en-US" altLang="en-US"/>
          </a:p>
        </p:txBody>
      </p:sp>
    </p:spTree>
    <p:extLst>
      <p:ext uri="{BB962C8B-B14F-4D97-AF65-F5344CB8AC3E}">
        <p14:creationId xmlns:p14="http://schemas.microsoft.com/office/powerpoint/2010/main" val="494280397"/>
      </p:ext>
    </p:extLst>
  </p:cSld>
  <p:clrMapOvr>
    <a:masterClrMapping/>
  </p:clrMapOvr>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4338</TotalTime>
  <Words>3501</Words>
  <Application>Microsoft Office PowerPoint</Application>
  <PresentationFormat>On-screen Show (4:3)</PresentationFormat>
  <Paragraphs>314</Paragraphs>
  <Slides>45</Slides>
  <Notes>4</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Edge</vt:lpstr>
      <vt:lpstr>Chapter 8, part 1: Cyber-Physical Systems</vt:lpstr>
      <vt:lpstr>Topics</vt:lpstr>
      <vt:lpstr>Feedback control</vt:lpstr>
      <vt:lpstr>State space control</vt:lpstr>
      <vt:lpstr>Stability and schedulability</vt:lpstr>
      <vt:lpstr>Zhang et al. schedulability and stability</vt:lpstr>
      <vt:lpstr>Optimal Operation Point</vt:lpstr>
      <vt:lpstr>Jitter and stability</vt:lpstr>
      <vt:lpstr>Cervin et al: jitter margin and scheduling</vt:lpstr>
      <vt:lpstr>Cervin et al. sample time/control co-design</vt:lpstr>
      <vt:lpstr>Anta and Tabuda: self-triggered control</vt:lpstr>
      <vt:lpstr>Networked control systems</vt:lpstr>
      <vt:lpstr>Maximum allowable delay bound</vt:lpstr>
      <vt:lpstr>Tindell et al.</vt:lpstr>
      <vt:lpstr>Zhang et al. stability under constant network delay</vt:lpstr>
      <vt:lpstr>Park et al. MADB bounds</vt:lpstr>
      <vt:lpstr>Park et al. sample period determination [Par09]</vt:lpstr>
      <vt:lpstr>FlexRay timing</vt:lpstr>
      <vt:lpstr>Goswami et al. stability and lost messages</vt:lpstr>
      <vt:lpstr>Kim et al. monitoring timing properties</vt:lpstr>
      <vt:lpstr>State uncertainty in the presence of lost sensor values</vt:lpstr>
      <vt:lpstr>Design methodologies</vt:lpstr>
      <vt:lpstr>CPS design methodologies</vt:lpstr>
      <vt:lpstr>Karsai et al. Model-Integrated Computing</vt:lpstr>
      <vt:lpstr>Model-based design in specific domains</vt:lpstr>
      <vt:lpstr>Hybrid automaton model for thermostat [Hen96]</vt:lpstr>
      <vt:lpstr>Hybrid automaton verification</vt:lpstr>
      <vt:lpstr>Functional reactive programming</vt:lpstr>
      <vt:lpstr>Differential dynamic logic</vt:lpstr>
      <vt:lpstr>Modeling and design</vt:lpstr>
      <vt:lpstr>Simulink and Stateflow</vt:lpstr>
      <vt:lpstr>Sciafe et al. Simulink/Stateflow semantics</vt:lpstr>
      <vt:lpstr>Safe Simulink/Stateflow subset for Lustre generation</vt:lpstr>
      <vt:lpstr>Modeling</vt:lpstr>
      <vt:lpstr>Goals of cyber-physical attackers</vt:lpstr>
      <vt:lpstr>Stuxnet</vt:lpstr>
      <vt:lpstr>Stuxnet 0.5</vt:lpstr>
      <vt:lpstr>PLC attack</vt:lpstr>
      <vt:lpstr>PLC modifications</vt:lpstr>
      <vt:lpstr>Stuxnet techniques</vt:lpstr>
      <vt:lpstr>Replay attacks</vt:lpstr>
      <vt:lpstr>Performance vs. security</vt:lpstr>
      <vt:lpstr>State estimation and bad data suppression</vt:lpstr>
      <vt:lpstr>Undetectable and unidentifiable attacks</vt:lpstr>
      <vt:lpstr>Stuxnet attack procedure</vt:lpstr>
    </vt:vector>
  </TitlesOfParts>
  <Company>Princeton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Performance Embedded Computing</dc:title>
  <dc:creator>Marilyn Wolf</dc:creator>
  <cp:lastModifiedBy>Marilyn</cp:lastModifiedBy>
  <cp:revision>141</cp:revision>
  <dcterms:created xsi:type="dcterms:W3CDTF">2006-09-21T02:21:51Z</dcterms:created>
  <dcterms:modified xsi:type="dcterms:W3CDTF">2014-04-08T01:10:38Z</dcterms:modified>
</cp:coreProperties>
</file>