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dirty="0" smtClean="0"/>
              <a:t>Chapter 1: The </a:t>
            </a:r>
            <a:r>
              <a:rPr lang="en-US" dirty="0" err="1" smtClean="0"/>
              <a:t>IoT</a:t>
            </a:r>
            <a:r>
              <a:rPr lang="en-US" dirty="0" smtClean="0"/>
              <a:t> Landscape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and privacy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systems present security vulnerabilities:</a:t>
            </a:r>
          </a:p>
          <a:p>
            <a:pPr lvl="1"/>
            <a:r>
              <a:rPr lang="en-US" dirty="0" smtClean="0"/>
              <a:t>Devices can be physically accessed by attackers.</a:t>
            </a:r>
          </a:p>
          <a:p>
            <a:r>
              <a:rPr lang="en-US" dirty="0" smtClean="0"/>
              <a:t>Many </a:t>
            </a:r>
            <a:r>
              <a:rPr lang="en-US" dirty="0" err="1" smtClean="0"/>
              <a:t>IoT</a:t>
            </a:r>
            <a:r>
              <a:rPr lang="en-US" dirty="0" smtClean="0"/>
              <a:t> devices are poorly designed for security:</a:t>
            </a:r>
          </a:p>
          <a:p>
            <a:pPr lvl="1"/>
            <a:r>
              <a:rPr lang="en-US" dirty="0" smtClean="0"/>
              <a:t>Inadequate hardware security support.</a:t>
            </a:r>
          </a:p>
          <a:p>
            <a:pPr lvl="1"/>
            <a:r>
              <a:rPr lang="en-US" dirty="0" smtClean="0"/>
              <a:t>Poorly designed, vulnerable software.</a:t>
            </a:r>
          </a:p>
          <a:p>
            <a:pPr lvl="1"/>
            <a:r>
              <a:rPr lang="en-US" dirty="0" smtClean="0"/>
              <a:t>Default passwords and other sloppy deployment.</a:t>
            </a:r>
          </a:p>
          <a:p>
            <a:r>
              <a:rPr lang="en-US" dirty="0" smtClean="0"/>
              <a:t>Long installed life of </a:t>
            </a:r>
            <a:r>
              <a:rPr lang="en-US" dirty="0" err="1" smtClean="0"/>
              <a:t>IoT</a:t>
            </a:r>
            <a:r>
              <a:rPr lang="en-US" dirty="0" smtClean="0"/>
              <a:t> devices increases risk of insecure devices.</a:t>
            </a:r>
          </a:p>
          <a:p>
            <a:r>
              <a:rPr lang="en-US" dirty="0" err="1" smtClean="0"/>
              <a:t>Dyn</a:t>
            </a:r>
            <a:r>
              <a:rPr lang="en-US" dirty="0" smtClean="0"/>
              <a:t> attack of 2016 illustrates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6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Event-driven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(time/value pair) is a fundamental datatype.</a:t>
            </a:r>
          </a:p>
          <a:p>
            <a:pPr lvl="1"/>
            <a:r>
              <a:rPr lang="en-US" dirty="0" smtClean="0"/>
              <a:t>Time is a first-class element.</a:t>
            </a:r>
          </a:p>
          <a:p>
            <a:pPr lvl="1"/>
            <a:r>
              <a:rPr lang="en-US" dirty="0" smtClean="0"/>
              <a:t>Physical behavior is expressed </a:t>
            </a:r>
            <a:r>
              <a:rPr lang="en-US" smtClean="0"/>
              <a:t>as event sets.</a:t>
            </a:r>
            <a:endParaRPr lang="en-US" dirty="0" smtClean="0"/>
          </a:p>
          <a:p>
            <a:r>
              <a:rPr lang="en-US" dirty="0" smtClean="0"/>
              <a:t>Many traditional Internet systems are designed for transactions.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IoT</a:t>
            </a:r>
            <a:r>
              <a:rPr lang="en-US" dirty="0" smtClean="0"/>
              <a:t>?</a:t>
            </a:r>
          </a:p>
          <a:p>
            <a:r>
              <a:rPr lang="en-US" dirty="0" smtClean="0"/>
              <a:t>Applications</a:t>
            </a:r>
          </a:p>
          <a:p>
            <a:r>
              <a:rPr lang="en-US" dirty="0" smtClean="0"/>
              <a:t>Architectures</a:t>
            </a:r>
          </a:p>
          <a:p>
            <a:r>
              <a:rPr lang="en-US" dirty="0" smtClean="0"/>
              <a:t>Wireless networks</a:t>
            </a:r>
          </a:p>
          <a:p>
            <a:r>
              <a:rPr lang="en-US" dirty="0" smtClean="0"/>
              <a:t>Devices</a:t>
            </a:r>
          </a:p>
          <a:p>
            <a:r>
              <a:rPr lang="en-US" dirty="0" smtClean="0"/>
              <a:t>Security and privacy</a:t>
            </a:r>
          </a:p>
          <a:p>
            <a:r>
              <a:rPr lang="en-US" dirty="0" smtClean="0"/>
              <a:t>Event-driven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IoT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IoT</a:t>
            </a:r>
            <a:r>
              <a:rPr lang="en-US" dirty="0" smtClean="0"/>
              <a:t> system </a:t>
            </a:r>
            <a:r>
              <a:rPr lang="en-US" i="1" dirty="0" smtClean="0"/>
              <a:t>vs</a:t>
            </a:r>
            <a:r>
              <a:rPr lang="en-US" dirty="0" smtClean="0"/>
              <a:t>. the Internet-of-Things:</a:t>
            </a:r>
          </a:p>
          <a:p>
            <a:r>
              <a:rPr lang="en-US" dirty="0" smtClean="0"/>
              <a:t>Many </a:t>
            </a:r>
            <a:r>
              <a:rPr lang="en-US" dirty="0" err="1" smtClean="0"/>
              <a:t>IoT</a:t>
            </a:r>
            <a:r>
              <a:rPr lang="en-US" dirty="0" smtClean="0"/>
              <a:t> systems operate primarily within their own boundaries.</a:t>
            </a:r>
          </a:p>
          <a:p>
            <a:r>
              <a:rPr lang="en-US" dirty="0" smtClean="0"/>
              <a:t>Many </a:t>
            </a:r>
            <a:r>
              <a:rPr lang="en-US" dirty="0" err="1" smtClean="0"/>
              <a:t>IoT</a:t>
            </a:r>
            <a:r>
              <a:rPr lang="en-US" dirty="0" smtClean="0"/>
              <a:t> devices do not use the </a:t>
            </a:r>
            <a:r>
              <a:rPr lang="en-US" dirty="0" err="1" smtClean="0"/>
              <a:t>IoT</a:t>
            </a:r>
            <a:r>
              <a:rPr lang="en-US" dirty="0" smtClean="0"/>
              <a:t> protocol.</a:t>
            </a:r>
          </a:p>
          <a:p>
            <a:pPr marL="0" indent="0">
              <a:buNone/>
            </a:pPr>
            <a:r>
              <a:rPr lang="en-US" dirty="0" err="1" smtClean="0"/>
              <a:t>IoT</a:t>
            </a:r>
            <a:r>
              <a:rPr lang="en-US" dirty="0" smtClean="0"/>
              <a:t> system:</a:t>
            </a:r>
          </a:p>
          <a:p>
            <a:r>
              <a:rPr lang="en-US" dirty="0" smtClean="0"/>
              <a:t>Built to provide a set of applications.</a:t>
            </a:r>
          </a:p>
          <a:p>
            <a:r>
              <a:rPr lang="en-US" dirty="0" smtClean="0"/>
              <a:t>Sensor network, perhaps some actuation.</a:t>
            </a:r>
          </a:p>
          <a:p>
            <a:r>
              <a:rPr lang="en-US" dirty="0" smtClean="0"/>
              <a:t>Wireless networks of embedded computing devices.</a:t>
            </a:r>
          </a:p>
          <a:p>
            <a:r>
              <a:rPr lang="en-US" dirty="0" smtClean="0"/>
              <a:t>Network configuration is long-lived and evolving.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system enablers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VLSI technology:</a:t>
            </a:r>
          </a:p>
          <a:p>
            <a:pPr lvl="1"/>
            <a:r>
              <a:rPr lang="en-US" dirty="0" smtClean="0"/>
              <a:t>Low-cost digital and analog.</a:t>
            </a:r>
          </a:p>
          <a:p>
            <a:pPr lvl="1"/>
            <a:r>
              <a:rPr lang="en-US" dirty="0" smtClean="0"/>
              <a:t>Low power.</a:t>
            </a:r>
          </a:p>
          <a:p>
            <a:pPr lvl="1"/>
            <a:r>
              <a:rPr lang="en-US" dirty="0" smtClean="0"/>
              <a:t>Simple devices do not need to rely on state-of-the-art processes.</a:t>
            </a:r>
          </a:p>
          <a:p>
            <a:r>
              <a:rPr lang="en-US" dirty="0" smtClean="0"/>
              <a:t>MEMS (microelectromechanical) sensors.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Industrial systems:</a:t>
            </a:r>
          </a:p>
          <a:p>
            <a:pPr lvl="1"/>
            <a:r>
              <a:rPr lang="en-US" dirty="0" smtClean="0"/>
              <a:t>Monitor industrial processes and product quality.</a:t>
            </a:r>
          </a:p>
          <a:p>
            <a:pPr lvl="1"/>
            <a:r>
              <a:rPr lang="en-US" dirty="0" smtClean="0"/>
              <a:t>Monitor state of equipment.</a:t>
            </a:r>
          </a:p>
          <a:p>
            <a:r>
              <a:rPr lang="en-US" dirty="0" smtClean="0"/>
              <a:t>Smart buildings:</a:t>
            </a:r>
          </a:p>
          <a:p>
            <a:pPr lvl="1"/>
            <a:r>
              <a:rPr lang="en-US" dirty="0" smtClean="0"/>
              <a:t>State of building.</a:t>
            </a:r>
          </a:p>
          <a:p>
            <a:pPr lvl="1"/>
            <a:r>
              <a:rPr lang="en-US" dirty="0" smtClean="0"/>
              <a:t>Activity tracking.</a:t>
            </a:r>
          </a:p>
          <a:p>
            <a:pPr lvl="1"/>
            <a:r>
              <a:rPr lang="en-US" dirty="0" smtClean="0"/>
              <a:t>Control of lighting, heating/ventilation/air conditioning.</a:t>
            </a:r>
          </a:p>
          <a:p>
            <a:pPr lvl="1"/>
            <a:r>
              <a:rPr lang="en-US" dirty="0" smtClean="0"/>
              <a:t>Structural health.</a:t>
            </a:r>
          </a:p>
          <a:p>
            <a:r>
              <a:rPr lang="en-US" dirty="0" smtClean="0"/>
              <a:t>Smart communities:</a:t>
            </a:r>
          </a:p>
          <a:p>
            <a:pPr lvl="1"/>
            <a:r>
              <a:rPr lang="en-US" dirty="0" smtClean="0"/>
              <a:t>Pedestrian and vehicular traffic.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Networked sensors and devices in vehicles.</a:t>
            </a:r>
          </a:p>
          <a:p>
            <a:r>
              <a:rPr lang="en-US" dirty="0" smtClean="0"/>
              <a:t>Medical systems:</a:t>
            </a:r>
          </a:p>
          <a:p>
            <a:pPr lvl="1"/>
            <a:r>
              <a:rPr lang="en-US" dirty="0" smtClean="0"/>
              <a:t>Implanted devices.</a:t>
            </a:r>
          </a:p>
          <a:p>
            <a:pPr lvl="1"/>
            <a:r>
              <a:rPr lang="en-US" dirty="0" smtClean="0"/>
              <a:t>External patient monitoring.</a:t>
            </a:r>
          </a:p>
          <a:p>
            <a:pPr lvl="1"/>
            <a:r>
              <a:rPr lang="en-US" dirty="0" smtClean="0"/>
              <a:t>Emergency vehicles, hospitals, medical offices.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1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application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Event latency:</a:t>
            </a:r>
          </a:p>
          <a:p>
            <a:pPr lvl="1"/>
            <a:r>
              <a:rPr lang="en-US" dirty="0" smtClean="0"/>
              <a:t>Time to read an event.</a:t>
            </a:r>
          </a:p>
          <a:p>
            <a:r>
              <a:rPr lang="en-US" dirty="0" smtClean="0"/>
              <a:t>Event throughput:</a:t>
            </a:r>
          </a:p>
          <a:p>
            <a:pPr lvl="1"/>
            <a:r>
              <a:rPr lang="en-US" dirty="0" smtClean="0"/>
              <a:t>Number of events per second.</a:t>
            </a:r>
          </a:p>
          <a:p>
            <a:r>
              <a:rPr lang="en-US" dirty="0" smtClean="0"/>
              <a:t>Event loss rate:</a:t>
            </a:r>
          </a:p>
          <a:p>
            <a:pPr lvl="1"/>
            <a:r>
              <a:rPr lang="en-US" dirty="0" smtClean="0"/>
              <a:t>Related to buffer capacity.</a:t>
            </a:r>
          </a:p>
          <a:p>
            <a:r>
              <a:rPr lang="en-US" dirty="0" smtClean="0"/>
              <a:t>Service latency and throughput:</a:t>
            </a:r>
          </a:p>
          <a:p>
            <a:pPr lvl="1"/>
            <a:r>
              <a:rPr lang="en-US" dirty="0" smtClean="0"/>
              <a:t>Notifications and actions caused by an event.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Reliability and availability.</a:t>
            </a:r>
          </a:p>
          <a:p>
            <a:r>
              <a:rPr lang="en-US" dirty="0" smtClean="0"/>
              <a:t>Service lifetime.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architectures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Event-driven:</a:t>
            </a:r>
          </a:p>
          <a:p>
            <a:pPr lvl="1"/>
            <a:r>
              <a:rPr lang="en-US" dirty="0" smtClean="0"/>
              <a:t>Aperiodic changes in system state.</a:t>
            </a:r>
          </a:p>
          <a:p>
            <a:r>
              <a:rPr lang="en-US" dirty="0" smtClean="0"/>
              <a:t>Transmission of data consumes a great deal of power.</a:t>
            </a:r>
          </a:p>
          <a:p>
            <a:pPr lvl="1"/>
            <a:r>
              <a:rPr lang="en-US" dirty="0" smtClean="0"/>
              <a:t>Periodic transmission of samples consumes too much power.</a:t>
            </a:r>
          </a:p>
          <a:p>
            <a:r>
              <a:rPr lang="en-US" dirty="0" smtClean="0"/>
              <a:t>Local processing of events reduces power consumption.</a:t>
            </a:r>
          </a:p>
          <a:p>
            <a:r>
              <a:rPr lang="en-US" dirty="0" smtClean="0"/>
              <a:t>Non-local computing:</a:t>
            </a:r>
          </a:p>
          <a:p>
            <a:pPr lvl="1"/>
            <a:r>
              <a:rPr lang="en-US" dirty="0" smtClean="0"/>
              <a:t>Fog computing is near edge of network.</a:t>
            </a:r>
          </a:p>
          <a:p>
            <a:pPr lvl="1"/>
            <a:r>
              <a:rPr lang="en-US" dirty="0" smtClean="0"/>
              <a:t>Cloud computing is at center of network.</a:t>
            </a:r>
          </a:p>
          <a:p>
            <a:r>
              <a:rPr lang="en-US" dirty="0" smtClean="0"/>
              <a:t>Fog and cloud computing can be used to combine sensors to perform more sophisticated analysis.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9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Wireless networks reduce cost of </a:t>
            </a:r>
            <a:r>
              <a:rPr lang="en-US" dirty="0" err="1" smtClean="0"/>
              <a:t>IoT</a:t>
            </a:r>
            <a:r>
              <a:rPr lang="en-US" dirty="0" smtClean="0"/>
              <a:t> devices.</a:t>
            </a:r>
          </a:p>
          <a:p>
            <a:r>
              <a:rPr lang="en-US" dirty="0" smtClean="0"/>
              <a:t>Wireless consumes significant amount of power.</a:t>
            </a:r>
          </a:p>
          <a:p>
            <a:pPr lvl="1"/>
            <a:r>
              <a:rPr lang="en-US" dirty="0" smtClean="0"/>
              <a:t>Wireless network should be optimized for event-driven operation.</a:t>
            </a:r>
          </a:p>
          <a:p>
            <a:r>
              <a:rPr lang="en-US" dirty="0" smtClean="0"/>
              <a:t>Not all devices at the edge use the Internet Protocol (IP).</a:t>
            </a:r>
          </a:p>
          <a:p>
            <a:r>
              <a:rPr lang="en-US" dirty="0" err="1" smtClean="0"/>
              <a:t>IoT</a:t>
            </a:r>
            <a:r>
              <a:rPr lang="en-US" dirty="0" smtClean="0"/>
              <a:t> networks typically run by non-experts.</a:t>
            </a:r>
          </a:p>
          <a:p>
            <a:pPr lvl="1"/>
            <a:r>
              <a:rPr lang="en-US" dirty="0" smtClean="0"/>
              <a:t>Should be easy to install, largely self-managing.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VLSI </a:t>
            </a:r>
            <a:r>
              <a:rPr lang="en-US" dirty="0" err="1" smtClean="0"/>
              <a:t>IoT</a:t>
            </a:r>
            <a:r>
              <a:rPr lang="en-US" dirty="0" smtClean="0"/>
              <a:t> devices operate at the edge of the network.</a:t>
            </a:r>
          </a:p>
          <a:p>
            <a:r>
              <a:rPr lang="en-US" dirty="0" smtClean="0"/>
              <a:t>Small chips provide low manufacturing cost.</a:t>
            </a:r>
          </a:p>
          <a:p>
            <a:pPr lvl="1"/>
            <a:r>
              <a:rPr lang="en-US" dirty="0" smtClean="0"/>
              <a:t>A few mm</a:t>
            </a:r>
            <a:r>
              <a:rPr lang="en-US" baseline="30000" dirty="0" smtClean="0"/>
              <a:t>2</a:t>
            </a:r>
            <a:r>
              <a:rPr lang="en-US" dirty="0" smtClean="0"/>
              <a:t> can be enough for useful sensing, memory, computation, and communication.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576</Words>
  <Application>Microsoft Office PowerPoint</Application>
  <PresentationFormat>Widescreen</PresentationFormat>
  <Paragraphs>100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Internet-of-Things (IoT) Systems Chapter 1: The IoT Landscape</vt:lpstr>
      <vt:lpstr>Outline</vt:lpstr>
      <vt:lpstr>What is IoT?</vt:lpstr>
      <vt:lpstr>IoT system enablers</vt:lpstr>
      <vt:lpstr>IoT applications</vt:lpstr>
      <vt:lpstr>IoT application requirements</vt:lpstr>
      <vt:lpstr>IoT architectures</vt:lpstr>
      <vt:lpstr>Wireless networks</vt:lpstr>
      <vt:lpstr>IoT devices</vt:lpstr>
      <vt:lpstr>Security and privacy</vt:lpstr>
      <vt:lpstr>Event-driven systems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12</cp:revision>
  <dcterms:created xsi:type="dcterms:W3CDTF">2018-01-12T18:21:48Z</dcterms:created>
  <dcterms:modified xsi:type="dcterms:W3CDTF">2018-01-12T20:21:58Z</dcterms:modified>
</cp:coreProperties>
</file>