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68" y="1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134C8-821D-4381-94EE-CEC496229481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20470D-9065-4842-A057-7D42352AB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7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0470D-9065-4842-A057-7D42352AB92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439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1D611-2F49-4F4D-8978-76EF2C4043B6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352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6B682-2DC6-454E-B1C4-6863B8892395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05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4D978-1638-4591-B747-B44519C1B0D2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657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EE86A-CBE9-4BD1-A00B-141E8481BC95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71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CF79B-7C21-44D8-B79C-962EDF1FE97B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1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0AC9B-E847-4A14-A4F2-5FED27B93D08}" type="datetime1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799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727E4-0679-4632-8FB6-A9D09290326B}" type="datetime1">
              <a:rPr lang="en-US" smtClean="0"/>
              <a:t>1/12/2018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569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2E96-8516-4057-ACDA-F7158D99B83D}" type="datetime1">
              <a:rPr lang="en-US" smtClean="0"/>
              <a:t>1/12/2018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48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6001-A709-4539-85E3-EB17B7927888}" type="datetime1">
              <a:rPr lang="en-US" smtClean="0"/>
              <a:t>1/12/2018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827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EBF54-8486-4DD6-BFA9-97FD972F7FC0}" type="datetime1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195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6830E-E6D6-44F5-8621-7A4B72B69B53}" type="datetime1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855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F6C4D-2909-4C99-B071-25A71EBA93A2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716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Internet-of-Things (</a:t>
            </a:r>
            <a:r>
              <a:rPr lang="en-US" dirty="0" err="1" smtClean="0"/>
              <a:t>IoT</a:t>
            </a:r>
            <a:r>
              <a:rPr lang="en-US" dirty="0" smtClean="0"/>
              <a:t>) Systems</a:t>
            </a:r>
            <a:br>
              <a:rPr lang="en-US" dirty="0" smtClean="0"/>
            </a:br>
            <a:r>
              <a:rPr lang="en-US" smtClean="0"/>
              <a:t>Chapter </a:t>
            </a:r>
            <a:r>
              <a:rPr lang="en-US" smtClean="0"/>
              <a:t>2: </a:t>
            </a:r>
            <a:r>
              <a:rPr lang="en-US" dirty="0" err="1" smtClean="0"/>
              <a:t>IoT</a:t>
            </a:r>
            <a:r>
              <a:rPr lang="en-US" dirty="0" smtClean="0"/>
              <a:t> System Architectures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Dimitrios</a:t>
            </a:r>
            <a:r>
              <a:rPr lang="en-US" dirty="0" smtClean="0"/>
              <a:t> </a:t>
            </a:r>
            <a:r>
              <a:rPr lang="en-US" dirty="0" err="1" smtClean="0"/>
              <a:t>Serpanos</a:t>
            </a:r>
            <a:endParaRPr lang="en-US" dirty="0" smtClean="0"/>
          </a:p>
          <a:p>
            <a:r>
              <a:rPr lang="en-US" dirty="0" smtClean="0"/>
              <a:t>Marilyn Wolf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76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Bluetooth Low Energy (BLE)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BLE is part of Bluetooth standard designed for coin cell battery-style operation.</a:t>
            </a:r>
          </a:p>
          <a:p>
            <a:r>
              <a:rPr lang="en-US" dirty="0" smtClean="0"/>
              <a:t>Device can operate as receiver, transmitter, or both.</a:t>
            </a:r>
          </a:p>
          <a:p>
            <a:r>
              <a:rPr lang="en-US" dirty="0" smtClean="0"/>
              <a:t>BLE is stateless; classic Bluetooth is </a:t>
            </a:r>
            <a:r>
              <a:rPr lang="en-US" dirty="0" err="1" smtClean="0"/>
              <a:t>stateful</a:t>
            </a:r>
            <a:r>
              <a:rPr lang="en-US" dirty="0" smtClean="0"/>
              <a:t>.</a:t>
            </a:r>
          </a:p>
          <a:p>
            <a:r>
              <a:rPr lang="en-US" dirty="0" smtClean="0"/>
              <a:t>Link layer provides advertising service.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pic>
        <p:nvPicPr>
          <p:cNvPr id="7" name="Content Placeholder 6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037" y="1825625"/>
            <a:ext cx="426792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85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Designed for wide-area </a:t>
            </a:r>
            <a:r>
              <a:rPr lang="en-US" dirty="0" err="1" smtClean="0"/>
              <a:t>IoT</a:t>
            </a:r>
            <a:r>
              <a:rPr lang="en-US" dirty="0" smtClean="0"/>
              <a:t> applications.</a:t>
            </a:r>
          </a:p>
          <a:p>
            <a:pPr lvl="1"/>
            <a:r>
              <a:rPr lang="en-US" dirty="0" smtClean="0"/>
              <a:t>Base station may cover hundreds of square kilometers.</a:t>
            </a:r>
          </a:p>
          <a:p>
            <a:r>
              <a:rPr lang="en-US" dirty="0" smtClean="0"/>
              <a:t>Gateways communicate with end devices.</a:t>
            </a:r>
          </a:p>
          <a:p>
            <a:r>
              <a:rPr lang="en-US" dirty="0" smtClean="0"/>
              <a:t>Data rates range over 0.3-50 kbps.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67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Web-style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XMPP streaming XML protocol.</a:t>
            </a:r>
          </a:p>
          <a:p>
            <a:pPr lvl="1"/>
            <a:r>
              <a:rPr lang="en-US" dirty="0" smtClean="0"/>
              <a:t>Provides security, authentication, availability information, client rosters.</a:t>
            </a:r>
          </a:p>
          <a:p>
            <a:pPr lvl="1"/>
            <a:r>
              <a:rPr lang="en-US" dirty="0" smtClean="0"/>
              <a:t>XMPP-</a:t>
            </a:r>
            <a:r>
              <a:rPr lang="en-US" dirty="0" err="1" smtClean="0"/>
              <a:t>IoT</a:t>
            </a:r>
            <a:r>
              <a:rPr lang="en-US" dirty="0" smtClean="0"/>
              <a:t> designed for </a:t>
            </a:r>
            <a:r>
              <a:rPr lang="en-US" dirty="0" err="1" smtClean="0"/>
              <a:t>IoT</a:t>
            </a:r>
            <a:r>
              <a:rPr lang="en-US" dirty="0" smtClean="0"/>
              <a:t>.</a:t>
            </a:r>
          </a:p>
          <a:p>
            <a:r>
              <a:rPr lang="en-US" dirty="0" smtClean="0"/>
              <a:t>REST provides stateless HTTP transfers.</a:t>
            </a:r>
          </a:p>
          <a:p>
            <a:pPr lvl="1"/>
            <a:r>
              <a:rPr lang="en-US" dirty="0" smtClean="0"/>
              <a:t>COAP is REST-based protocol for </a:t>
            </a:r>
            <a:r>
              <a:rPr lang="en-US" dirty="0" err="1" smtClean="0"/>
              <a:t>IoT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Amazon Web Services (AWS) provides managed cloud service.</a:t>
            </a:r>
          </a:p>
          <a:p>
            <a:pPr lvl="1"/>
            <a:r>
              <a:rPr lang="en-US" dirty="0" err="1" smtClean="0"/>
              <a:t>IoT</a:t>
            </a:r>
            <a:r>
              <a:rPr lang="en-US" dirty="0" smtClean="0"/>
              <a:t> devices known as things.</a:t>
            </a:r>
          </a:p>
          <a:p>
            <a:pPr lvl="1"/>
            <a:r>
              <a:rPr lang="en-US" dirty="0" smtClean="0"/>
              <a:t>Cloud model of a thing is a thing shadow.</a:t>
            </a:r>
          </a:p>
          <a:p>
            <a:pPr lvl="1"/>
            <a:r>
              <a:rPr lang="en-US" dirty="0" smtClean="0"/>
              <a:t>Rule engine transforms messages based on rules and routes to AWS services.</a:t>
            </a:r>
          </a:p>
          <a:p>
            <a:pPr lvl="1"/>
            <a:r>
              <a:rPr lang="en-US" dirty="0" smtClean="0"/>
              <a:t>Message broker based on MQTT.</a:t>
            </a:r>
          </a:p>
          <a:p>
            <a:r>
              <a:rPr lang="en-US" dirty="0" smtClean="0"/>
              <a:t>Microsoft Azure provides middleware Service Fabric and </a:t>
            </a:r>
            <a:r>
              <a:rPr lang="en-US" dirty="0" err="1" smtClean="0"/>
              <a:t>microservices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9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Databases for </a:t>
            </a:r>
            <a:r>
              <a:rPr lang="en-US" dirty="0" err="1" smtClean="0"/>
              <a:t>IoT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Used for both short-term and long-term storage.</a:t>
            </a:r>
          </a:p>
          <a:p>
            <a:r>
              <a:rPr lang="en-US" dirty="0" smtClean="0"/>
              <a:t>Unstructured databases (</a:t>
            </a:r>
            <a:r>
              <a:rPr lang="en-US" dirty="0" err="1" smtClean="0"/>
              <a:t>noSQL</a:t>
            </a:r>
            <a:r>
              <a:rPr lang="en-US" dirty="0" smtClean="0"/>
              <a:t>):</a:t>
            </a:r>
          </a:p>
          <a:p>
            <a:pPr lvl="1"/>
            <a:r>
              <a:rPr lang="en-US" dirty="0" smtClean="0"/>
              <a:t>Often structured as key-value pairs.</a:t>
            </a:r>
          </a:p>
          <a:p>
            <a:pPr lvl="1"/>
            <a:r>
              <a:rPr lang="en-US" dirty="0" smtClean="0"/>
              <a:t>Lack of schema simplifies deployment but complicates maintenance.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Time-series data may require specialized handling.</a:t>
            </a:r>
            <a:endParaRPr lang="en-US" dirty="0"/>
          </a:p>
          <a:p>
            <a:r>
              <a:rPr lang="en-US" dirty="0" smtClean="0"/>
              <a:t>Dynamic time warping (DTW) can be used to compare time-series data.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3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Time base provides a time reference for devices and the system.</a:t>
            </a:r>
          </a:p>
          <a:p>
            <a:r>
              <a:rPr lang="en-US" dirty="0" smtClean="0"/>
              <a:t>Many algorithms and applications require a global notion of time.</a:t>
            </a:r>
          </a:p>
          <a:p>
            <a:pPr lvl="1"/>
            <a:r>
              <a:rPr lang="en-US" dirty="0" smtClean="0"/>
              <a:t>Allows comparison of events across nodes.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Network Time Protocol (RFC1305) provides distributed time synchronization on Internet.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60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Security is a system property.</a:t>
            </a:r>
          </a:p>
          <a:p>
            <a:pPr lvl="1"/>
            <a:r>
              <a:rPr lang="en-US" dirty="0" smtClean="0"/>
              <a:t>System is only as secure as its weakest component.</a:t>
            </a:r>
          </a:p>
          <a:p>
            <a:r>
              <a:rPr lang="en-US" dirty="0" smtClean="0"/>
              <a:t>Security features can be provided at several layers: devices, physical networks, middleware.</a:t>
            </a:r>
          </a:p>
          <a:p>
            <a:r>
              <a:rPr lang="en-US" dirty="0" smtClean="0"/>
              <a:t>Lightweight block cyphers: SIMON, SPECK.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Several network provide security services: BLE, </a:t>
            </a:r>
            <a:r>
              <a:rPr lang="en-US" dirty="0" err="1" smtClean="0"/>
              <a:t>Zigbee</a:t>
            </a:r>
            <a:r>
              <a:rPr lang="en-US" dirty="0" smtClean="0"/>
              <a:t>, </a:t>
            </a:r>
            <a:r>
              <a:rPr lang="en-US" dirty="0" err="1" smtClean="0"/>
              <a:t>LoRA</a:t>
            </a:r>
            <a:r>
              <a:rPr lang="en-US" dirty="0" smtClean="0"/>
              <a:t>.</a:t>
            </a:r>
          </a:p>
          <a:p>
            <a:r>
              <a:rPr lang="en-US" dirty="0" smtClean="0"/>
              <a:t>MQTT may be operated with several different security standards.</a:t>
            </a:r>
          </a:p>
          <a:p>
            <a:pPr lvl="1"/>
            <a:r>
              <a:rPr lang="en-US" dirty="0" smtClean="0"/>
              <a:t>See </a:t>
            </a:r>
            <a:r>
              <a:rPr lang="en-US" i="1" dirty="0" smtClean="0"/>
              <a:t>MQTT and the NIST Framework for Improving Critical </a:t>
            </a:r>
            <a:r>
              <a:rPr lang="en-US" i="1" smtClean="0"/>
              <a:t>Infrastructure Cybersecurity.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59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IoT</a:t>
            </a:r>
            <a:r>
              <a:rPr lang="en-US" dirty="0" smtClean="0"/>
              <a:t> system organization and terminology.</a:t>
            </a:r>
          </a:p>
          <a:p>
            <a:r>
              <a:rPr lang="en-US" dirty="0" smtClean="0"/>
              <a:t>Application protocol concepts.</a:t>
            </a:r>
          </a:p>
          <a:p>
            <a:r>
              <a:rPr lang="en-US" dirty="0" err="1" smtClean="0"/>
              <a:t>IoT</a:t>
            </a:r>
            <a:r>
              <a:rPr lang="en-US" dirty="0" smtClean="0"/>
              <a:t>-oriented protocols.</a:t>
            </a:r>
          </a:p>
          <a:p>
            <a:r>
              <a:rPr lang="en-US" dirty="0" smtClean="0"/>
              <a:t>Databases.</a:t>
            </a:r>
          </a:p>
          <a:p>
            <a:r>
              <a:rPr lang="en-US" dirty="0" smtClean="0"/>
              <a:t>Time bases.</a:t>
            </a:r>
          </a:p>
          <a:p>
            <a:r>
              <a:rPr lang="en-US" dirty="0" smtClean="0"/>
              <a:t>Security.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2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IoT</a:t>
            </a:r>
            <a:r>
              <a:rPr lang="en-US" dirty="0" smtClean="0"/>
              <a:t> system terminology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Plant or environment:</a:t>
            </a:r>
          </a:p>
          <a:p>
            <a:pPr lvl="1"/>
            <a:r>
              <a:rPr lang="en-US" dirty="0" smtClean="0"/>
              <a:t>Physical system with which </a:t>
            </a:r>
            <a:r>
              <a:rPr lang="en-US" dirty="0" err="1" smtClean="0"/>
              <a:t>IoT</a:t>
            </a:r>
            <a:r>
              <a:rPr lang="en-US" dirty="0" smtClean="0"/>
              <a:t> computational system interacts.</a:t>
            </a:r>
          </a:p>
          <a:p>
            <a:r>
              <a:rPr lang="en-US" dirty="0" smtClean="0"/>
              <a:t>Devices:</a:t>
            </a:r>
          </a:p>
          <a:p>
            <a:pPr lvl="1"/>
            <a:r>
              <a:rPr lang="en-US" dirty="0" smtClean="0"/>
              <a:t>Leaf devices on the network.</a:t>
            </a:r>
          </a:p>
          <a:p>
            <a:r>
              <a:rPr lang="en-US" dirty="0" smtClean="0"/>
              <a:t>Hub:</a:t>
            </a:r>
          </a:p>
          <a:p>
            <a:pPr lvl="1"/>
            <a:r>
              <a:rPr lang="en-US" dirty="0" smtClean="0"/>
              <a:t>First-level connectivity device.</a:t>
            </a:r>
          </a:p>
          <a:p>
            <a:r>
              <a:rPr lang="en-US" dirty="0" smtClean="0"/>
              <a:t>Fog processor:</a:t>
            </a:r>
          </a:p>
          <a:p>
            <a:pPr lvl="1"/>
            <a:r>
              <a:rPr lang="en-US" dirty="0" smtClean="0"/>
              <a:t>Local computational node.</a:t>
            </a:r>
          </a:p>
          <a:p>
            <a:r>
              <a:rPr lang="en-US" dirty="0" smtClean="0"/>
              <a:t>Cloud server:</a:t>
            </a:r>
          </a:p>
          <a:p>
            <a:pPr lvl="1"/>
            <a:r>
              <a:rPr lang="en-US" dirty="0" smtClean="0"/>
              <a:t>Remote computational system.</a:t>
            </a:r>
          </a:p>
          <a:p>
            <a:r>
              <a:rPr lang="en-US" dirty="0" smtClean="0"/>
              <a:t>Database:</a:t>
            </a:r>
          </a:p>
          <a:p>
            <a:pPr lvl="1"/>
            <a:r>
              <a:rPr lang="en-US" dirty="0" smtClean="0"/>
              <a:t>Stores </a:t>
            </a:r>
            <a:r>
              <a:rPr lang="en-US" dirty="0" err="1" smtClean="0"/>
              <a:t>IoT</a:t>
            </a:r>
            <a:r>
              <a:rPr lang="en-US" dirty="0" smtClean="0"/>
              <a:t> system data.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pic>
        <p:nvPicPr>
          <p:cNvPr id="8" name="Content Placeholder 7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613" y="2421467"/>
            <a:ext cx="5430770" cy="3048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15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pplication protocol concepts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IoT</a:t>
            </a:r>
            <a:r>
              <a:rPr lang="en-US" dirty="0" smtClean="0"/>
              <a:t> systems require multi-hop service for end-to-end communication, specialized services, efficient operation.</a:t>
            </a:r>
          </a:p>
          <a:p>
            <a:r>
              <a:rPr lang="en-US" dirty="0" err="1" smtClean="0"/>
              <a:t>IoT</a:t>
            </a:r>
            <a:r>
              <a:rPr lang="en-US" dirty="0" smtClean="0"/>
              <a:t> service protocols can provide high-level models for </a:t>
            </a:r>
            <a:r>
              <a:rPr lang="en-US" dirty="0" err="1" smtClean="0"/>
              <a:t>IoT</a:t>
            </a:r>
            <a:r>
              <a:rPr lang="en-US" dirty="0" smtClean="0"/>
              <a:t> operation.</a:t>
            </a:r>
          </a:p>
          <a:p>
            <a:r>
              <a:rPr lang="en-US" dirty="0" smtClean="0"/>
              <a:t>Many </a:t>
            </a:r>
            <a:r>
              <a:rPr lang="en-US" dirty="0" err="1" smtClean="0"/>
              <a:t>IoT</a:t>
            </a:r>
            <a:r>
              <a:rPr lang="en-US" dirty="0" smtClean="0"/>
              <a:t> protocols are event-oriented.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11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Request/response design pattern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Internet HTTP protocol, used for Web service, uses a request/response design pattern.</a:t>
            </a:r>
          </a:p>
          <a:p>
            <a:pPr lvl="1"/>
            <a:r>
              <a:rPr lang="en-US" dirty="0" smtClean="0"/>
              <a:t>Client issues a request for a hypertext object.</a:t>
            </a:r>
          </a:p>
          <a:p>
            <a:pPr lvl="1"/>
            <a:r>
              <a:rPr lang="en-US" dirty="0" smtClean="0"/>
              <a:t>Server replies with object.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74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Publish/subscribe design pattern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Publish/subscribe requires less coupling between client and server.</a:t>
            </a:r>
          </a:p>
          <a:p>
            <a:r>
              <a:rPr lang="en-US" dirty="0" smtClean="0"/>
              <a:t>Server is publisher:</a:t>
            </a:r>
          </a:p>
          <a:p>
            <a:pPr lvl="1"/>
            <a:r>
              <a:rPr lang="en-US" dirty="0" smtClean="0"/>
              <a:t>Classifies messages into categories or topics.</a:t>
            </a:r>
          </a:p>
          <a:p>
            <a:r>
              <a:rPr lang="en-US" dirty="0" smtClean="0"/>
              <a:t>Clients subscribe to message categories.</a:t>
            </a:r>
          </a:p>
          <a:p>
            <a:r>
              <a:rPr lang="en-US" dirty="0" smtClean="0"/>
              <a:t>Brokers mediate message delivery.</a:t>
            </a:r>
          </a:p>
          <a:p>
            <a:pPr lvl="1"/>
            <a:r>
              <a:rPr lang="en-US" dirty="0" smtClean="0"/>
              <a:t>Bridge allows indirect publication of messages.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pic>
        <p:nvPicPr>
          <p:cNvPr id="8" name="Content Placeholder 7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792854"/>
            <a:ext cx="5181600" cy="241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46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Publish/subscribe </a:t>
            </a:r>
            <a:r>
              <a:rPr lang="en-US" dirty="0" err="1" smtClean="0"/>
              <a:t>servcies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DDS (Data Distribution Service):</a:t>
            </a:r>
          </a:p>
          <a:p>
            <a:pPr lvl="1"/>
            <a:r>
              <a:rPr lang="en-US" dirty="0" smtClean="0"/>
              <a:t>Pub/sub software architecture.</a:t>
            </a:r>
          </a:p>
          <a:p>
            <a:pPr lvl="1"/>
            <a:r>
              <a:rPr lang="en-US" dirty="0" smtClean="0"/>
              <a:t>DDS domain maintains a logical global data space.</a:t>
            </a:r>
          </a:p>
          <a:p>
            <a:pPr lvl="1"/>
            <a:r>
              <a:rPr lang="en-US" dirty="0" smtClean="0"/>
              <a:t>Publishers can specify quality-of-service parameters.</a:t>
            </a:r>
          </a:p>
          <a:p>
            <a:r>
              <a:rPr lang="en-US" dirty="0" smtClean="0"/>
              <a:t>RTPS (Real-Time Publish-Subscribe) Protocol defines communication with DDS and other pub/sub systems. </a:t>
            </a:r>
          </a:p>
          <a:p>
            <a:pPr lvl="1"/>
            <a:r>
              <a:rPr lang="en-US" dirty="0" smtClean="0"/>
              <a:t>Provides </a:t>
            </a:r>
            <a:r>
              <a:rPr lang="en-US" dirty="0" err="1" smtClean="0"/>
              <a:t>QoS</a:t>
            </a:r>
            <a:r>
              <a:rPr lang="en-US" dirty="0" smtClean="0"/>
              <a:t> properties, fault tolerance, and type-safety.</a:t>
            </a:r>
          </a:p>
          <a:p>
            <a:r>
              <a:rPr lang="en-US" dirty="0" smtClean="0"/>
              <a:t>MQTT designed for low overhead pub/sub with </a:t>
            </a:r>
            <a:r>
              <a:rPr lang="en-US" dirty="0" err="1" smtClean="0"/>
              <a:t>QoS</a:t>
            </a:r>
            <a:r>
              <a:rPr lang="en-US" dirty="0" smtClean="0"/>
              <a:t> parameters.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Esposito </a:t>
            </a:r>
            <a:r>
              <a:rPr lang="en-US" i="1" dirty="0" smtClean="0"/>
              <a:t>et al.</a:t>
            </a:r>
            <a:r>
              <a:rPr lang="en-US" dirty="0" smtClean="0"/>
              <a:t> scalable architecture for time-sensitive publish/subscribe system.</a:t>
            </a:r>
          </a:p>
          <a:p>
            <a:pPr lvl="1"/>
            <a:r>
              <a:rPr lang="en-US" dirty="0" smtClean="0"/>
              <a:t>Network layer for domains, nodes and clusters, coordinator layer.</a:t>
            </a:r>
          </a:p>
          <a:p>
            <a:r>
              <a:rPr lang="en-US" dirty="0" smtClean="0"/>
              <a:t>Kang </a:t>
            </a:r>
            <a:r>
              <a:rPr lang="en-US" i="1" dirty="0" smtClean="0"/>
              <a:t>et al.</a:t>
            </a:r>
            <a:r>
              <a:rPr lang="en-US" dirty="0" smtClean="0"/>
              <a:t> used state space estimators at publisher and subscriber to maintain sensor value continuity over </a:t>
            </a:r>
            <a:r>
              <a:rPr lang="en-US" dirty="0" err="1" smtClean="0"/>
              <a:t>QoS</a:t>
            </a:r>
            <a:r>
              <a:rPr lang="en-US" dirty="0" smtClean="0"/>
              <a:t> variations.</a:t>
            </a:r>
          </a:p>
          <a:p>
            <a:r>
              <a:rPr lang="en-US" dirty="0" smtClean="0"/>
              <a:t>Choi </a:t>
            </a:r>
            <a:r>
              <a:rPr lang="en-US" i="1" dirty="0" smtClean="0"/>
              <a:t>et al.</a:t>
            </a:r>
            <a:r>
              <a:rPr lang="en-US" dirty="0" smtClean="0"/>
              <a:t> combined DDS and </a:t>
            </a:r>
            <a:r>
              <a:rPr lang="en-US" dirty="0" err="1" smtClean="0"/>
              <a:t>OpenFlow</a:t>
            </a:r>
            <a:r>
              <a:rPr lang="en-US" dirty="0" smtClean="0"/>
              <a:t> for </a:t>
            </a:r>
            <a:r>
              <a:rPr lang="en-US" dirty="0" err="1" smtClean="0"/>
              <a:t>QoS</a:t>
            </a:r>
            <a:r>
              <a:rPr lang="en-US" dirty="0" smtClean="0"/>
              <a:t>.</a:t>
            </a:r>
          </a:p>
          <a:p>
            <a:r>
              <a:rPr lang="en-US" dirty="0" smtClean="0"/>
              <a:t>Google Cloud Pub/Sub.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98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IoT</a:t>
            </a:r>
            <a:r>
              <a:rPr lang="en-US" dirty="0" smtClean="0"/>
              <a:t> communication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wireless protocols are tied to a particular physical layer, others can be used over more than one physical layer.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06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Zigbee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Tied to 802.15.4 PHY and MAC standards.</a:t>
            </a:r>
          </a:p>
          <a:p>
            <a:r>
              <a:rPr lang="en-US" dirty="0" smtClean="0"/>
              <a:t>Mesh network.</a:t>
            </a:r>
          </a:p>
          <a:p>
            <a:r>
              <a:rPr lang="en-US" dirty="0" smtClean="0"/>
              <a:t>Designed for low-power operation.</a:t>
            </a:r>
          </a:p>
          <a:p>
            <a:r>
              <a:rPr lang="en-US" dirty="0" smtClean="0"/>
              <a:t>NWK layer provides data and management services.</a:t>
            </a:r>
          </a:p>
          <a:p>
            <a:r>
              <a:rPr lang="en-US" dirty="0" smtClean="0"/>
              <a:t>APL layer provides application support.</a:t>
            </a:r>
          </a:p>
          <a:p>
            <a:r>
              <a:rPr lang="en-US" dirty="0" smtClean="0"/>
              <a:t>Two types of security: centralized and distributed.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96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819</Words>
  <Application>Microsoft Office PowerPoint</Application>
  <PresentationFormat>Widescreen</PresentationFormat>
  <Paragraphs>118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Internet-of-Things (IoT) Systems Chapter 2: IoT System Architectures</vt:lpstr>
      <vt:lpstr>Outline</vt:lpstr>
      <vt:lpstr>IoT system terminology</vt:lpstr>
      <vt:lpstr>Application protocol concepts</vt:lpstr>
      <vt:lpstr>Request/response design pattern</vt:lpstr>
      <vt:lpstr>Publish/subscribe design pattern</vt:lpstr>
      <vt:lpstr>Publish/subscribe servcies</vt:lpstr>
      <vt:lpstr>IoT communication protocols</vt:lpstr>
      <vt:lpstr>Zigbee</vt:lpstr>
      <vt:lpstr>Bluetooth Low Energy (BLE)</vt:lpstr>
      <vt:lpstr>LoRa</vt:lpstr>
      <vt:lpstr>Web-style protocols</vt:lpstr>
      <vt:lpstr>Databases for IoT</vt:lpstr>
      <vt:lpstr>Time Bases</vt:lpstr>
      <vt:lpstr>Security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Internet-of-Things (IoT) Systems Chapter 1: The IoT Landscape</dc:title>
  <dc:creator>Marilyn Wolf</dc:creator>
  <cp:lastModifiedBy>Marilyn Wolf</cp:lastModifiedBy>
  <cp:revision>26</cp:revision>
  <dcterms:created xsi:type="dcterms:W3CDTF">2018-01-12T18:21:48Z</dcterms:created>
  <dcterms:modified xsi:type="dcterms:W3CDTF">2018-01-12T21:06:56Z</dcterms:modified>
</cp:coreProperties>
</file>