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68" y="1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0134C8-821D-4381-94EE-CEC496229481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20470D-9065-4842-A057-7D42352AB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7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0470D-9065-4842-A057-7D42352AB92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439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1D611-2F49-4F4D-8978-76EF2C4043B6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352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6B682-2DC6-454E-B1C4-6863B8892395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605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4D978-1638-4591-B747-B44519C1B0D2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657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EE86A-CBE9-4BD1-A00B-141E8481BC95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71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CF79B-7C21-44D8-B79C-962EDF1FE97B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010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0AC9B-E847-4A14-A4F2-5FED27B93D08}" type="datetime1">
              <a:rPr lang="en-US" smtClean="0"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799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727E4-0679-4632-8FB6-A9D09290326B}" type="datetime1">
              <a:rPr lang="en-US" smtClean="0"/>
              <a:t>1/12/2018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569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C2E96-8516-4057-ACDA-F7158D99B83D}" type="datetime1">
              <a:rPr lang="en-US" smtClean="0"/>
              <a:t>1/12/2018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488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6001-A709-4539-85E3-EB17B7927888}" type="datetime1">
              <a:rPr lang="en-US" smtClean="0"/>
              <a:t>1/12/2018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827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EBF54-8486-4DD6-BFA9-97FD972F7FC0}" type="datetime1">
              <a:rPr lang="en-US" smtClean="0"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195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6830E-E6D6-44F5-8621-7A4B72B69B53}" type="datetime1">
              <a:rPr lang="en-US" smtClean="0"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855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F6C4D-2909-4C99-B071-25A71EBA93A2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716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Internet-of-Things (</a:t>
            </a:r>
            <a:r>
              <a:rPr lang="en-US" dirty="0" err="1" smtClean="0"/>
              <a:t>IoT</a:t>
            </a:r>
            <a:r>
              <a:rPr lang="en-US" dirty="0" smtClean="0"/>
              <a:t>) Systems</a:t>
            </a:r>
            <a:br>
              <a:rPr lang="en-US" dirty="0" smtClean="0"/>
            </a:br>
            <a:r>
              <a:rPr lang="en-US" dirty="0" smtClean="0"/>
              <a:t>Chapter 3: </a:t>
            </a:r>
            <a:r>
              <a:rPr lang="en-US" dirty="0" err="1" smtClean="0"/>
              <a:t>IoT</a:t>
            </a:r>
            <a:r>
              <a:rPr lang="en-US" dirty="0" smtClean="0"/>
              <a:t> Devices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Dimitrios</a:t>
            </a:r>
            <a:r>
              <a:rPr lang="en-US" dirty="0" smtClean="0"/>
              <a:t> </a:t>
            </a:r>
            <a:r>
              <a:rPr lang="en-US" dirty="0" err="1" smtClean="0"/>
              <a:t>Serpanos</a:t>
            </a:r>
            <a:endParaRPr lang="en-US" dirty="0" smtClean="0"/>
          </a:p>
          <a:p>
            <a:r>
              <a:rPr lang="en-US" dirty="0" smtClean="0"/>
              <a:t>Marilyn Wolf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76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Platform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Mobile devices operate continuously for extended periods.</a:t>
            </a:r>
          </a:p>
          <a:p>
            <a:r>
              <a:rPr lang="en-US" dirty="0" err="1" smtClean="0"/>
              <a:t>IoT</a:t>
            </a:r>
            <a:r>
              <a:rPr lang="en-US" dirty="0" smtClean="0"/>
              <a:t> devices operate intermittently.</a:t>
            </a:r>
          </a:p>
          <a:p>
            <a:pPr lvl="1"/>
            <a:r>
              <a:rPr lang="en-US" dirty="0" smtClean="0"/>
              <a:t>Device often needs to save internal state.</a:t>
            </a:r>
          </a:p>
          <a:p>
            <a:r>
              <a:rPr lang="en-US" dirty="0" smtClean="0"/>
              <a:t>Persistent-state devices promise improved performance and enhanced capabilities.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94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IoT</a:t>
            </a:r>
            <a:r>
              <a:rPr lang="en-US" dirty="0" smtClean="0"/>
              <a:t> device design space.</a:t>
            </a:r>
          </a:p>
          <a:p>
            <a:r>
              <a:rPr lang="en-US" dirty="0" smtClean="0"/>
              <a:t>Cost of ownership and power consumption.</a:t>
            </a:r>
          </a:p>
          <a:p>
            <a:r>
              <a:rPr lang="en-US" dirty="0" smtClean="0"/>
              <a:t>Cost per transistor and chip size.</a:t>
            </a:r>
          </a:p>
          <a:p>
            <a:r>
              <a:rPr lang="en-US" dirty="0" smtClean="0"/>
              <a:t>Duty cycle and power consumption.</a:t>
            </a:r>
          </a:p>
          <a:p>
            <a:r>
              <a:rPr lang="en-US" dirty="0" smtClean="0"/>
              <a:t>Platform design.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2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IoT</a:t>
            </a:r>
            <a:r>
              <a:rPr lang="en-US" dirty="0" smtClean="0"/>
              <a:t> design space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IoT</a:t>
            </a:r>
            <a:r>
              <a:rPr lang="en-US" dirty="0" smtClean="0"/>
              <a:t> requires extremely low power levels.</a:t>
            </a:r>
          </a:p>
          <a:p>
            <a:r>
              <a:rPr lang="en-US" dirty="0" err="1" smtClean="0"/>
              <a:t>IoT</a:t>
            </a:r>
            <a:r>
              <a:rPr lang="en-US" dirty="0" smtClean="0"/>
              <a:t> nodes often operate at low rates or intermittently.</a:t>
            </a:r>
          </a:p>
          <a:p>
            <a:r>
              <a:rPr lang="en-US" dirty="0" err="1" smtClean="0"/>
              <a:t>IoT</a:t>
            </a:r>
            <a:r>
              <a:rPr lang="en-US" dirty="0" smtClean="0"/>
              <a:t> node typically includes CPU, memory/storage, </a:t>
            </a:r>
            <a:r>
              <a:rPr lang="en-US" dirty="0" err="1" smtClean="0"/>
              <a:t>communicatin</a:t>
            </a:r>
            <a:r>
              <a:rPr lang="en-US" dirty="0" smtClean="0"/>
              <a:t>, sensors.</a:t>
            </a:r>
          </a:p>
          <a:p>
            <a:r>
              <a:rPr lang="en-US" dirty="0" smtClean="0"/>
              <a:t>Some </a:t>
            </a:r>
            <a:r>
              <a:rPr lang="en-US" dirty="0" err="1" smtClean="0"/>
              <a:t>IoT</a:t>
            </a:r>
            <a:r>
              <a:rPr lang="en-US" dirty="0" smtClean="0"/>
              <a:t> devices produced in extremely high volumes.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Total cost of ownership:</a:t>
                </a:r>
              </a:p>
              <a:p>
                <a:pPr lvl="1"/>
                <a:r>
                  <a:rPr lang="en-US" dirty="0" smtClean="0"/>
                  <a:t>Installation cost dominates manufacturing cost.</a:t>
                </a:r>
              </a:p>
              <a:p>
                <a:r>
                  <a:rPr lang="en-US" dirty="0" smtClean="0"/>
                  <a:t>Trillion sensor world:</a:t>
                </a:r>
              </a:p>
              <a:p>
                <a:pPr lvl="1"/>
                <a:r>
                  <a:rPr lang="en-US" dirty="0" smtClean="0"/>
                  <a:t>5.4 million 200mm wafers per month in 2018.</a:t>
                </a:r>
              </a:p>
              <a:p>
                <a:pPr lvl="1"/>
                <a:r>
                  <a:rPr lang="en-US" dirty="0" smtClean="0"/>
                  <a:t>Provides 678 billion chips of size </a:t>
                </a:r>
                <a14:m>
                  <m:oMath xmlns:m="http://schemas.openxmlformats.org/officeDocument/2006/math">
                    <m:r>
                      <a:rPr lang="en-US" i="1"/>
                      <m:t>1</m:t>
                    </m:r>
                    <m:sSup>
                      <m:sSupPr>
                        <m:ctrlPr>
                          <a:rPr lang="en-US" i="1"/>
                        </m:ctrlPr>
                      </m:sSupPr>
                      <m:e>
                        <m:r>
                          <a:rPr lang="en-US" i="1"/>
                          <m:t>𝑚𝑚</m:t>
                        </m:r>
                      </m:e>
                      <m:sup>
                        <m:r>
                          <a:rPr lang="en-US" i="1"/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20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Lifetime cost of ownership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Components:</a:t>
            </a:r>
          </a:p>
          <a:p>
            <a:pPr lvl="1"/>
            <a:r>
              <a:rPr lang="en-US" dirty="0" smtClean="0"/>
              <a:t>Silicon.</a:t>
            </a:r>
          </a:p>
          <a:p>
            <a:pPr lvl="1"/>
            <a:r>
              <a:rPr lang="en-US" dirty="0" smtClean="0"/>
              <a:t>Packaging.</a:t>
            </a:r>
          </a:p>
          <a:p>
            <a:pPr lvl="1"/>
            <a:r>
              <a:rPr lang="en-US" dirty="0" smtClean="0"/>
              <a:t>System and assembly.</a:t>
            </a:r>
          </a:p>
          <a:p>
            <a:pPr lvl="1"/>
            <a:r>
              <a:rPr lang="en-US" dirty="0" smtClean="0"/>
              <a:t>Distribution and marketing.</a:t>
            </a:r>
          </a:p>
          <a:p>
            <a:pPr lvl="1"/>
            <a:r>
              <a:rPr lang="en-US" dirty="0" smtClean="0"/>
              <a:t>Installation.</a:t>
            </a:r>
          </a:p>
          <a:p>
            <a:r>
              <a:rPr lang="en-US" dirty="0" smtClean="0"/>
              <a:t>Cost of cable drop in U. S. is approx. $150.</a:t>
            </a:r>
          </a:p>
          <a:p>
            <a:pPr lvl="1"/>
            <a:r>
              <a:rPr lang="en-US" dirty="0" smtClean="0"/>
              <a:t>Eliminating wiring requires both wireless communication and ultra low power operation.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Replaceable batteries entail maintenance cost.</a:t>
            </a:r>
          </a:p>
          <a:p>
            <a:pPr lvl="1"/>
            <a:r>
              <a:rPr lang="en-US" dirty="0" smtClean="0"/>
              <a:t>If node lasts longer than batteries, maintenance operation must replace batteries.</a:t>
            </a:r>
          </a:p>
          <a:p>
            <a:r>
              <a:rPr lang="en-US" dirty="0" smtClean="0"/>
              <a:t>Energy scavenging or harvesting collects energy from environment.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33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scavenging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Sources (Paradiso/</a:t>
                </a:r>
                <a:r>
                  <a:rPr lang="en-US" dirty="0" err="1" smtClean="0"/>
                  <a:t>Starner</a:t>
                </a:r>
                <a:r>
                  <a:rPr lang="en-US" dirty="0" smtClean="0"/>
                  <a:t>):</a:t>
                </a:r>
              </a:p>
              <a:p>
                <a:pPr lvl="1"/>
                <a:r>
                  <a:rPr lang="en-US" dirty="0" smtClean="0"/>
                  <a:t>Radio frequency energy.</a:t>
                </a:r>
              </a:p>
              <a:p>
                <a:pPr lvl="1"/>
                <a:r>
                  <a:rPr lang="en-US" dirty="0" smtClean="0"/>
                  <a:t>Ambient light.</a:t>
                </a:r>
              </a:p>
              <a:p>
                <a:pPr lvl="1"/>
                <a:r>
                  <a:rPr lang="en-US" dirty="0" smtClean="0"/>
                  <a:t>Thermoelectric.</a:t>
                </a:r>
                <a:endParaRPr lang="en-US" dirty="0"/>
              </a:p>
              <a:p>
                <a:pPr lvl="1"/>
                <a:r>
                  <a:rPr lang="en-US" dirty="0" smtClean="0"/>
                  <a:t>Heel strikes.</a:t>
                </a:r>
              </a:p>
              <a:p>
                <a:r>
                  <a:rPr lang="en-US" dirty="0" smtClean="0"/>
                  <a:t>Efficiency (</a:t>
                </a:r>
                <a:r>
                  <a:rPr lang="en-US" dirty="0" err="1" smtClean="0"/>
                  <a:t>Sudevalayam</a:t>
                </a:r>
                <a:r>
                  <a:rPr lang="en-US" dirty="0" smtClean="0"/>
                  <a:t>/Kulkarni):</a:t>
                </a:r>
              </a:p>
              <a:p>
                <a:pPr lvl="1"/>
                <a:r>
                  <a:rPr lang="en-US" dirty="0" smtClean="0"/>
                  <a:t>Daylight </a:t>
                </a:r>
                <a14:m>
                  <m:oMath xmlns:m="http://schemas.openxmlformats.org/officeDocument/2006/math">
                    <m:r>
                      <a:rPr lang="en-US" i="1"/>
                      <m:t>15 </m:t>
                    </m:r>
                    <m:f>
                      <m:fPr>
                        <m:type m:val="lin"/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𝑚𝑊</m:t>
                        </m:r>
                      </m:num>
                      <m:den>
                        <m:sSup>
                          <m:sSupPr>
                            <m:ctrlPr>
                              <a:rPr lang="en-US" i="1"/>
                            </m:ctrlPr>
                          </m:sSupPr>
                          <m:e>
                            <m:r>
                              <a:rPr lang="en-US" i="1"/>
                              <m:t>𝑐𝑚</m:t>
                            </m:r>
                          </m:e>
                          <m:sup>
                            <m:r>
                              <a:rPr lang="en-US" i="1"/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Wind </a:t>
                </a:r>
                <a14:m>
                  <m:oMath xmlns:m="http://schemas.openxmlformats.org/officeDocument/2006/math">
                    <m:r>
                      <a:rPr lang="en-US" i="1"/>
                      <m:t>1200</m:t>
                    </m:r>
                    <m:f>
                      <m:fPr>
                        <m:type m:val="lin"/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𝑚𝑊h</m:t>
                        </m:r>
                      </m:num>
                      <m:den>
                        <m:r>
                          <a:rPr lang="en-US" i="1"/>
                          <m:t>𝑑𝑎𝑦</m:t>
                        </m:r>
                      </m:den>
                    </m:f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Footfalls </a:t>
                </a:r>
                <a14:m>
                  <m:oMath xmlns:m="http://schemas.openxmlformats.org/officeDocument/2006/math">
                    <m:r>
                      <a:rPr lang="en-US" i="1"/>
                      <m:t>1200</m:t>
                    </m:r>
                    <m:f>
                      <m:fPr>
                        <m:type m:val="lin"/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𝑚𝑊h</m:t>
                        </m:r>
                      </m:num>
                      <m:den>
                        <m:r>
                          <a:rPr lang="en-US" i="1"/>
                          <m:t>𝑑𝑎𝑦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 b="-152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 smtClean="0"/>
                  <a:t>Power conversion and management (Romani </a:t>
                </a:r>
                <a:r>
                  <a:rPr lang="en-US" i="1" dirty="0" smtClean="0"/>
                  <a:t>et al.</a:t>
                </a:r>
                <a:r>
                  <a:rPr lang="en-US" dirty="0" smtClean="0"/>
                  <a:t>):</a:t>
                </a:r>
              </a:p>
              <a:p>
                <a:pPr lvl="1"/>
                <a:r>
                  <a:rPr lang="en-US" dirty="0" smtClean="0"/>
                  <a:t>Transducer extracts power with efficiency </a:t>
                </a:r>
                <a14:m>
                  <m:oMath xmlns:m="http://schemas.openxmlformats.org/officeDocument/2006/math">
                    <m:r>
                      <a:rPr lang="en-US" i="1"/>
                      <m:t>𝜂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Efficiency limited by power control circuitry, storage element leakage, monitor circuits.</a:t>
                </a:r>
                <a:endParaRPr lang="en-US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3"/>
                <a:stretch>
                  <a:fillRect l="-2118" t="-2241" r="-2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01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per transistor and chip size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Chip cost depends on both chip area and wafer processing cost.</a:t>
                </a:r>
              </a:p>
              <a:p>
                <a:r>
                  <a:rPr lang="en-US" dirty="0" smtClean="0"/>
                  <a:t>Advanced technologies require more steps, higher wafer processing cost.</a:t>
                </a:r>
              </a:p>
              <a:p>
                <a:pPr lvl="1"/>
                <a:r>
                  <a:rPr lang="en-US" dirty="0" smtClean="0"/>
                  <a:t>More manufacturing steps.</a:t>
                </a:r>
              </a:p>
              <a:p>
                <a:pPr lvl="1"/>
                <a:r>
                  <a:rPr lang="en-US" dirty="0" smtClean="0"/>
                  <a:t>Double/triple/quadruple patterning.</a:t>
                </a:r>
              </a:p>
              <a:p>
                <a:r>
                  <a:rPr lang="en-US" dirty="0" smtClean="0"/>
                  <a:t>Cost per transistor vs. wafer cost: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𝐶</m:t>
                        </m:r>
                      </m:e>
                      <m:sub>
                        <m:r>
                          <a:rPr lang="en-US" i="1"/>
                          <m:t>𝑡𝑟</m:t>
                        </m:r>
                      </m:sub>
                    </m:sSub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𝐶</m:t>
                            </m:r>
                          </m:e>
                          <m:sub>
                            <m:r>
                              <a:rPr lang="en-US" i="1"/>
                              <m:t>𝑚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𝑛</m:t>
                            </m:r>
                          </m:e>
                          <m:sub>
                            <m:r>
                              <a:rPr lang="en-US" i="1"/>
                              <m:t>𝑡𝑟</m:t>
                            </m:r>
                          </m:sub>
                        </m:sSub>
                      </m:den>
                    </m:f>
                  </m:oMath>
                </a14:m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30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357523"/>
            <a:ext cx="5181600" cy="3287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23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Low-cost VLSI processes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High wafer processing costs can negate benefits of die shrink.</a:t>
                </a:r>
              </a:p>
              <a:p>
                <a:r>
                  <a:rPr lang="en-US" dirty="0" smtClean="0"/>
                  <a:t>Many observers believe that 28 nm manufacturing node provides historically lowest cost-per-transistor.</a:t>
                </a:r>
              </a:p>
              <a:p>
                <a:r>
                  <a:rPr lang="en-US" dirty="0" smtClean="0"/>
                  <a:t>Today’s small chips provide useful functionality:</a:t>
                </a:r>
              </a:p>
              <a:p>
                <a:pPr lvl="1"/>
                <a:r>
                  <a:rPr lang="en-US" dirty="0" smtClean="0"/>
                  <a:t>Intel 8088 contained 4,000 transistors running at 4.77 </a:t>
                </a:r>
                <a:r>
                  <a:rPr lang="en-US" dirty="0" err="1" smtClean="0"/>
                  <a:t>MHz.</a:t>
                </a:r>
                <a:endParaRPr lang="en-US" dirty="0" smtClean="0"/>
              </a:p>
              <a:p>
                <a:r>
                  <a:rPr lang="en-US" dirty="0" smtClean="0"/>
                  <a:t>Low-cost packaging is important to total manufacturing cost.</a:t>
                </a:r>
              </a:p>
              <a:p>
                <a:r>
                  <a:rPr lang="en-US" dirty="0" smtClean="0"/>
                  <a:t>DARPA SHIELD:</a:t>
                </a:r>
              </a:p>
              <a:p>
                <a:pPr lvl="1"/>
                <a:r>
                  <a:rPr lang="en-US" dirty="0" smtClean="0"/>
                  <a:t>CMOS module </a:t>
                </a:r>
                <a14:m>
                  <m:oMath xmlns:m="http://schemas.openxmlformats.org/officeDocument/2006/math">
                    <m:r>
                      <a:rPr lang="en-US" i="1"/>
                      <m:t>100</m:t>
                    </m:r>
                    <m:r>
                      <a:rPr lang="en-US" i="1"/>
                      <m:t>𝜇</m:t>
                    </m:r>
                    <m:r>
                      <a:rPr lang="en-US" i="1"/>
                      <m:t>𝑚</m:t>
                    </m:r>
                    <m:r>
                      <a:rPr lang="en-US" i="1"/>
                      <m:t>×100</m:t>
                    </m:r>
                    <m:r>
                      <a:rPr lang="en-US" i="1"/>
                      <m:t>𝜇</m:t>
                    </m:r>
                    <m:r>
                      <a:rPr lang="en-US" i="1"/>
                      <m:t>𝑚</m:t>
                    </m:r>
                  </m:oMath>
                </a14:m>
                <a:r>
                  <a:rPr lang="en-US" dirty="0" smtClean="0"/>
                  <a:t> on 14 nm </a:t>
                </a:r>
                <a:r>
                  <a:rPr lang="en-US" dirty="0" err="1" smtClean="0"/>
                  <a:t>finFET</a:t>
                </a:r>
                <a:r>
                  <a:rPr lang="en-US" dirty="0" smtClean="0"/>
                  <a:t> technology.</a:t>
                </a:r>
              </a:p>
              <a:p>
                <a:pPr lvl="1"/>
                <a:r>
                  <a:rPr lang="en-US" dirty="0" smtClean="0"/>
                  <a:t>Includes digital CPU, communication, one-time programmable memory, physically-</a:t>
                </a:r>
                <a:r>
                  <a:rPr lang="en-US" dirty="0" err="1" smtClean="0"/>
                  <a:t>unclonable</a:t>
                </a:r>
                <a:r>
                  <a:rPr lang="en-US" dirty="0" smtClean="0"/>
                  <a:t> function, analog/digital converter, power conversion and management.</a:t>
                </a:r>
              </a:p>
              <a:p>
                <a:pPr lvl="1"/>
                <a:r>
                  <a:rPr lang="en-US" dirty="0" smtClean="0"/>
                  <a:t>RF pickup coil, thin-film temperature sensor.</a:t>
                </a:r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928" t="-28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7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Duty cycle and power consumption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Duty cycle is percentage of time for which device is on: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𝐷</m:t>
                    </m:r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𝑂</m:t>
                        </m:r>
                      </m:num>
                      <m:den>
                        <m:r>
                          <a:rPr lang="en-US" i="1"/>
                          <m:t>𝑇</m:t>
                        </m:r>
                      </m:den>
                    </m:f>
                    <m:r>
                      <a:rPr lang="en-US" i="1"/>
                      <m:t>×100%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Power consumption is lower when device is not operating (may be limited by leakage).</a:t>
                </a:r>
              </a:p>
              <a:p>
                <a:r>
                  <a:rPr lang="en-US" dirty="0" smtClean="0"/>
                  <a:t>Average power consumption: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𝑃</m:t>
                        </m:r>
                      </m:e>
                      <m:sub>
                        <m:r>
                          <a:rPr lang="en-US" i="1"/>
                          <m:t>𝑙𝑒𝑎𝑘</m:t>
                        </m:r>
                      </m:sub>
                    </m:sSub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𝑂</m:t>
                        </m:r>
                      </m:num>
                      <m:den>
                        <m:r>
                          <a:rPr lang="en-US" i="1"/>
                          <m:t>𝑇</m:t>
                        </m:r>
                      </m:den>
                    </m:f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𝑃</m:t>
                        </m:r>
                      </m:e>
                      <m:sub>
                        <m:r>
                          <a:rPr lang="en-US" i="1"/>
                          <m:t>𝑜𝑛</m:t>
                        </m:r>
                      </m:sub>
                    </m:sSub>
                    <m:r>
                      <a:rPr lang="en-US" i="1"/>
                      <m:t>+(1−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𝑂</m:t>
                        </m:r>
                      </m:num>
                      <m:den>
                        <m:r>
                          <a:rPr lang="en-US" i="1"/>
                          <m:t>𝑇</m:t>
                        </m:r>
                      </m:den>
                    </m:f>
                    <m:r>
                      <a:rPr lang="en-US" i="1"/>
                      <m:t>)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𝑃</m:t>
                        </m:r>
                      </m:e>
                      <m:sub>
                        <m:r>
                          <a:rPr lang="en-US" i="1"/>
                          <m:t>𝑜𝑓𝑓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r>
                  <a:rPr lang="en-US" dirty="0" smtClean="0"/>
                  <a:t>Duty cycle as a function of power: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𝑂</m:t>
                        </m:r>
                      </m:num>
                      <m:den>
                        <m:r>
                          <a:rPr lang="en-US" i="1"/>
                          <m:t>𝑇</m:t>
                        </m:r>
                      </m:den>
                    </m:f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𝑃</m:t>
                            </m:r>
                          </m:e>
                          <m:sub>
                            <m:r>
                              <a:rPr lang="en-US" i="1"/>
                              <m:t>𝑙𝑒𝑎𝑘</m:t>
                            </m:r>
                          </m:sub>
                        </m:sSub>
                        <m:r>
                          <a:rPr lang="en-US" i="1"/>
                          <m:t>−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𝑃</m:t>
                            </m:r>
                          </m:e>
                          <m:sub>
                            <m:r>
                              <a:rPr lang="en-US" i="1"/>
                              <m:t>𝑜𝑓𝑓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𝑃</m:t>
                            </m:r>
                          </m:e>
                          <m:sub>
                            <m:r>
                              <a:rPr lang="en-US" i="1"/>
                              <m:t>𝑜𝑛</m:t>
                            </m:r>
                          </m:sub>
                        </m:sSub>
                        <m:r>
                          <a:rPr lang="en-US" i="1"/>
                          <m:t>−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𝑃</m:t>
                            </m:r>
                          </m:e>
                          <m:sub>
                            <m:r>
                              <a:rPr lang="en-US" i="1"/>
                              <m:t>𝑜𝑓𝑓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1882" t="-2801" r="-2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pic>
        <p:nvPicPr>
          <p:cNvPr id="7" name="Content Placeholder 6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3071859"/>
            <a:ext cx="5181600" cy="1858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66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IoT</a:t>
            </a:r>
            <a:r>
              <a:rPr lang="en-US" dirty="0" smtClean="0"/>
              <a:t> device power consumption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Communication consumes large fraction of power in many devices.</a:t>
            </a:r>
          </a:p>
          <a:p>
            <a:r>
              <a:rPr lang="en-US" dirty="0" smtClean="0"/>
              <a:t>Power to transmit one bit is limiting metric for communication power.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 err="1" smtClean="0"/>
                  <a:t>Dementyev</a:t>
                </a:r>
                <a:r>
                  <a:rPr lang="en-US" dirty="0" smtClean="0"/>
                  <a:t> </a:t>
                </a:r>
                <a:r>
                  <a:rPr lang="en-US" i="1" dirty="0" smtClean="0"/>
                  <a:t>et al.</a:t>
                </a:r>
                <a:r>
                  <a:rPr lang="en-US" dirty="0"/>
                  <a:t> </a:t>
                </a:r>
                <a:r>
                  <a:rPr lang="en-US" dirty="0" smtClean="0"/>
                  <a:t>measured power consumption to determine optimal period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 smtClean="0"/>
                  <a:t> for </a:t>
                </a:r>
                <a:r>
                  <a:rPr lang="en-US" dirty="0" err="1" smtClean="0"/>
                  <a:t>IoT</a:t>
                </a:r>
                <a:r>
                  <a:rPr lang="en-US" dirty="0" smtClean="0"/>
                  <a:t> protocols:</a:t>
                </a:r>
              </a:p>
              <a:p>
                <a:pPr lvl="1"/>
                <a:r>
                  <a:rPr lang="en-US" dirty="0" smtClean="0"/>
                  <a:t>14.3 sec for </a:t>
                </a:r>
                <a:r>
                  <a:rPr lang="en-US" dirty="0" err="1" smtClean="0"/>
                  <a:t>Zigbee</a:t>
                </a:r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10.0 sec for BLE.</a:t>
                </a:r>
                <a:endParaRPr lang="en-US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87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557</Words>
  <Application>Microsoft Office PowerPoint</Application>
  <PresentationFormat>Widescreen</PresentationFormat>
  <Paragraphs>90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Office Theme</vt:lpstr>
      <vt:lpstr>Internet-of-Things (IoT) Systems Chapter 3: IoT Devices</vt:lpstr>
      <vt:lpstr>Outline</vt:lpstr>
      <vt:lpstr>IoT design space</vt:lpstr>
      <vt:lpstr>Lifetime cost of ownership</vt:lpstr>
      <vt:lpstr>Energy scavenging</vt:lpstr>
      <vt:lpstr>Cost per transistor and chip size</vt:lpstr>
      <vt:lpstr>Low-cost VLSI processes</vt:lpstr>
      <vt:lpstr>Duty cycle and power consumption</vt:lpstr>
      <vt:lpstr>IoT device power consumption</vt:lpstr>
      <vt:lpstr>Platform design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Internet-of-Things (IoT) Systems Chapter 1: The IoT Landscape</dc:title>
  <dc:creator>Marilyn Wolf</dc:creator>
  <cp:lastModifiedBy>Marilyn Wolf</cp:lastModifiedBy>
  <cp:revision>34</cp:revision>
  <dcterms:created xsi:type="dcterms:W3CDTF">2018-01-12T18:21:48Z</dcterms:created>
  <dcterms:modified xsi:type="dcterms:W3CDTF">2018-01-12T21:45:57Z</dcterms:modified>
</cp:coreProperties>
</file>