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dirty="0" smtClean="0"/>
              <a:t>Chapter 4: Event-Driven System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event analysis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Event population determine </a:t>
                </a:r>
                <a:r>
                  <a:rPr lang="en-US" dirty="0" err="1" smtClean="0"/>
                  <a:t>timewheel</a:t>
                </a:r>
                <a:r>
                  <a:rPr lang="en-US" dirty="0" smtClean="0"/>
                  <a:t> queue sizes:</a:t>
                </a:r>
              </a:p>
              <a:p>
                <a:pPr lvl="1"/>
                <a:r>
                  <a:rPr lang="en-US" dirty="0" smtClean="0"/>
                  <a:t>Memory required for queue.</a:t>
                </a:r>
              </a:p>
              <a:p>
                <a:pPr lvl="1"/>
                <a:r>
                  <a:rPr lang="en-US" dirty="0" smtClean="0"/>
                  <a:t>Probability of overflow.</a:t>
                </a:r>
              </a:p>
              <a:p>
                <a:r>
                  <a:rPr lang="en-US" dirty="0" smtClean="0"/>
                  <a:t>Basic model for population count integrates over time from 0 to now: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r>
                      <a:rPr lang="en-US" i="1"/>
                      <m:t>(</m:t>
                    </m:r>
                    <m:r>
                      <a:rPr lang="en-US" i="1"/>
                      <m:t>𝑡</m:t>
                    </m:r>
                    <m:r>
                      <a:rPr lang="en-US" i="1"/>
                      <m:t>)=</m:t>
                    </m:r>
                    <m:nary>
                      <m:naryPr>
                        <m:limLoc m:val="subSup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0</m:t>
                        </m:r>
                      </m:sub>
                      <m:sup>
                        <m:r>
                          <a:rPr lang="en-US" i="1"/>
                          <m:t>𝑡</m:t>
                        </m:r>
                      </m:sup>
                      <m:e>
                        <m:r>
                          <a:rPr lang="en-US" i="1"/>
                          <m:t>[</m:t>
                        </m:r>
                        <m:r>
                          <a:rPr lang="en-US" i="1"/>
                          <m:t>𝜗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𝑡</m:t>
                            </m:r>
                          </m:e>
                        </m:d>
                        <m:r>
                          <a:rPr lang="en-US" i="1"/>
                          <m:t>−</m:t>
                        </m:r>
                        <m:r>
                          <a:rPr lang="en-US" i="1"/>
                          <m:t>𝜌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𝑡</m:t>
                        </m:r>
                        <m:r>
                          <a:rPr lang="en-US" i="1"/>
                          <m:t>)]</m:t>
                        </m:r>
                        <m:r>
                          <a:rPr lang="en-US" i="1"/>
                          <m:t>𝑑𝑡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Given upper bound on lifetime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</m:e>
                    </m:d>
                    <m:r>
                      <a:rPr lang="en-US" i="1"/>
                      <m:t>=</m:t>
                    </m:r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  <m:r>
                          <a:rPr lang="en-US" i="1"/>
                          <m:t>−</m:t>
                        </m:r>
                        <m:r>
                          <a:rPr lang="en-US" i="1"/>
                          <m:t>𝐿</m:t>
                        </m:r>
                      </m:e>
                    </m:d>
                    <m:r>
                      <a:rPr lang="en-US" i="1"/>
                      <m:t>+</m:t>
                    </m:r>
                    <m:nary>
                      <m:naryPr>
                        <m:limLoc m:val="subSup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𝐿</m:t>
                        </m:r>
                      </m:sub>
                      <m:sup>
                        <m:r>
                          <a:rPr lang="en-US" i="1"/>
                          <m:t>𝑡</m:t>
                        </m:r>
                      </m:sup>
                      <m:e>
                        <m:r>
                          <a:rPr lang="en-US" i="1"/>
                          <m:t>[</m:t>
                        </m:r>
                        <m:r>
                          <a:rPr lang="en-US" i="1"/>
                          <m:t>𝜗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𝑡</m:t>
                            </m:r>
                          </m:e>
                        </m:d>
                        <m:r>
                          <a:rPr lang="en-US" i="1"/>
                          <m:t>−</m:t>
                        </m:r>
                        <m:r>
                          <a:rPr lang="en-US" i="1"/>
                          <m:t>𝜌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𝑡</m:t>
                        </m:r>
                        <m:r>
                          <a:rPr lang="en-US" i="1"/>
                          <m:t>)]</m:t>
                        </m:r>
                        <m:r>
                          <a:rPr lang="en-US" i="1"/>
                          <m:t>𝑑𝑡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r="-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analysis example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Medicine event every 12 hours, one person requires medicine.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=12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h𝑜𝑢𝑟𝑠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Event population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=12−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12−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12−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𝜗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)]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Max population over interval</a:t>
                </a:r>
                <a:endParaRPr lang="en-US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lim>
                          </m:limLow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3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Multi-hub event populations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Different hubs may see different event distributions, populations.</a:t>
            </a:r>
          </a:p>
          <a:p>
            <a:r>
              <a:rPr lang="en-US" dirty="0" smtClean="0"/>
              <a:t>Smart home example:</a:t>
            </a:r>
          </a:p>
          <a:p>
            <a:pPr lvl="1"/>
            <a:r>
              <a:rPr lang="en-US" dirty="0" smtClean="0"/>
              <a:t>In-home hub sees larger event populations than cloud due to local processing.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98998"/>
            <a:ext cx="5181600" cy="360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0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Stochastic models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Activity in plant may vary, requiring stochastic model of event populations.</a:t>
                </a:r>
              </a:p>
              <a:p>
                <a:r>
                  <a:rPr lang="en-US" dirty="0" smtClean="0"/>
                  <a:t>For uniform distribution: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𝑡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𝑡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  <m:r>
                      <a:rPr lang="en-US" i="1"/>
                      <m:t>=</m:t>
                    </m:r>
                    <m:func>
                      <m:funcPr>
                        <m:ctrlPr>
                          <a:rPr lang="en-US" i="1"/>
                        </m:ctrlPr>
                      </m:funcPr>
                      <m:fName>
                        <m:limLow>
                          <m:limLowPr>
                            <m:ctrlPr>
                              <a:rPr lang="en-US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/>
                              <m:t>max</m:t>
                            </m:r>
                          </m:e>
                          <m:lim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𝜖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</m:sub>
                                </m:sSub>
                                <m:r>
                                  <a:rPr lang="en-US" i="1"/>
                                  <m:t>,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lim>
                        </m:limLow>
                      </m:fName>
                      <m:e>
                        <m:nary>
                          <m:naryPr>
                            <m:limLoc m:val="subSup"/>
                            <m:ctrlPr>
                              <a:rPr lang="en-US" i="1"/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𝑡</m:t>
                                </m:r>
                              </m:e>
                              <m:sub>
                                <m:r>
                                  <a:rPr lang="en-US" i="1"/>
                                  <m:t>1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𝑡</m:t>
                                </m:r>
                              </m:e>
                              <m:sub>
                                <m:r>
                                  <a:rPr lang="en-US" i="1"/>
                                  <m:t>2</m:t>
                                </m:r>
                              </m:sub>
                            </m:sSub>
                          </m:sup>
                          <m:e>
                            <m:r>
                              <a:rPr lang="en-US" i="1"/>
                              <m:t>[</m:t>
                            </m:r>
                            <m:r>
                              <a:rPr lang="en-US" i="1"/>
                              <m:t>𝜗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i="1"/>
                                  <m:t>𝑡</m:t>
                                </m:r>
                              </m:e>
                            </m:d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𝜌</m:t>
                            </m:r>
                            <m:r>
                              <a:rPr lang="en-US" i="1"/>
                              <m:t>(</m:t>
                            </m:r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)]</m:t>
                            </m:r>
                            <m:r>
                              <a:rPr lang="en-US" i="1"/>
                              <m:t>𝑑𝑡</m:t>
                            </m:r>
                          </m:e>
                        </m:nary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Poisson distribution with rate </a:t>
                </a:r>
                <a14:m>
                  <m:oMath xmlns:m="http://schemas.openxmlformats.org/officeDocument/2006/math">
                    <m:r>
                      <a:rPr lang="en-US" i="1"/>
                      <m:t>𝜆</m:t>
                    </m:r>
                  </m:oMath>
                </a14:m>
                <a:r>
                  <a:rPr lang="en-US" dirty="0" smtClean="0"/>
                  <a:t>. Probability of two events with overlapping lifetime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  <m:r>
                          <a:rPr lang="en-US" i="1"/>
                          <m:t>&lt;</m:t>
                        </m:r>
                        <m:r>
                          <a:rPr lang="en-US" i="1"/>
                          <m:t>𝐿</m:t>
                        </m:r>
                      </m:e>
                    </m:d>
                    <m:r>
                      <a:rPr lang="en-US" i="1"/>
                      <m:t>=1−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r>
                          <a:rPr lang="en-US" i="1"/>
                          <m:t>−</m:t>
                        </m:r>
                        <m:r>
                          <a:rPr lang="en-US" i="1"/>
                          <m:t>𝜆</m:t>
                        </m:r>
                        <m:r>
                          <a:rPr lang="en-US" i="1"/>
                          <m:t>𝐿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Erlang</a:t>
            </a:r>
            <a:r>
              <a:rPr lang="en-US" dirty="0" smtClean="0"/>
              <a:t>-B distribution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Event dwell time = call duration; queues = telephone lines.</a:t>
                </a:r>
              </a:p>
              <a:p>
                <a:r>
                  <a:rPr lang="en-US" dirty="0" smtClean="0"/>
                  <a:t>Offered traffic in </a:t>
                </a:r>
                <a:r>
                  <a:rPr lang="en-US" dirty="0" err="1" smtClean="0"/>
                  <a:t>Erlangs</a:t>
                </a:r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𝐸</m:t>
                    </m:r>
                    <m:r>
                      <a:rPr lang="en-US" i="1"/>
                      <m:t>=</m:t>
                    </m:r>
                    <m:r>
                      <a:rPr lang="en-US" i="1"/>
                      <m:t>𝜆</m:t>
                    </m:r>
                    <m:r>
                      <a:rPr lang="en-US" i="1"/>
                      <m:t>𝐿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Probability of blocking = dropping event due to full queue of size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𝑏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𝐵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𝐸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𝑚</m:t>
                        </m:r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𝐸</m:t>
                                </m:r>
                              </m:e>
                              <m:sup>
                                <m:r>
                                  <a:rPr lang="en-US" i="1"/>
                                  <m:t>𝑚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/>
                              <m:t>𝑚</m:t>
                            </m:r>
                            <m:r>
                              <a:rPr lang="en-US" i="1"/>
                              <m:t>!</m:t>
                            </m:r>
                          </m:den>
                        </m:f>
                      </m:num>
                      <m:den>
                        <m:nary>
                          <m:naryPr>
                            <m:chr m:val="∑"/>
                            <m:limLoc m:val="subSup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=0</m:t>
                            </m:r>
                          </m:sub>
                          <m:sup>
                            <m:r>
                              <a:rPr lang="en-US" i="1"/>
                              <m:t>𝑚</m:t>
                            </m:r>
                          </m:sup>
                          <m:e>
                            <m:f>
                              <m:fPr>
                                <m:type m:val="lin"/>
                                <m:ctrlPr>
                                  <a:rPr lang="en-US" i="1"/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/>
                                    </m:ctrlPr>
                                  </m:sSupPr>
                                  <m:e>
                                    <m:r>
                                      <a:rPr lang="en-US" i="1"/>
                                      <m:t>𝐸</m:t>
                                    </m:r>
                                  </m:e>
                                  <m:sup>
                                    <m:r>
                                      <a:rPr lang="en-US" i="1"/>
                                      <m:t>𝑖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/>
                                  <m:t>𝑖</m:t>
                                </m:r>
                                <m:r>
                                  <a:rPr lang="en-US" i="1"/>
                                  <m:t>!</m:t>
                                </m:r>
                              </m:den>
                            </m:f>
                          </m:e>
                        </m:nary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Blocking probability guides </a:t>
                </a:r>
                <a:r>
                  <a:rPr lang="en-US" dirty="0" err="1" smtClean="0"/>
                  <a:t>timewheel</a:t>
                </a:r>
                <a:r>
                  <a:rPr lang="en-US" dirty="0" smtClean="0"/>
                  <a:t> buffer sizing.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interaction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Model how plant/environment interacts with the </a:t>
            </a:r>
            <a:r>
              <a:rPr lang="en-US" dirty="0" err="1" smtClean="0"/>
              <a:t>IoT</a:t>
            </a:r>
            <a:r>
              <a:rPr lang="en-US" dirty="0" smtClean="0"/>
              <a:t> system.</a:t>
            </a:r>
          </a:p>
          <a:p>
            <a:r>
              <a:rPr lang="en-US" dirty="0" smtClean="0"/>
              <a:t>Simple model: timed finite-state machines.</a:t>
            </a:r>
          </a:p>
          <a:p>
            <a:pPr lvl="1"/>
            <a:r>
              <a:rPr lang="en-US" dirty="0" smtClean="0"/>
              <a:t>Timed traces through FSM give event generation patterns.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Markov decision process (MDP):</a:t>
                </a:r>
              </a:p>
              <a:p>
                <a:pPr lvl="1"/>
                <a:r>
                  <a:rPr lang="en-US" dirty="0" smtClean="0"/>
                  <a:t>States and actions out of each state.</a:t>
                </a:r>
              </a:p>
              <a:p>
                <a:pPr lvl="1"/>
                <a:r>
                  <a:rPr lang="en-US" dirty="0" smtClean="0"/>
                  <a:t>State has reward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Transitions are assigned probabilities.</a:t>
                </a:r>
              </a:p>
              <a:p>
                <a:pPr lvl="1"/>
                <a:r>
                  <a:rPr lang="en-US" dirty="0" smtClean="0"/>
                  <a:t>Policy is a path through the model.</a:t>
                </a:r>
              </a:p>
              <a:p>
                <a:pPr lvl="1"/>
                <a:r>
                  <a:rPr lang="en-US" dirty="0" smtClean="0"/>
                  <a:t>An optimal policy maximizes the time-discounted reward.</a:t>
                </a:r>
              </a:p>
              <a:p>
                <a:r>
                  <a:rPr lang="en-US" dirty="0" smtClean="0"/>
                  <a:t>Continuous-time MDP is more general.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2241" r="-1412" b="-3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6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transport and migration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Events may be moved to other parts of the system to balance load.</a:t>
                </a:r>
              </a:p>
              <a:p>
                <a:r>
                  <a:rPr lang="en-US" dirty="0" smtClean="0"/>
                  <a:t>Assume no energy cost for moving events.</a:t>
                </a:r>
              </a:p>
              <a:p>
                <a:r>
                  <a:rPr lang="en-US" dirty="0" smtClean="0"/>
                  <a:t>Energy required to store events: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𝑝𝑜𝑝</m:t>
                        </m:r>
                      </m:sub>
                    </m:sSub>
                    <m:r>
                      <a:rPr lang="en-US" i="1"/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𝑒</m:t>
                        </m:r>
                        <m:r>
                          <a:rPr lang="en-US" i="1"/>
                          <m:t>𝜖</m:t>
                        </m:r>
                        <m:r>
                          <m:rPr>
                            <m:sty m:val="p"/>
                          </m:rPr>
                          <a:rPr lang="en-US"/>
                          <m:t>Π</m:t>
                        </m:r>
                      </m:sub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𝜌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i="1"/>
                                  <m:t>𝑒</m:t>
                                </m:r>
                              </m:e>
                            </m:d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𝜗</m:t>
                            </m:r>
                            <m:r>
                              <a:rPr lang="en-US" i="1"/>
                              <m:t>(</m:t>
                            </m:r>
                            <m:r>
                              <a:rPr lang="en-US" i="1"/>
                              <m:t>𝑒</m:t>
                            </m:r>
                            <m:r>
                              <a:rPr lang="en-US" i="1"/>
                              <m:t>)</m:t>
                            </m:r>
                          </m:e>
                        </m:d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𝑒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101" r="-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Allocate events to hubs: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∀</m:t>
                    </m:r>
                    <m:r>
                      <a:rPr lang="en-US" i="1"/>
                      <m:t>𝑖</m:t>
                    </m:r>
                    <m:r>
                      <a:rPr lang="en-US" i="1"/>
                      <m:t>𝜖</m:t>
                    </m:r>
                    <m:r>
                      <a:rPr lang="en-US" i="1"/>
                      <m:t>𝐻</m:t>
                    </m:r>
                    <m:r>
                      <a:rPr lang="en-US" i="1"/>
                      <m:t>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𝑝𝑜𝑝</m:t>
                        </m:r>
                      </m:sub>
                    </m:sSub>
                    <m:r>
                      <a:rPr lang="en-US" i="1"/>
                      <m:t>(</m:t>
                    </m:r>
                    <m:r>
                      <a:rPr lang="en-US" i="1"/>
                      <m:t>𝑖</m:t>
                    </m:r>
                    <m:r>
                      <a:rPr lang="en-US" i="1"/>
                      <m:t>)≤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h</m:t>
                        </m:r>
                      </m:sub>
                    </m:sSub>
                    <m:r>
                      <a:rPr lang="en-US" i="1"/>
                      <m:t>(</m:t>
                    </m:r>
                    <m:r>
                      <a:rPr lang="en-US" i="1"/>
                      <m:t>𝑖</m:t>
                    </m:r>
                    <m:r>
                      <a:rPr lang="en-US" i="1"/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Bin-packing problem.</a:t>
                </a:r>
              </a:p>
              <a:p>
                <a:r>
                  <a:rPr lang="en-US" dirty="0" smtClean="0"/>
                  <a:t>Heuristic:</a:t>
                </a:r>
              </a:p>
              <a:p>
                <a:pPr lvl="1"/>
                <a:r>
                  <a:rPr lang="en-US" dirty="0" smtClean="0"/>
                  <a:t>Find partial ordering of hubs such that no two adjacent hubs are in the same set.</a:t>
                </a:r>
              </a:p>
              <a:p>
                <a:pPr lvl="1"/>
                <a:r>
                  <a:rPr lang="en-US" dirty="0" smtClean="0"/>
                  <a:t>Process hubs in non-adjacent order.</a:t>
                </a:r>
              </a:p>
              <a:p>
                <a:pPr lvl="1"/>
                <a:r>
                  <a:rPr lang="en-US" dirty="0" smtClean="0"/>
                  <a:t>Each hub offloads enough events to meet its battery capacity, moving to hub with </a:t>
                </a:r>
                <a:r>
                  <a:rPr lang="en-US" smtClean="0"/>
                  <a:t>largest free capacity.</a:t>
                </a:r>
                <a:endParaRPr lang="en-US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882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Markov decision process example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708" y="1825625"/>
            <a:ext cx="3558584" cy="435133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54246"/>
            <a:ext cx="5181600" cy="22940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4183" y="2087801"/>
            <a:ext cx="791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device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2294467"/>
            <a:ext cx="67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98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models.</a:t>
            </a:r>
          </a:p>
          <a:p>
            <a:r>
              <a:rPr lang="en-US" dirty="0" smtClean="0"/>
              <a:t>Motivating example.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network model.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event analysis.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event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err="1" smtClean="0"/>
              <a:t>IoT</a:t>
            </a:r>
            <a:r>
              <a:rPr lang="en-US" dirty="0" smtClean="0"/>
              <a:t> event may have a long lifetime in the system from sensing to final action.</a:t>
            </a:r>
          </a:p>
          <a:p>
            <a:pPr lvl="1"/>
            <a:r>
              <a:rPr lang="en-US" dirty="0" smtClean="0"/>
              <a:t>Events in networked control generally have short lifespans.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network needs to manage events, and maintain their time characteristics.</a:t>
            </a:r>
          </a:p>
          <a:p>
            <a:pPr lvl="1"/>
            <a:r>
              <a:rPr lang="en-US" dirty="0" smtClean="0"/>
              <a:t>Process events in order.</a:t>
            </a:r>
          </a:p>
          <a:p>
            <a:pPr lvl="1"/>
            <a:r>
              <a:rPr lang="en-US" dirty="0" smtClean="0"/>
              <a:t>Hold events for later processing.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3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work on event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Chakraborty </a:t>
            </a:r>
            <a:r>
              <a:rPr lang="en-US" i="1" dirty="0" smtClean="0"/>
              <a:t>et al</a:t>
            </a:r>
            <a:r>
              <a:rPr lang="en-US" dirty="0" smtClean="0"/>
              <a:t>. Real-Time Calculus.</a:t>
            </a:r>
          </a:p>
          <a:p>
            <a:pPr lvl="1"/>
            <a:r>
              <a:rPr lang="en-US" dirty="0" smtClean="0"/>
              <a:t>Models event stream as lower/upper bounds for arrivals.</a:t>
            </a:r>
          </a:p>
          <a:p>
            <a:pPr lvl="1"/>
            <a:r>
              <a:rPr lang="en-US" dirty="0" smtClean="0"/>
              <a:t>Analyze single, multiple streams under computing and communication.</a:t>
            </a:r>
          </a:p>
          <a:p>
            <a:r>
              <a:rPr lang="en-US" dirty="0" err="1" smtClean="0"/>
              <a:t>Maxiaguine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 characterized event computation using workload curves.</a:t>
            </a:r>
          </a:p>
          <a:p>
            <a:r>
              <a:rPr lang="en-US" dirty="0" err="1" smtClean="0"/>
              <a:t>Henia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 analyzed event jitter during networking and computation.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1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 home application:</a:t>
            </a:r>
          </a:p>
          <a:p>
            <a:pPr lvl="1"/>
            <a:r>
              <a:rPr lang="en-US" dirty="0" smtClean="0"/>
              <a:t>Monitor activity of residents.</a:t>
            </a:r>
          </a:p>
          <a:p>
            <a:pPr lvl="1"/>
            <a:r>
              <a:rPr lang="en-US" dirty="0" smtClean="0"/>
              <a:t>Provide useful information to staffers who help residents.</a:t>
            </a:r>
          </a:p>
          <a:p>
            <a:r>
              <a:rPr lang="en-US" dirty="0" smtClean="0"/>
              <a:t>Smart home system architecture:</a:t>
            </a:r>
          </a:p>
          <a:p>
            <a:pPr lvl="1"/>
            <a:r>
              <a:rPr lang="en-US" dirty="0" smtClean="0"/>
              <a:t>Set of sensors provide data from around the house.</a:t>
            </a:r>
          </a:p>
          <a:p>
            <a:pPr lvl="1"/>
            <a:r>
              <a:rPr lang="en-US" dirty="0" smtClean="0"/>
              <a:t>Local hub monitors sensors as I/O devices.</a:t>
            </a:r>
          </a:p>
          <a:p>
            <a:pPr lvl="1"/>
            <a:r>
              <a:rPr lang="en-US" dirty="0" smtClean="0"/>
              <a:t>Cloud processes operations.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Timewheel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timewheel</a:t>
            </a:r>
            <a:r>
              <a:rPr lang="en-US" dirty="0" smtClean="0"/>
              <a:t> manages time behavior of events.</a:t>
            </a:r>
          </a:p>
          <a:p>
            <a:pPr lvl="1"/>
            <a:r>
              <a:rPr lang="en-US" dirty="0" smtClean="0"/>
              <a:t>Time-sorted queue.</a:t>
            </a:r>
          </a:p>
          <a:p>
            <a:pPr lvl="1"/>
            <a:r>
              <a:rPr lang="en-US" dirty="0" smtClean="0"/>
              <a:t>Event is </a:t>
            </a:r>
            <a:r>
              <a:rPr lang="en-US" dirty="0" err="1" smtClean="0"/>
              <a:t>dequeued</a:t>
            </a:r>
            <a:r>
              <a:rPr lang="en-US" dirty="0" smtClean="0"/>
              <a:t> when the clock time equals the event activation time.</a:t>
            </a:r>
          </a:p>
          <a:p>
            <a:r>
              <a:rPr lang="en-US" dirty="0" err="1" smtClean="0"/>
              <a:t>Timewheels</a:t>
            </a:r>
            <a:r>
              <a:rPr lang="en-US" dirty="0" smtClean="0"/>
              <a:t> widely used in event-driven simulation.</a:t>
            </a:r>
          </a:p>
          <a:p>
            <a:r>
              <a:rPr lang="en-US" dirty="0" err="1" smtClean="0"/>
              <a:t>Timewheels</a:t>
            </a:r>
            <a:r>
              <a:rPr lang="en-US" dirty="0" smtClean="0"/>
              <a:t> in </a:t>
            </a:r>
            <a:r>
              <a:rPr lang="en-US" dirty="0" err="1" smtClean="0"/>
              <a:t>IoT</a:t>
            </a:r>
            <a:r>
              <a:rPr lang="en-US" dirty="0" smtClean="0"/>
              <a:t> systems manage events generated by plant and users.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6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network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Event: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&lt;</m:t>
                    </m:r>
                    <m:r>
                      <a:rPr lang="en-US" i="1"/>
                      <m:t>𝑘𝑒𝑦</m:t>
                    </m:r>
                    <m:r>
                      <a:rPr lang="en-US" i="1"/>
                      <m:t>,</m:t>
                    </m:r>
                    <m:r>
                      <a:rPr lang="en-US" i="1"/>
                      <m:t>𝑣𝑎𝑙𝑢𝑒</m:t>
                    </m:r>
                    <m:r>
                      <a:rPr lang="en-US" i="1"/>
                      <m:t>,</m:t>
                    </m:r>
                    <m:r>
                      <a:rPr lang="en-US" i="1"/>
                      <m:t>𝑑𝑒𝑠𝑡</m:t>
                    </m:r>
                    <m:r>
                      <a:rPr lang="en-US" i="1"/>
                      <m:t>,</m:t>
                    </m:r>
                    <m:r>
                      <a:rPr lang="en-US" i="1"/>
                      <m:t>𝑔𝑒𝑛</m:t>
                    </m:r>
                    <m:r>
                      <a:rPr lang="en-US" i="1"/>
                      <m:t>_</m:t>
                    </m:r>
                    <m:r>
                      <a:rPr lang="en-US" i="1"/>
                      <m:t>𝑡𝑖𝑚𝑒</m:t>
                    </m:r>
                    <m:r>
                      <a:rPr lang="en-US" i="1"/>
                      <m:t>,</m:t>
                    </m:r>
                    <m:r>
                      <a:rPr lang="en-US" i="1"/>
                      <m:t>𝑟𝑒𝑙𝑒𝑎𝑠𝑒</m:t>
                    </m:r>
                    <m:r>
                      <a:rPr lang="en-US" i="1"/>
                      <m:t>_</m:t>
                    </m:r>
                    <m:r>
                      <a:rPr lang="en-US" i="1"/>
                      <m:t>𝑡𝑖𝑚𝑒</m:t>
                    </m:r>
                    <m:r>
                      <a:rPr lang="en-US" i="1"/>
                      <m:t>&gt;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Key/value define the operational meaning of the event.</a:t>
                </a:r>
              </a:p>
              <a:p>
                <a:pPr lvl="1"/>
                <a:r>
                  <a:rPr lang="en-US" dirty="0" smtClean="0"/>
                  <a:t>Generation time </a:t>
                </a:r>
                <a14:m>
                  <m:oMath xmlns:m="http://schemas.openxmlformats.org/officeDocument/2006/math">
                    <m:r>
                      <a:rPr lang="en-US" i="1"/>
                      <m:t>𝜗</m:t>
                    </m:r>
                  </m:oMath>
                </a14:m>
                <a:r>
                  <a:rPr lang="en-US" dirty="0" smtClean="0"/>
                  <a:t> defines when event was created.</a:t>
                </a:r>
              </a:p>
              <a:p>
                <a:pPr lvl="1"/>
                <a:r>
                  <a:rPr lang="en-US" dirty="0" smtClean="0"/>
                  <a:t>Release time </a:t>
                </a:r>
                <a14:m>
                  <m:oMath xmlns:m="http://schemas.openxmlformats.org/officeDocument/2006/math">
                    <m:r>
                      <a:rPr lang="en-US" i="1"/>
                      <m:t>𝜌</m:t>
                    </m:r>
                  </m:oMath>
                </a14:m>
                <a:r>
                  <a:rPr lang="en-US" dirty="0" smtClean="0"/>
                  <a:t> defines time at which event action is to occur.</a:t>
                </a:r>
              </a:p>
              <a:p>
                <a:pPr lvl="1"/>
                <a:r>
                  <a:rPr lang="en-US" dirty="0" smtClean="0"/>
                  <a:t>Event lifetime </a:t>
                </a:r>
                <a14:m>
                  <m:oMath xmlns:m="http://schemas.openxmlformats.org/officeDocument/2006/math">
                    <m:r>
                      <a:rPr lang="en-US" i="1"/>
                      <m:t>𝜆</m:t>
                    </m:r>
                    <m:r>
                      <a:rPr lang="en-US" i="1"/>
                      <m:t>=</m:t>
                    </m:r>
                    <m:r>
                      <a:rPr lang="en-US" i="1"/>
                      <m:t>𝜌</m:t>
                    </m:r>
                    <m:r>
                      <a:rPr lang="en-US" i="1"/>
                      <m:t>−</m:t>
                    </m:r>
                    <m:r>
                      <a:rPr lang="en-US" i="1"/>
                      <m:t>𝜗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Network:</a:t>
                </a:r>
              </a:p>
              <a:p>
                <a:pPr lvl="1"/>
                <a:r>
                  <a:rPr lang="en-US" dirty="0" smtClean="0"/>
                  <a:t>Nodes and links.</a:t>
                </a:r>
              </a:p>
              <a:p>
                <a:pPr lvl="1"/>
                <a:r>
                  <a:rPr lang="en-US" dirty="0" smtClean="0"/>
                  <a:t>Assume unidirectional links for simplicity.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647" t="-2661" r="-6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Devices:</a:t>
            </a:r>
          </a:p>
          <a:p>
            <a:pPr lvl="1"/>
            <a:r>
              <a:rPr lang="en-US" dirty="0" smtClean="0"/>
              <a:t>Leaf node with at most one input, one output link.</a:t>
            </a:r>
          </a:p>
          <a:p>
            <a:r>
              <a:rPr lang="en-US" dirty="0" smtClean="0"/>
              <a:t>Hubs:</a:t>
            </a:r>
          </a:p>
          <a:p>
            <a:pPr lvl="1"/>
            <a:r>
              <a:rPr lang="en-US" dirty="0" smtClean="0"/>
              <a:t>Non-leaf nodes.</a:t>
            </a:r>
          </a:p>
          <a:p>
            <a:pPr lvl="1"/>
            <a:r>
              <a:rPr lang="en-US" dirty="0" smtClean="0"/>
              <a:t>May have more than one input, output link.</a:t>
            </a:r>
          </a:p>
          <a:p>
            <a:pPr lvl="1"/>
            <a:r>
              <a:rPr lang="en-US" dirty="0" smtClean="0"/>
              <a:t>Hubs keep track of real time.</a:t>
            </a:r>
          </a:p>
          <a:p>
            <a:pPr lvl="1"/>
            <a:r>
              <a:rPr lang="en-US" dirty="0" smtClean="0"/>
              <a:t>Hub maintains </a:t>
            </a:r>
            <a:r>
              <a:rPr lang="en-US" dirty="0" err="1" smtClean="0"/>
              <a:t>timewheel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3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Single-hub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hub connects to several nodes.</a:t>
            </a:r>
          </a:p>
          <a:p>
            <a:r>
              <a:rPr lang="en-US" dirty="0" smtClean="0"/>
              <a:t>Hub manages event processing using </a:t>
            </a:r>
            <a:r>
              <a:rPr lang="en-US" dirty="0" err="1" smtClean="0"/>
              <a:t>timewheel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Sensor events:</a:t>
            </a:r>
          </a:p>
          <a:p>
            <a:pPr lvl="1"/>
            <a:r>
              <a:rPr lang="en-US" dirty="0" smtClean="0"/>
              <a:t>Get out of bed, turn on sink, </a:t>
            </a:r>
            <a:r>
              <a:rPr lang="en-US" i="1" dirty="0" smtClean="0"/>
              <a:t>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Event cascading:</a:t>
            </a:r>
          </a:p>
          <a:p>
            <a:pPr lvl="1"/>
            <a:r>
              <a:rPr lang="en-US" dirty="0" smtClean="0"/>
              <a:t>Resident requires medicine every 12 hours.</a:t>
            </a:r>
          </a:p>
          <a:p>
            <a:pPr lvl="1"/>
            <a:r>
              <a:rPr lang="en-US" dirty="0" smtClean="0"/>
              <a:t>Release of one medicine event also generates next medicine dose event.</a:t>
            </a:r>
          </a:p>
          <a:p>
            <a:r>
              <a:rPr lang="en-US" dirty="0" smtClean="0"/>
              <a:t>Activity by residents causes increased event density in the network.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6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Multi-hub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may have multiple hubs, each with its own </a:t>
            </a:r>
            <a:r>
              <a:rPr lang="en-US" dirty="0" err="1" smtClean="0"/>
              <a:t>timewheel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Event routing removes event from one </a:t>
            </a:r>
            <a:r>
              <a:rPr lang="en-US" dirty="0" err="1" smtClean="0"/>
              <a:t>timewheel</a:t>
            </a:r>
            <a:r>
              <a:rPr lang="en-US" dirty="0" smtClean="0"/>
              <a:t> and places it on another </a:t>
            </a:r>
            <a:r>
              <a:rPr lang="en-US" dirty="0" err="1" smtClean="0"/>
              <a:t>timewheel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Routing may occur before the event is released.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809</Words>
  <Application>Microsoft Office PowerPoint</Application>
  <PresentationFormat>Widescreen</PresentationFormat>
  <Paragraphs>141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 Theme</vt:lpstr>
      <vt:lpstr>Internet-of-Things (IoT) Systems Chapter 4: Event-Driven System Analysis</vt:lpstr>
      <vt:lpstr>Outline</vt:lpstr>
      <vt:lpstr>IoT event models</vt:lpstr>
      <vt:lpstr>Previous work on event modeling</vt:lpstr>
      <vt:lpstr>Motivating example</vt:lpstr>
      <vt:lpstr>Timewheel</vt:lpstr>
      <vt:lpstr>IoT network model</vt:lpstr>
      <vt:lpstr>Single-hub network</vt:lpstr>
      <vt:lpstr>Multi-hub network</vt:lpstr>
      <vt:lpstr>IoT event analysis</vt:lpstr>
      <vt:lpstr>Event analysis example</vt:lpstr>
      <vt:lpstr>Multi-hub event populations</vt:lpstr>
      <vt:lpstr>Stochastic models</vt:lpstr>
      <vt:lpstr>Erlang-B distribution</vt:lpstr>
      <vt:lpstr>Environmental interaction monitoring</vt:lpstr>
      <vt:lpstr>Event transport and migration</vt:lpstr>
      <vt:lpstr>Markov decision process 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48</cp:revision>
  <dcterms:created xsi:type="dcterms:W3CDTF">2018-01-12T18:21:48Z</dcterms:created>
  <dcterms:modified xsi:type="dcterms:W3CDTF">2018-01-13T00:46:55Z</dcterms:modified>
</cp:coreProperties>
</file>