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134C8-821D-4381-94EE-CEC496229481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0470D-9065-4842-A057-7D42352AB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0470D-9065-4842-A057-7D42352AB9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3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D611-2F49-4F4D-8978-76EF2C4043B6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5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B682-2DC6-454E-B1C4-6863B88923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D978-1638-4591-B747-B44519C1B0D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5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EE86A-CBE9-4BD1-A00B-141E8481BC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CF79B-7C21-44D8-B79C-962EDF1FE97B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1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AC9B-E847-4A14-A4F2-5FED27B93D08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9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27E4-0679-4632-8FB6-A9D09290326B}" type="datetime1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6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2E96-8516-4057-ACDA-F7158D99B83D}" type="datetime1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8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6001-A709-4539-85E3-EB17B7927888}" type="datetime1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2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BF54-8486-4DD6-BFA9-97FD972F7FC0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9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830E-E6D6-44F5-8621-7A4B72B69B53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5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F6C4D-2909-4C99-B071-25A71EBA93A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1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Internet-of-Things (</a:t>
            </a:r>
            <a:r>
              <a:rPr lang="en-US" dirty="0" err="1" smtClean="0"/>
              <a:t>IoT</a:t>
            </a:r>
            <a:r>
              <a:rPr lang="en-US" dirty="0" smtClean="0"/>
              <a:t>) Systems</a:t>
            </a:r>
            <a:br>
              <a:rPr lang="en-US" dirty="0" smtClean="0"/>
            </a:br>
            <a:r>
              <a:rPr lang="en-US" dirty="0" smtClean="0"/>
              <a:t>Chapter </a:t>
            </a:r>
            <a:r>
              <a:rPr lang="en-US" dirty="0" smtClean="0"/>
              <a:t>5: Industrial Internet-of-Things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Dimitrios</a:t>
            </a:r>
            <a:r>
              <a:rPr lang="en-US" dirty="0" smtClean="0"/>
              <a:t> </a:t>
            </a:r>
            <a:r>
              <a:rPr lang="en-US" dirty="0" err="1" smtClean="0"/>
              <a:t>Serpanos</a:t>
            </a:r>
            <a:endParaRPr lang="en-US" dirty="0" smtClean="0"/>
          </a:p>
          <a:p>
            <a:r>
              <a:rPr lang="en-US" dirty="0" smtClean="0"/>
              <a:t>Marilyn Wolf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ITU 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Device:</a:t>
            </a:r>
          </a:p>
          <a:p>
            <a:pPr lvl="1"/>
            <a:r>
              <a:rPr lang="en-US" dirty="0" smtClean="0"/>
              <a:t>Device layer includes devices and communication gateways.</a:t>
            </a:r>
          </a:p>
          <a:p>
            <a:pPr lvl="1"/>
            <a:r>
              <a:rPr lang="en-US" dirty="0" smtClean="0"/>
              <a:t>May use multiple communication technologies.</a:t>
            </a:r>
          </a:p>
          <a:p>
            <a:pPr lvl="1"/>
            <a:r>
              <a:rPr lang="en-US" dirty="0" smtClean="0"/>
              <a:t>Includes protocol conversion.</a:t>
            </a:r>
          </a:p>
          <a:p>
            <a:r>
              <a:rPr lang="en-US" dirty="0" smtClean="0"/>
              <a:t>Network:</a:t>
            </a:r>
          </a:p>
          <a:p>
            <a:pPr lvl="1"/>
            <a:r>
              <a:rPr lang="en-US" dirty="0" smtClean="0"/>
              <a:t>OSI network and transport layers.</a:t>
            </a:r>
          </a:p>
          <a:p>
            <a:pPr lvl="1"/>
            <a:r>
              <a:rPr lang="en-US" dirty="0" smtClean="0"/>
              <a:t>Network connectivity, mobility, authentication, authorization, accounting.</a:t>
            </a:r>
          </a:p>
          <a:p>
            <a:pPr lvl="1"/>
            <a:r>
              <a:rPr lang="en-US" dirty="0" smtClean="0"/>
              <a:t>User traffic transport, control and management transport.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Service/application support:</a:t>
            </a:r>
          </a:p>
          <a:p>
            <a:pPr lvl="1"/>
            <a:r>
              <a:rPr lang="en-US" dirty="0" smtClean="0"/>
              <a:t>Generic support.</a:t>
            </a:r>
          </a:p>
          <a:p>
            <a:pPr lvl="1"/>
            <a:r>
              <a:rPr lang="en-US" dirty="0" smtClean="0"/>
              <a:t>Application-specific support.</a:t>
            </a:r>
          </a:p>
          <a:p>
            <a:r>
              <a:rPr lang="en-US" dirty="0" smtClean="0"/>
              <a:t>Application layer.</a:t>
            </a:r>
          </a:p>
          <a:p>
            <a:pPr lvl="1"/>
            <a:r>
              <a:rPr lang="en-US" dirty="0" err="1" smtClean="0"/>
              <a:t>IoT</a:t>
            </a:r>
            <a:r>
              <a:rPr lang="en-US" dirty="0" smtClean="0"/>
              <a:t> application and services.</a:t>
            </a:r>
          </a:p>
          <a:p>
            <a:r>
              <a:rPr lang="en-US" dirty="0" smtClean="0"/>
              <a:t>Management:</a:t>
            </a:r>
          </a:p>
          <a:p>
            <a:pPr lvl="1"/>
            <a:r>
              <a:rPr lang="en-US" dirty="0" smtClean="0"/>
              <a:t>Generic and application-specific.</a:t>
            </a:r>
          </a:p>
          <a:p>
            <a:r>
              <a:rPr lang="en-US" dirty="0" smtClean="0"/>
              <a:t>Security:</a:t>
            </a:r>
          </a:p>
          <a:p>
            <a:pPr lvl="1"/>
            <a:r>
              <a:rPr lang="en-US" dirty="0" smtClean="0"/>
              <a:t>Generic and application-specific.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578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ITU business models for </a:t>
            </a:r>
            <a:r>
              <a:rPr lang="en-US" dirty="0" err="1" smtClean="0"/>
              <a:t>IoT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6" name="69 - Ομάδα"/>
          <p:cNvGrpSpPr/>
          <p:nvPr/>
        </p:nvGrpSpPr>
        <p:grpSpPr>
          <a:xfrm>
            <a:off x="2285984" y="1433843"/>
            <a:ext cx="7620031" cy="4786180"/>
            <a:chOff x="2253047" y="1717588"/>
            <a:chExt cx="7620031" cy="4786180"/>
          </a:xfrm>
        </p:grpSpPr>
        <p:sp>
          <p:nvSpPr>
            <p:cNvPr id="7" name="Rectangle 6"/>
            <p:cNvSpPr/>
            <p:nvPr/>
          </p:nvSpPr>
          <p:spPr>
            <a:xfrm>
              <a:off x="2261286" y="1717588"/>
              <a:ext cx="1371600" cy="50662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" name="TextBox 2"/>
            <p:cNvSpPr txBox="1"/>
            <p:nvPr/>
          </p:nvSpPr>
          <p:spPr>
            <a:xfrm>
              <a:off x="2498886" y="1717588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customer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261286" y="2438399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TextBox 4"/>
            <p:cNvSpPr txBox="1"/>
            <p:nvPr/>
          </p:nvSpPr>
          <p:spPr>
            <a:xfrm>
              <a:off x="2490647" y="2430278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53047" y="3122259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53047" y="3822602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53047" y="4518704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TextBox 15"/>
            <p:cNvSpPr txBox="1"/>
            <p:nvPr/>
          </p:nvSpPr>
          <p:spPr>
            <a:xfrm>
              <a:off x="2572398" y="3118023"/>
              <a:ext cx="7328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Platform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5" name="TextBox 16"/>
            <p:cNvSpPr txBox="1"/>
            <p:nvPr/>
          </p:nvSpPr>
          <p:spPr>
            <a:xfrm>
              <a:off x="2582817" y="3818360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Network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6" name="TextBox 17"/>
            <p:cNvSpPr txBox="1"/>
            <p:nvPr/>
          </p:nvSpPr>
          <p:spPr>
            <a:xfrm>
              <a:off x="2582816" y="4522939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Device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7" name="TextBox 18"/>
            <p:cNvSpPr txBox="1"/>
            <p:nvPr/>
          </p:nvSpPr>
          <p:spPr>
            <a:xfrm>
              <a:off x="2582816" y="5424616"/>
              <a:ext cx="708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Model 1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822362" y="1721704"/>
              <a:ext cx="1371600" cy="50662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TextBox 20"/>
            <p:cNvSpPr txBox="1"/>
            <p:nvPr/>
          </p:nvSpPr>
          <p:spPr>
            <a:xfrm>
              <a:off x="4059962" y="1721704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customer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22362" y="2442515"/>
              <a:ext cx="1371600" cy="506627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TextBox 22"/>
            <p:cNvSpPr txBox="1"/>
            <p:nvPr/>
          </p:nvSpPr>
          <p:spPr>
            <a:xfrm>
              <a:off x="4051723" y="2434394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814123" y="3126375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814123" y="3826718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814123" y="4522820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TextBox 26"/>
            <p:cNvSpPr txBox="1"/>
            <p:nvPr/>
          </p:nvSpPr>
          <p:spPr>
            <a:xfrm>
              <a:off x="4133474" y="3122139"/>
              <a:ext cx="7328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Platform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6" name="TextBox 27"/>
            <p:cNvSpPr txBox="1"/>
            <p:nvPr/>
          </p:nvSpPr>
          <p:spPr>
            <a:xfrm>
              <a:off x="4143893" y="3822476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Network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7" name="TextBox 28"/>
            <p:cNvSpPr txBox="1"/>
            <p:nvPr/>
          </p:nvSpPr>
          <p:spPr>
            <a:xfrm>
              <a:off x="4143892" y="4527055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Device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8" name="TextBox 29"/>
            <p:cNvSpPr txBox="1"/>
            <p:nvPr/>
          </p:nvSpPr>
          <p:spPr>
            <a:xfrm>
              <a:off x="4143892" y="5428732"/>
              <a:ext cx="708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Model 2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379324" y="1721704"/>
              <a:ext cx="1371600" cy="50662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TextBox 31"/>
            <p:cNvSpPr txBox="1"/>
            <p:nvPr/>
          </p:nvSpPr>
          <p:spPr>
            <a:xfrm>
              <a:off x="5616924" y="1721704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customer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379324" y="2442515"/>
              <a:ext cx="1371600" cy="506627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2" name="TextBox 33"/>
            <p:cNvSpPr txBox="1"/>
            <p:nvPr/>
          </p:nvSpPr>
          <p:spPr>
            <a:xfrm>
              <a:off x="5608685" y="2434394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371085" y="3126375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71085" y="3826718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371085" y="4522820"/>
              <a:ext cx="1371600" cy="506627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6" name="TextBox 37"/>
            <p:cNvSpPr txBox="1"/>
            <p:nvPr/>
          </p:nvSpPr>
          <p:spPr>
            <a:xfrm>
              <a:off x="5690436" y="3122139"/>
              <a:ext cx="7328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Platform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37" name="TextBox 38"/>
            <p:cNvSpPr txBox="1"/>
            <p:nvPr/>
          </p:nvSpPr>
          <p:spPr>
            <a:xfrm>
              <a:off x="5700855" y="3822476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Network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38" name="TextBox 39"/>
            <p:cNvSpPr txBox="1"/>
            <p:nvPr/>
          </p:nvSpPr>
          <p:spPr>
            <a:xfrm>
              <a:off x="5700854" y="4527055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Device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39" name="TextBox 40"/>
            <p:cNvSpPr txBox="1"/>
            <p:nvPr/>
          </p:nvSpPr>
          <p:spPr>
            <a:xfrm>
              <a:off x="5700854" y="5428732"/>
              <a:ext cx="708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Model 3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940400" y="1725820"/>
              <a:ext cx="1371600" cy="50662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TextBox 42"/>
            <p:cNvSpPr txBox="1"/>
            <p:nvPr/>
          </p:nvSpPr>
          <p:spPr>
            <a:xfrm>
              <a:off x="7178000" y="1725820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customer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940400" y="2446631"/>
              <a:ext cx="1371600" cy="506627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TextBox 44"/>
            <p:cNvSpPr txBox="1"/>
            <p:nvPr/>
          </p:nvSpPr>
          <p:spPr>
            <a:xfrm>
              <a:off x="7169761" y="2438510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932161" y="3130491"/>
              <a:ext cx="1371600" cy="506627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932161" y="3830834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932161" y="4526936"/>
              <a:ext cx="1371600" cy="506627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7" name="TextBox 48"/>
            <p:cNvSpPr txBox="1"/>
            <p:nvPr/>
          </p:nvSpPr>
          <p:spPr>
            <a:xfrm>
              <a:off x="7251512" y="3126255"/>
              <a:ext cx="7328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Platform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48" name="TextBox 49"/>
            <p:cNvSpPr txBox="1"/>
            <p:nvPr/>
          </p:nvSpPr>
          <p:spPr>
            <a:xfrm>
              <a:off x="7261931" y="3826592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Network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49" name="TextBox 50"/>
            <p:cNvSpPr txBox="1"/>
            <p:nvPr/>
          </p:nvSpPr>
          <p:spPr>
            <a:xfrm>
              <a:off x="7261930" y="4531171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Device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50" name="TextBox 51"/>
            <p:cNvSpPr txBox="1"/>
            <p:nvPr/>
          </p:nvSpPr>
          <p:spPr>
            <a:xfrm>
              <a:off x="7261930" y="5432848"/>
              <a:ext cx="708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Model 4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8501478" y="1729936"/>
              <a:ext cx="1371600" cy="50662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2" name="TextBox 53"/>
            <p:cNvSpPr txBox="1"/>
            <p:nvPr/>
          </p:nvSpPr>
          <p:spPr>
            <a:xfrm>
              <a:off x="8739078" y="1729936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customer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501478" y="2450747"/>
              <a:ext cx="1371600" cy="506627"/>
            </a:xfrm>
            <a:prstGeom prst="rect">
              <a:avLst/>
            </a:prstGeom>
            <a:pattFill prst="dkHorz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4" name="TextBox 55"/>
            <p:cNvSpPr txBox="1"/>
            <p:nvPr/>
          </p:nvSpPr>
          <p:spPr>
            <a:xfrm>
              <a:off x="8730839" y="2442626"/>
              <a:ext cx="896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Application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493239" y="3134607"/>
              <a:ext cx="1371600" cy="506627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493239" y="3834950"/>
              <a:ext cx="1371600" cy="5066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8493239" y="4531052"/>
              <a:ext cx="1371600" cy="506627"/>
            </a:xfrm>
            <a:prstGeom prst="rect">
              <a:avLst/>
            </a:prstGeom>
            <a:pattFill prst="dkHorz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8" name="TextBox 59"/>
            <p:cNvSpPr txBox="1"/>
            <p:nvPr/>
          </p:nvSpPr>
          <p:spPr>
            <a:xfrm>
              <a:off x="8812590" y="3130371"/>
              <a:ext cx="7328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Platform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59" name="TextBox 60"/>
            <p:cNvSpPr txBox="1"/>
            <p:nvPr/>
          </p:nvSpPr>
          <p:spPr>
            <a:xfrm>
              <a:off x="8823009" y="3830708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Network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60" name="TextBox 61"/>
            <p:cNvSpPr txBox="1"/>
            <p:nvPr/>
          </p:nvSpPr>
          <p:spPr>
            <a:xfrm>
              <a:off x="8823008" y="4535287"/>
              <a:ext cx="712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Device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provider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61" name="TextBox 62"/>
            <p:cNvSpPr txBox="1"/>
            <p:nvPr/>
          </p:nvSpPr>
          <p:spPr>
            <a:xfrm>
              <a:off x="8823008" y="5436964"/>
              <a:ext cx="708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Model 5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950050" y="6104236"/>
              <a:ext cx="1142238" cy="395416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3" name="TextBox 64"/>
            <p:cNvSpPr txBox="1"/>
            <p:nvPr/>
          </p:nvSpPr>
          <p:spPr>
            <a:xfrm>
              <a:off x="4093808" y="6148055"/>
              <a:ext cx="8547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Operator A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461706" y="6108352"/>
              <a:ext cx="1142238" cy="395416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5" name="TextBox 66"/>
            <p:cNvSpPr txBox="1"/>
            <p:nvPr/>
          </p:nvSpPr>
          <p:spPr>
            <a:xfrm>
              <a:off x="5605464" y="6152171"/>
              <a:ext cx="8547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Operator A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981591" y="6108352"/>
              <a:ext cx="1142238" cy="395416"/>
            </a:xfrm>
            <a:prstGeom prst="rect">
              <a:avLst/>
            </a:prstGeom>
            <a:pattFill prst="dkHorz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7" name="TextBox 68"/>
            <p:cNvSpPr txBox="1"/>
            <p:nvPr/>
          </p:nvSpPr>
          <p:spPr>
            <a:xfrm>
              <a:off x="7125349" y="6152171"/>
              <a:ext cx="861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Operator C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0664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IIC functional domains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IIC model divides </a:t>
            </a:r>
            <a:r>
              <a:rPr lang="en-US" dirty="0" err="1" smtClean="0"/>
              <a:t>IIoT</a:t>
            </a:r>
            <a:r>
              <a:rPr lang="en-US" dirty="0" smtClean="0"/>
              <a:t> into domains:</a:t>
            </a:r>
          </a:p>
          <a:p>
            <a:pPr lvl="1"/>
            <a:r>
              <a:rPr lang="en-US" dirty="0" smtClean="0"/>
              <a:t>Control.</a:t>
            </a:r>
          </a:p>
          <a:p>
            <a:pPr lvl="1"/>
            <a:r>
              <a:rPr lang="en-US" dirty="0" smtClean="0"/>
              <a:t>Operations.</a:t>
            </a:r>
          </a:p>
          <a:p>
            <a:pPr lvl="1"/>
            <a:r>
              <a:rPr lang="en-US" dirty="0" smtClean="0"/>
              <a:t>Information.</a:t>
            </a:r>
          </a:p>
          <a:p>
            <a:pPr lvl="1"/>
            <a:r>
              <a:rPr lang="en-US" dirty="0" smtClean="0"/>
              <a:t>Application.</a:t>
            </a:r>
          </a:p>
          <a:p>
            <a:pPr lvl="1"/>
            <a:r>
              <a:rPr lang="en-US" dirty="0" smtClean="0"/>
              <a:t>Business.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6" name="38 - Ομάδα"/>
          <p:cNvGrpSpPr/>
          <p:nvPr/>
        </p:nvGrpSpPr>
        <p:grpSpPr>
          <a:xfrm>
            <a:off x="6450594" y="783453"/>
            <a:ext cx="5529559" cy="5572897"/>
            <a:chOff x="3822357" y="543695"/>
            <a:chExt cx="5529559" cy="5572897"/>
          </a:xfrm>
        </p:grpSpPr>
        <p:sp>
          <p:nvSpPr>
            <p:cNvPr id="7" name="Rectangle 6"/>
            <p:cNvSpPr/>
            <p:nvPr/>
          </p:nvSpPr>
          <p:spPr>
            <a:xfrm>
              <a:off x="3830595" y="543695"/>
              <a:ext cx="3558746" cy="6672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" name="TextBox 2"/>
            <p:cNvSpPr txBox="1"/>
            <p:nvPr/>
          </p:nvSpPr>
          <p:spPr>
            <a:xfrm>
              <a:off x="5114479" y="692661"/>
              <a:ext cx="990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Business</a:t>
              </a: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830595" y="1507522"/>
              <a:ext cx="1013254" cy="268141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76087" y="1507522"/>
              <a:ext cx="1013254" cy="268141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03341" y="1507522"/>
              <a:ext cx="1013254" cy="268141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830594" y="4485501"/>
              <a:ext cx="3558746" cy="6672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22357" y="5449328"/>
              <a:ext cx="3558746" cy="6672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090087" y="4794420"/>
              <a:ext cx="963827" cy="2965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44285" y="4798536"/>
              <a:ext cx="963827" cy="2965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5162828" y="4626225"/>
              <a:ext cx="8778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Control</a:t>
              </a:r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4292637" y="4794420"/>
              <a:ext cx="5597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Sense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6400628" y="4794420"/>
              <a:ext cx="651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Actuate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4796250" y="5598294"/>
              <a:ext cx="1627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Physical system</a:t>
              </a:r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 rot="16200000">
              <a:off x="3726445" y="2663563"/>
              <a:ext cx="12215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Operations</a:t>
              </a:r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 rot="16200000">
              <a:off x="4953058" y="2663562"/>
              <a:ext cx="1297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Information</a:t>
              </a:r>
              <a:endParaRPr lang="en-US" dirty="0"/>
            </a:p>
          </p:txBody>
        </p:sp>
        <p:sp>
          <p:nvSpPr>
            <p:cNvPr id="22" name="TextBox 22"/>
            <p:cNvSpPr txBox="1"/>
            <p:nvPr/>
          </p:nvSpPr>
          <p:spPr>
            <a:xfrm rot="16200000">
              <a:off x="6244528" y="2663563"/>
              <a:ext cx="1245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Application</a:t>
              </a:r>
              <a:endParaRPr lang="en-US" dirty="0"/>
            </a:p>
          </p:txBody>
        </p:sp>
        <p:sp>
          <p:nvSpPr>
            <p:cNvPr id="23" name="Down Arrow 22"/>
            <p:cNvSpPr/>
            <p:nvPr/>
          </p:nvSpPr>
          <p:spPr>
            <a:xfrm flipH="1">
              <a:off x="4280280" y="956533"/>
              <a:ext cx="106369" cy="978408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Down Arrow 23"/>
            <p:cNvSpPr/>
            <p:nvPr/>
          </p:nvSpPr>
          <p:spPr>
            <a:xfrm flipH="1">
              <a:off x="6813917" y="956533"/>
              <a:ext cx="106369" cy="978408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Down Arrow 24"/>
            <p:cNvSpPr/>
            <p:nvPr/>
          </p:nvSpPr>
          <p:spPr>
            <a:xfrm flipH="1">
              <a:off x="6809475" y="3655294"/>
              <a:ext cx="106369" cy="978408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Down Arrow 25"/>
            <p:cNvSpPr/>
            <p:nvPr/>
          </p:nvSpPr>
          <p:spPr>
            <a:xfrm flipH="1">
              <a:off x="4277671" y="3648652"/>
              <a:ext cx="106369" cy="978408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Down Arrow 26"/>
            <p:cNvSpPr/>
            <p:nvPr/>
          </p:nvSpPr>
          <p:spPr>
            <a:xfrm flipH="1">
              <a:off x="5849943" y="1091504"/>
              <a:ext cx="178331" cy="650801"/>
            </a:xfrm>
            <a:prstGeom prst="downArrow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8" name="Down Arrow 27"/>
            <p:cNvSpPr/>
            <p:nvPr/>
          </p:nvSpPr>
          <p:spPr>
            <a:xfrm rot="10800000" flipH="1">
              <a:off x="5214413" y="1070568"/>
              <a:ext cx="178331" cy="650801"/>
            </a:xfrm>
            <a:prstGeom prst="downArrow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Down Arrow 28"/>
            <p:cNvSpPr/>
            <p:nvPr/>
          </p:nvSpPr>
          <p:spPr>
            <a:xfrm rot="10800000" flipH="1">
              <a:off x="5559166" y="3979213"/>
              <a:ext cx="178331" cy="650801"/>
            </a:xfrm>
            <a:prstGeom prst="downArrow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Down Arrow 29"/>
            <p:cNvSpPr/>
            <p:nvPr/>
          </p:nvSpPr>
          <p:spPr>
            <a:xfrm rot="5400000" flipH="1">
              <a:off x="6157176" y="1784990"/>
              <a:ext cx="178331" cy="650801"/>
            </a:xfrm>
            <a:prstGeom prst="downArrow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Down Arrow 30"/>
            <p:cNvSpPr/>
            <p:nvPr/>
          </p:nvSpPr>
          <p:spPr>
            <a:xfrm rot="5400000" flipH="1">
              <a:off x="4892501" y="1784989"/>
              <a:ext cx="178331" cy="650801"/>
            </a:xfrm>
            <a:prstGeom prst="downArrow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2" name="Down Arrow 31"/>
            <p:cNvSpPr/>
            <p:nvPr/>
          </p:nvSpPr>
          <p:spPr>
            <a:xfrm rot="16200000" flipH="1">
              <a:off x="4892501" y="3133605"/>
              <a:ext cx="178331" cy="650801"/>
            </a:xfrm>
            <a:prstGeom prst="downArrow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3" name="Down Arrow 32"/>
            <p:cNvSpPr/>
            <p:nvPr/>
          </p:nvSpPr>
          <p:spPr>
            <a:xfrm rot="16200000" flipH="1">
              <a:off x="6157176" y="3127325"/>
              <a:ext cx="178331" cy="650801"/>
            </a:xfrm>
            <a:prstGeom prst="downArrow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4" name="Down Arrow 33"/>
            <p:cNvSpPr/>
            <p:nvPr/>
          </p:nvSpPr>
          <p:spPr>
            <a:xfrm flipH="1">
              <a:off x="6637032" y="5025786"/>
              <a:ext cx="178331" cy="650801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>
              <a:stCxn id="14" idx="0"/>
            </p:cNvCxnSpPr>
            <p:nvPr/>
          </p:nvCxnSpPr>
          <p:spPr>
            <a:xfrm flipH="1" flipV="1">
              <a:off x="4568781" y="4552083"/>
              <a:ext cx="3220" cy="242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6758617" y="4544982"/>
              <a:ext cx="3220" cy="242337"/>
            </a:xfrm>
            <a:prstGeom prst="line">
              <a:avLst/>
            </a:prstGeom>
            <a:ln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4572000" y="4544982"/>
              <a:ext cx="2186617" cy="71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Down Arrow 37"/>
            <p:cNvSpPr/>
            <p:nvPr/>
          </p:nvSpPr>
          <p:spPr>
            <a:xfrm rot="16200000" flipH="1">
              <a:off x="7909720" y="1942112"/>
              <a:ext cx="123571" cy="650801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Down Arrow 38"/>
            <p:cNvSpPr/>
            <p:nvPr/>
          </p:nvSpPr>
          <p:spPr>
            <a:xfrm rot="16200000" flipH="1">
              <a:off x="7882338" y="2276621"/>
              <a:ext cx="178331" cy="650801"/>
            </a:xfrm>
            <a:prstGeom prst="downArrow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TextBox 56"/>
            <p:cNvSpPr txBox="1"/>
            <p:nvPr/>
          </p:nvSpPr>
          <p:spPr>
            <a:xfrm>
              <a:off x="8408003" y="2094172"/>
              <a:ext cx="9439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Control flow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41" name="TextBox 57"/>
            <p:cNvSpPr txBox="1"/>
            <p:nvPr/>
          </p:nvSpPr>
          <p:spPr>
            <a:xfrm>
              <a:off x="8495078" y="2416058"/>
              <a:ext cx="7697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Data flow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42" name="Down Arrow 41"/>
            <p:cNvSpPr/>
            <p:nvPr/>
          </p:nvSpPr>
          <p:spPr>
            <a:xfrm rot="10800000" flipH="1">
              <a:off x="4482586" y="5036757"/>
              <a:ext cx="181364" cy="650801"/>
            </a:xfrm>
            <a:prstGeom prst="downArrow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6424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technologies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Sensors.</a:t>
            </a:r>
          </a:p>
          <a:p>
            <a:r>
              <a:rPr lang="en-US" dirty="0" smtClean="0"/>
              <a:t>Cyber-physical systems.</a:t>
            </a:r>
          </a:p>
          <a:p>
            <a:r>
              <a:rPr lang="en-US" dirty="0" smtClean="0"/>
              <a:t>Communication and networking.</a:t>
            </a:r>
          </a:p>
          <a:p>
            <a:r>
              <a:rPr lang="en-US" dirty="0" smtClean="0"/>
              <a:t>RFID.</a:t>
            </a:r>
          </a:p>
          <a:p>
            <a:r>
              <a:rPr lang="en-US" dirty="0" smtClean="0"/>
              <a:t>Wireless sensor networks.</a:t>
            </a:r>
          </a:p>
          <a:p>
            <a:r>
              <a:rPr lang="en-US" dirty="0" smtClean="0"/>
              <a:t>Higher-level communication protocols.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85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IIoT</a:t>
            </a:r>
            <a:r>
              <a:rPr lang="en-US" dirty="0" smtClean="0"/>
              <a:t> applications and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 control technology used in many applications:</a:t>
            </a:r>
          </a:p>
          <a:p>
            <a:pPr lvl="1"/>
            <a:r>
              <a:rPr lang="en-US" dirty="0" smtClean="0"/>
              <a:t>Energy.</a:t>
            </a:r>
          </a:p>
          <a:p>
            <a:pPr lvl="1"/>
            <a:r>
              <a:rPr lang="en-US" dirty="0" smtClean="0"/>
              <a:t>Oil/gas distribution.</a:t>
            </a:r>
          </a:p>
          <a:p>
            <a:pPr lvl="1"/>
            <a:r>
              <a:rPr lang="en-US" dirty="0" smtClean="0"/>
              <a:t>Building management.</a:t>
            </a:r>
          </a:p>
          <a:p>
            <a:r>
              <a:rPr lang="en-US" dirty="0" smtClean="0"/>
              <a:t>Stability and continuous operation are critical requirements for infrastructure.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8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Industrial applications of </a:t>
            </a:r>
            <a:r>
              <a:rPr lang="en-US" dirty="0" err="1" smtClean="0"/>
              <a:t>IoT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Industrie</a:t>
            </a:r>
            <a:r>
              <a:rPr lang="en-US" dirty="0" smtClean="0"/>
              <a:t> 4.0.</a:t>
            </a:r>
          </a:p>
          <a:p>
            <a:r>
              <a:rPr lang="en-US" dirty="0" smtClean="0"/>
              <a:t>Industrial </a:t>
            </a:r>
            <a:r>
              <a:rPr lang="en-US" dirty="0" err="1" smtClean="0"/>
              <a:t>IoT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IIoT</a:t>
            </a:r>
            <a:r>
              <a:rPr lang="en-US" dirty="0" smtClean="0"/>
              <a:t> architecture.</a:t>
            </a:r>
            <a:endParaRPr lang="en-US" dirty="0"/>
          </a:p>
          <a:p>
            <a:r>
              <a:rPr lang="en-US" dirty="0" smtClean="0"/>
              <a:t>Basic technologies.</a:t>
            </a:r>
          </a:p>
          <a:p>
            <a:r>
              <a:rPr lang="en-US" dirty="0" smtClean="0"/>
              <a:t>Applications and challenges.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applications of </a:t>
            </a:r>
            <a:r>
              <a:rPr lang="en-US" dirty="0" err="1" smtClean="0"/>
              <a:t>IoT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Motivation:</a:t>
            </a:r>
          </a:p>
          <a:p>
            <a:pPr lvl="1"/>
            <a:r>
              <a:rPr lang="en-US" dirty="0" smtClean="0"/>
              <a:t>Smart factories.</a:t>
            </a:r>
          </a:p>
          <a:p>
            <a:pPr lvl="1"/>
            <a:r>
              <a:rPr lang="en-US" dirty="0" err="1" smtClean="0"/>
              <a:t>Industrie</a:t>
            </a:r>
            <a:r>
              <a:rPr lang="en-US" dirty="0" smtClean="0"/>
              <a:t> 4.0.</a:t>
            </a:r>
          </a:p>
          <a:p>
            <a:pPr lvl="1"/>
            <a:r>
              <a:rPr lang="en-US" dirty="0" smtClean="0"/>
              <a:t>Industrial Internet.</a:t>
            </a:r>
          </a:p>
          <a:p>
            <a:pPr lvl="1"/>
            <a:r>
              <a:rPr lang="en-US" dirty="0" smtClean="0"/>
              <a:t>European initiative Factories of the Future.</a:t>
            </a:r>
          </a:p>
          <a:p>
            <a:r>
              <a:rPr lang="en-US" dirty="0" smtClean="0"/>
              <a:t>Industries:</a:t>
            </a:r>
          </a:p>
          <a:p>
            <a:pPr lvl="1"/>
            <a:r>
              <a:rPr lang="en-US" dirty="0" smtClean="0"/>
              <a:t>Manufacturing.</a:t>
            </a:r>
          </a:p>
          <a:p>
            <a:pPr lvl="1"/>
            <a:r>
              <a:rPr lang="en-US" dirty="0" smtClean="0"/>
              <a:t>Energy.</a:t>
            </a:r>
          </a:p>
          <a:p>
            <a:pPr lvl="1"/>
            <a:r>
              <a:rPr lang="en-US" dirty="0" smtClean="0"/>
              <a:t>Transportation.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88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and 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Industrial </a:t>
            </a:r>
            <a:r>
              <a:rPr lang="en-US" dirty="0" err="1"/>
              <a:t>IoT</a:t>
            </a:r>
            <a:r>
              <a:rPr lang="en-US" dirty="0"/>
              <a:t> leverages industrial control </a:t>
            </a:r>
            <a:r>
              <a:rPr lang="en-US" dirty="0" smtClean="0"/>
              <a:t>technology operational technology (OT):</a:t>
            </a:r>
            <a:endParaRPr lang="en-US" dirty="0"/>
          </a:p>
          <a:p>
            <a:pPr lvl="1"/>
            <a:r>
              <a:rPr lang="en-US" dirty="0"/>
              <a:t>Programmable logic controllers (PLCs).</a:t>
            </a:r>
          </a:p>
          <a:p>
            <a:pPr lvl="1"/>
            <a:r>
              <a:rPr lang="en-US" dirty="0"/>
              <a:t>Supervisory control and data acquisition (SCADA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Information technology (IT) operates on data, used to manage businesses.</a:t>
            </a:r>
          </a:p>
          <a:p>
            <a:r>
              <a:rPr lang="en-US" dirty="0" smtClean="0"/>
              <a:t>Traditional organizations separate IT and OT for practical and security reasons.</a:t>
            </a:r>
          </a:p>
          <a:p>
            <a:r>
              <a:rPr lang="en-US" dirty="0" smtClean="0"/>
              <a:t>Advanced </a:t>
            </a:r>
            <a:r>
              <a:rPr lang="en-US" dirty="0" err="1" smtClean="0"/>
              <a:t>IIoT</a:t>
            </a:r>
            <a:r>
              <a:rPr lang="en-US" dirty="0" smtClean="0"/>
              <a:t> applications couple IT and OT:</a:t>
            </a:r>
          </a:p>
          <a:p>
            <a:pPr lvl="1"/>
            <a:r>
              <a:rPr lang="en-US" dirty="0" smtClean="0"/>
              <a:t>Production management </a:t>
            </a:r>
            <a:r>
              <a:rPr lang="en-US" smtClean="0"/>
              <a:t>and tracking.</a:t>
            </a:r>
            <a:endParaRPr lang="en-US" dirty="0" smtClean="0"/>
          </a:p>
          <a:p>
            <a:pPr lvl="1"/>
            <a:r>
              <a:rPr lang="en-US" dirty="0" smtClean="0"/>
              <a:t>Inventory management.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2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Industrie</a:t>
            </a:r>
            <a:r>
              <a:rPr lang="en-US" dirty="0" smtClean="0"/>
              <a:t> 4.0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 strategic initiative on </a:t>
            </a:r>
            <a:r>
              <a:rPr lang="en-US" dirty="0" err="1" smtClean="0"/>
              <a:t>IoT</a:t>
            </a:r>
            <a:r>
              <a:rPr lang="en-US" dirty="0" smtClean="0"/>
              <a:t> for manufacturing and production.</a:t>
            </a:r>
          </a:p>
          <a:p>
            <a:r>
              <a:rPr lang="en-US" dirty="0" smtClean="0"/>
              <a:t>Stages of industrial revolution:</a:t>
            </a:r>
          </a:p>
          <a:p>
            <a:pPr lvl="1"/>
            <a:r>
              <a:rPr lang="en-US" dirty="0" smtClean="0"/>
              <a:t>First industrial revolution (1700s-1800s).</a:t>
            </a:r>
          </a:p>
          <a:p>
            <a:pPr lvl="1"/>
            <a:r>
              <a:rPr lang="en-US" dirty="0" err="1" smtClean="0"/>
              <a:t>Electricification</a:t>
            </a:r>
            <a:r>
              <a:rPr lang="en-US" dirty="0" smtClean="0"/>
              <a:t> (early 1900s).</a:t>
            </a:r>
          </a:p>
          <a:p>
            <a:pPr lvl="1"/>
            <a:r>
              <a:rPr lang="en-US" dirty="0" smtClean="0"/>
              <a:t>Electronics and software (late 1900s).</a:t>
            </a:r>
          </a:p>
          <a:p>
            <a:pPr lvl="1"/>
            <a:r>
              <a:rPr lang="en-US" dirty="0" smtClean="0"/>
              <a:t>Computing and communication (early 2000s).</a:t>
            </a:r>
          </a:p>
          <a:p>
            <a:r>
              <a:rPr lang="en-US" dirty="0" smtClean="0"/>
              <a:t>Approximately 98% of CPUs are used as embedded processors.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8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Internet-of-Things (</a:t>
            </a:r>
            <a:r>
              <a:rPr lang="en-US" dirty="0" err="1" smtClean="0"/>
              <a:t>Iiot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IIoT</a:t>
            </a:r>
            <a:r>
              <a:rPr lang="en-US" dirty="0" smtClean="0"/>
              <a:t> requirements beyond generic </a:t>
            </a:r>
            <a:r>
              <a:rPr lang="en-US" dirty="0" err="1" smtClean="0"/>
              <a:t>IoT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Continuous operation.</a:t>
            </a:r>
          </a:p>
          <a:p>
            <a:pPr lvl="1"/>
            <a:r>
              <a:rPr lang="en-US" dirty="0" smtClean="0"/>
              <a:t>Safety.</a:t>
            </a:r>
          </a:p>
          <a:p>
            <a:r>
              <a:rPr lang="en-US" dirty="0" err="1" smtClean="0"/>
              <a:t>IIoT</a:t>
            </a:r>
            <a:r>
              <a:rPr lang="en-US" dirty="0" smtClean="0"/>
              <a:t> requires specialized technology and services.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7" name="7 - Ομάδα"/>
          <p:cNvGrpSpPr/>
          <p:nvPr/>
        </p:nvGrpSpPr>
        <p:grpSpPr>
          <a:xfrm>
            <a:off x="6397041" y="1965198"/>
            <a:ext cx="5561651" cy="3520270"/>
            <a:chOff x="3089189" y="2284629"/>
            <a:chExt cx="5561651" cy="3520270"/>
          </a:xfrm>
        </p:grpSpPr>
        <p:sp>
          <p:nvSpPr>
            <p:cNvPr id="8" name="Oval 7"/>
            <p:cNvSpPr/>
            <p:nvPr/>
          </p:nvSpPr>
          <p:spPr>
            <a:xfrm>
              <a:off x="3089189" y="2284629"/>
              <a:ext cx="5561651" cy="352027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 flipV="1">
              <a:off x="5319052" y="3175686"/>
              <a:ext cx="3120613" cy="202650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6245160" y="3513784"/>
              <a:ext cx="2086418" cy="135031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TextBox 4"/>
            <p:cNvSpPr txBox="1"/>
            <p:nvPr/>
          </p:nvSpPr>
          <p:spPr>
            <a:xfrm>
              <a:off x="6657208" y="3860098"/>
              <a:ext cx="13651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err="1" smtClean="0"/>
                <a:t>Industrie</a:t>
              </a:r>
              <a:r>
                <a:rPr lang="en-US" dirty="0" smtClean="0"/>
                <a:t> 4.0</a:t>
              </a:r>
              <a:endParaRPr lang="en-US" dirty="0"/>
            </a:p>
          </p:txBody>
        </p:sp>
        <p:sp>
          <p:nvSpPr>
            <p:cNvPr id="12" name="TextBox 5"/>
            <p:cNvSpPr txBox="1"/>
            <p:nvPr/>
          </p:nvSpPr>
          <p:spPr>
            <a:xfrm>
              <a:off x="5602953" y="3860098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err="1" smtClean="0"/>
                <a:t>IIoT</a:t>
              </a:r>
              <a:endParaRPr lang="en-US" dirty="0"/>
            </a:p>
          </p:txBody>
        </p:sp>
        <p:sp>
          <p:nvSpPr>
            <p:cNvPr id="13" name="TextBox 6"/>
            <p:cNvSpPr txBox="1"/>
            <p:nvPr/>
          </p:nvSpPr>
          <p:spPr>
            <a:xfrm>
              <a:off x="3793524" y="3860098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err="1" smtClean="0"/>
                <a:t>IoT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78051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IIoT</a:t>
            </a:r>
            <a:r>
              <a:rPr lang="en-US" dirty="0" smtClean="0"/>
              <a:t>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ITU-T Y.2060 recommendation:</a:t>
            </a:r>
          </a:p>
          <a:p>
            <a:pPr lvl="1"/>
            <a:r>
              <a:rPr lang="en-US" dirty="0" smtClean="0"/>
              <a:t>Reference architecture for </a:t>
            </a:r>
            <a:r>
              <a:rPr lang="en-US" dirty="0" err="1" smtClean="0"/>
              <a:t>IoT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Industrial Internet Consortium (IIC):</a:t>
            </a:r>
          </a:p>
          <a:p>
            <a:pPr lvl="1"/>
            <a:r>
              <a:rPr lang="en-US" dirty="0" smtClean="0"/>
              <a:t>Industrial Internet Reference Architecture version 1.7.</a:t>
            </a:r>
          </a:p>
          <a:p>
            <a:pPr lvl="1"/>
            <a:r>
              <a:rPr lang="en-US" dirty="0" smtClean="0"/>
              <a:t>Elaborated reference architecture.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540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ITU communication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Three types of communication:</a:t>
            </a:r>
          </a:p>
          <a:p>
            <a:pPr lvl="1"/>
            <a:r>
              <a:rPr lang="en-US" dirty="0" smtClean="0"/>
              <a:t>Direct.</a:t>
            </a:r>
          </a:p>
          <a:p>
            <a:pPr lvl="1"/>
            <a:r>
              <a:rPr lang="en-US" dirty="0" smtClean="0"/>
              <a:t>Over network without gateway.</a:t>
            </a:r>
          </a:p>
          <a:p>
            <a:pPr lvl="1"/>
            <a:r>
              <a:rPr lang="en-US" dirty="0" smtClean="0"/>
              <a:t>Over network with gateway.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 characteristics:</a:t>
            </a:r>
          </a:p>
          <a:p>
            <a:pPr lvl="1"/>
            <a:r>
              <a:rPr lang="en-US" dirty="0" smtClean="0"/>
              <a:t>Interconnectivity.</a:t>
            </a:r>
          </a:p>
          <a:p>
            <a:pPr lvl="1"/>
            <a:r>
              <a:rPr lang="en-US" dirty="0" smtClean="0"/>
              <a:t>Scale.</a:t>
            </a:r>
          </a:p>
          <a:p>
            <a:pPr lvl="1"/>
            <a:r>
              <a:rPr lang="en-US" dirty="0" smtClean="0"/>
              <a:t>Heterogeneity.</a:t>
            </a:r>
          </a:p>
          <a:p>
            <a:pPr lvl="1"/>
            <a:r>
              <a:rPr lang="en-US" dirty="0" smtClean="0"/>
              <a:t>Services for things.</a:t>
            </a:r>
          </a:p>
          <a:p>
            <a:pPr lvl="1"/>
            <a:r>
              <a:rPr lang="en-US" dirty="0" smtClean="0"/>
              <a:t>Dynamic information and connectivity.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7" name="32 - Ομάδα"/>
          <p:cNvGrpSpPr/>
          <p:nvPr/>
        </p:nvGrpSpPr>
        <p:grpSpPr>
          <a:xfrm>
            <a:off x="6182984" y="1955800"/>
            <a:ext cx="5650921" cy="3637646"/>
            <a:chOff x="3579342" y="767065"/>
            <a:chExt cx="7750644" cy="4989293"/>
          </a:xfrm>
        </p:grpSpPr>
        <p:sp>
          <p:nvSpPr>
            <p:cNvPr id="8" name="Cloud 7"/>
            <p:cNvSpPr/>
            <p:nvPr/>
          </p:nvSpPr>
          <p:spPr>
            <a:xfrm>
              <a:off x="4399004" y="1754660"/>
              <a:ext cx="4485504" cy="2953264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264875" y="4497859"/>
              <a:ext cx="753762" cy="42013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G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6267" y="2803094"/>
              <a:ext cx="22731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 smtClean="0"/>
                <a:t>Communication Network</a:t>
              </a:r>
            </a:p>
            <a:p>
              <a:pPr algn="ctr"/>
              <a:r>
                <a:rPr lang="en-US" sz="1600" dirty="0" smtClean="0"/>
                <a:t>(CN)</a:t>
              </a:r>
              <a:endParaRPr lang="en-US" sz="1600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9168711" y="3847070"/>
              <a:ext cx="494271" cy="463378"/>
              <a:chOff x="9168711" y="3847070"/>
              <a:chExt cx="494271" cy="463378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9168711" y="3847070"/>
                <a:ext cx="494271" cy="46337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600"/>
              </a:p>
            </p:txBody>
          </p:sp>
          <p:sp>
            <p:nvSpPr>
              <p:cNvPr id="37" name="TextBox 10"/>
              <p:cNvSpPr txBox="1"/>
              <p:nvPr/>
            </p:nvSpPr>
            <p:spPr>
              <a:xfrm>
                <a:off x="9279923" y="3896498"/>
                <a:ext cx="2594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T</a:t>
                </a:r>
                <a:endParaRPr lang="en-US" sz="1600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8674440" y="1045176"/>
              <a:ext cx="494271" cy="463378"/>
              <a:chOff x="9168711" y="3847070"/>
              <a:chExt cx="494271" cy="463378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9168711" y="3847070"/>
                <a:ext cx="494271" cy="46337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600"/>
              </a:p>
            </p:txBody>
          </p:sp>
          <p:sp>
            <p:nvSpPr>
              <p:cNvPr id="35" name="TextBox 14"/>
              <p:cNvSpPr txBox="1"/>
              <p:nvPr/>
            </p:nvSpPr>
            <p:spPr>
              <a:xfrm>
                <a:off x="9279923" y="3896498"/>
                <a:ext cx="2594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T</a:t>
                </a:r>
                <a:endParaRPr lang="en-US" sz="1600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384322" y="767065"/>
              <a:ext cx="494271" cy="463378"/>
              <a:chOff x="9168711" y="3847070"/>
              <a:chExt cx="494271" cy="463378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9168711" y="3847070"/>
                <a:ext cx="494271" cy="46337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600"/>
              </a:p>
            </p:txBody>
          </p:sp>
          <p:sp>
            <p:nvSpPr>
              <p:cNvPr id="33" name="TextBox 17"/>
              <p:cNvSpPr txBox="1"/>
              <p:nvPr/>
            </p:nvSpPr>
            <p:spPr>
              <a:xfrm>
                <a:off x="9279923" y="3896498"/>
                <a:ext cx="2594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T</a:t>
                </a:r>
                <a:endParaRPr lang="en-US" sz="1600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3579342" y="1931772"/>
              <a:ext cx="494271" cy="463378"/>
              <a:chOff x="9168711" y="3847070"/>
              <a:chExt cx="494271" cy="463378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9168711" y="3847070"/>
                <a:ext cx="494271" cy="46337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600"/>
              </a:p>
            </p:txBody>
          </p:sp>
          <p:sp>
            <p:nvSpPr>
              <p:cNvPr id="31" name="TextBox 20"/>
              <p:cNvSpPr txBox="1"/>
              <p:nvPr/>
            </p:nvSpPr>
            <p:spPr>
              <a:xfrm>
                <a:off x="9279923" y="3896498"/>
                <a:ext cx="2594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T</a:t>
                </a:r>
                <a:endParaRPr lang="en-US" sz="16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962401" y="4568569"/>
              <a:ext cx="494271" cy="463378"/>
              <a:chOff x="9168711" y="3847070"/>
              <a:chExt cx="494271" cy="463378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9168711" y="3847070"/>
                <a:ext cx="494271" cy="46337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600"/>
              </a:p>
            </p:txBody>
          </p:sp>
          <p:sp>
            <p:nvSpPr>
              <p:cNvPr id="29" name="TextBox 23"/>
              <p:cNvSpPr txBox="1"/>
              <p:nvPr/>
            </p:nvSpPr>
            <p:spPr>
              <a:xfrm>
                <a:off x="9279923" y="3896498"/>
                <a:ext cx="2594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T</a:t>
                </a:r>
                <a:endParaRPr lang="en-US" sz="1600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390499" y="5292980"/>
              <a:ext cx="494271" cy="463378"/>
              <a:chOff x="9168711" y="3847070"/>
              <a:chExt cx="494271" cy="463378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9168711" y="3847070"/>
                <a:ext cx="494271" cy="46337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60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279923" y="3896498"/>
                <a:ext cx="2594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T</a:t>
                </a:r>
                <a:endParaRPr lang="en-US" sz="1600" dirty="0"/>
              </a:p>
            </p:txBody>
          </p:sp>
        </p:grpSp>
        <p:cxnSp>
          <p:nvCxnSpPr>
            <p:cNvPr id="17" name="Straight Arrow Connector 16"/>
            <p:cNvCxnSpPr>
              <a:stCxn id="28" idx="7"/>
            </p:cNvCxnSpPr>
            <p:nvPr/>
          </p:nvCxnSpPr>
          <p:spPr>
            <a:xfrm flipV="1">
              <a:off x="4384288" y="1440694"/>
              <a:ext cx="4362536" cy="319573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26" idx="0"/>
              <a:endCxn id="32" idx="4"/>
            </p:cNvCxnSpPr>
            <p:nvPr/>
          </p:nvCxnSpPr>
          <p:spPr>
            <a:xfrm flipH="1" flipV="1">
              <a:off x="6631458" y="1230443"/>
              <a:ext cx="6177" cy="406253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9168711" y="2575183"/>
              <a:ext cx="494271" cy="463378"/>
              <a:chOff x="9168711" y="3847070"/>
              <a:chExt cx="494271" cy="463378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9168711" y="3847070"/>
                <a:ext cx="494271" cy="46337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600"/>
              </a:p>
            </p:txBody>
          </p:sp>
          <p:sp>
            <p:nvSpPr>
              <p:cNvPr id="25" name="TextBox 35"/>
              <p:cNvSpPr txBox="1"/>
              <p:nvPr/>
            </p:nvSpPr>
            <p:spPr>
              <a:xfrm>
                <a:off x="9279923" y="3896498"/>
                <a:ext cx="2594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T</a:t>
                </a:r>
                <a:endParaRPr lang="en-US" sz="1600" dirty="0"/>
              </a:p>
            </p:txBody>
          </p:sp>
        </p:grpSp>
        <p:cxnSp>
          <p:nvCxnSpPr>
            <p:cNvPr id="20" name="Straight Arrow Connector 19"/>
            <p:cNvCxnSpPr>
              <a:endCxn id="24" idx="4"/>
            </p:cNvCxnSpPr>
            <p:nvPr/>
          </p:nvCxnSpPr>
          <p:spPr>
            <a:xfrm flipV="1">
              <a:off x="9415847" y="3038561"/>
              <a:ext cx="0" cy="8085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39"/>
            <p:cNvSpPr txBox="1"/>
            <p:nvPr/>
          </p:nvSpPr>
          <p:spPr>
            <a:xfrm>
              <a:off x="9662982" y="3449425"/>
              <a:ext cx="1667004" cy="633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Direct</a:t>
              </a:r>
            </a:p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communication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2" name="TextBox 40"/>
            <p:cNvSpPr txBox="1"/>
            <p:nvPr/>
          </p:nvSpPr>
          <p:spPr>
            <a:xfrm>
              <a:off x="6598656" y="4985203"/>
              <a:ext cx="2544259" cy="633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Communication over </a:t>
              </a:r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CN</a:t>
              </a:r>
            </a:p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through </a:t>
              </a:r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Gateway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3" name="TextBox 41"/>
            <p:cNvSpPr txBox="1"/>
            <p:nvPr/>
          </p:nvSpPr>
          <p:spPr>
            <a:xfrm>
              <a:off x="8463856" y="1596295"/>
              <a:ext cx="18549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Communication over </a:t>
              </a:r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CN</a:t>
              </a:r>
            </a:p>
            <a:p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without </a:t>
              </a:r>
              <a:r>
                <a:rPr lang="en-US" sz="12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Gateway</a:t>
              </a:r>
              <a:endParaRPr lang="en-US" sz="12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8354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ITU </a:t>
            </a:r>
            <a:r>
              <a:rPr lang="en-US" dirty="0" err="1" smtClean="0"/>
              <a:t>IoT</a:t>
            </a:r>
            <a:r>
              <a:rPr lang="en-US" dirty="0" smtClean="0"/>
              <a:t> reference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Reference model has four layers:</a:t>
            </a:r>
          </a:p>
          <a:p>
            <a:pPr lvl="1"/>
            <a:r>
              <a:rPr lang="en-US" dirty="0" smtClean="0"/>
              <a:t>Device.</a:t>
            </a:r>
          </a:p>
          <a:p>
            <a:pPr lvl="1"/>
            <a:r>
              <a:rPr lang="en-US" dirty="0" smtClean="0"/>
              <a:t>Network.</a:t>
            </a:r>
          </a:p>
          <a:p>
            <a:pPr lvl="1"/>
            <a:r>
              <a:rPr lang="en-US" dirty="0" smtClean="0"/>
              <a:t>Application/service support.</a:t>
            </a:r>
          </a:p>
          <a:p>
            <a:pPr lvl="1"/>
            <a:r>
              <a:rPr lang="en-US" dirty="0" smtClean="0"/>
              <a:t>Application.</a:t>
            </a:r>
          </a:p>
          <a:p>
            <a:r>
              <a:rPr lang="en-US" dirty="0" smtClean="0"/>
              <a:t>Two vertical layers:</a:t>
            </a:r>
          </a:p>
          <a:p>
            <a:pPr lvl="1"/>
            <a:r>
              <a:rPr lang="en-US" dirty="0" smtClean="0"/>
              <a:t>Management.</a:t>
            </a:r>
          </a:p>
          <a:p>
            <a:pPr lvl="1"/>
            <a:r>
              <a:rPr lang="en-US" dirty="0" smtClean="0"/>
              <a:t>Security.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6" name="9 - Ομάδα"/>
          <p:cNvGrpSpPr/>
          <p:nvPr/>
        </p:nvGrpSpPr>
        <p:grpSpPr>
          <a:xfrm>
            <a:off x="6096000" y="2311400"/>
            <a:ext cx="5650234" cy="2744812"/>
            <a:chOff x="2965622" y="1729945"/>
            <a:chExt cx="6664418" cy="3237490"/>
          </a:xfrm>
        </p:grpSpPr>
        <p:sp>
          <p:nvSpPr>
            <p:cNvPr id="7" name="Rectangle 6"/>
            <p:cNvSpPr/>
            <p:nvPr/>
          </p:nvSpPr>
          <p:spPr>
            <a:xfrm>
              <a:off x="3880022" y="1729946"/>
              <a:ext cx="4856206" cy="6178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Application Layer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3884138" y="2599041"/>
              <a:ext cx="4856206" cy="6178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smtClean="0">
                  <a:solidFill>
                    <a:schemeClr val="tx1"/>
                  </a:solidFill>
                </a:rPr>
                <a:t>Service support and Application support </a:t>
              </a:r>
              <a:r>
                <a:rPr lang="en-US" sz="1600" dirty="0" smtClean="0">
                  <a:solidFill>
                    <a:schemeClr val="tx1"/>
                  </a:solidFill>
                </a:rPr>
                <a:t>Layer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888256" y="3468146"/>
              <a:ext cx="4856206" cy="6178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Network Layer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892372" y="4349597"/>
              <a:ext cx="4856206" cy="6178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Device Layer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965622" y="1729945"/>
              <a:ext cx="654908" cy="323748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975132" y="1729945"/>
              <a:ext cx="654908" cy="323748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13" name="TextBox 16"/>
            <p:cNvSpPr txBox="1"/>
            <p:nvPr/>
          </p:nvSpPr>
          <p:spPr>
            <a:xfrm rot="5400000">
              <a:off x="2643121" y="3175287"/>
              <a:ext cx="12999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/>
                <a:t>Management</a:t>
              </a:r>
              <a:endParaRPr lang="en-US" sz="1600" dirty="0"/>
            </a:p>
          </p:txBody>
        </p:sp>
        <p:sp>
          <p:nvSpPr>
            <p:cNvPr id="14" name="TextBox 17"/>
            <p:cNvSpPr txBox="1"/>
            <p:nvPr/>
          </p:nvSpPr>
          <p:spPr>
            <a:xfrm rot="5400000">
              <a:off x="8874423" y="3159965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smtClean="0"/>
                <a:t>Security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525014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676</Words>
  <Application>Microsoft Office PowerPoint</Application>
  <PresentationFormat>Widescreen</PresentationFormat>
  <Paragraphs>215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Avenir Next Condensed</vt:lpstr>
      <vt:lpstr>Calibri</vt:lpstr>
      <vt:lpstr>Calibri Light</vt:lpstr>
      <vt:lpstr>Office Theme</vt:lpstr>
      <vt:lpstr>Internet-of-Things (IoT) Systems Chapter 5: Industrial Internet-of-Things</vt:lpstr>
      <vt:lpstr>Outline</vt:lpstr>
      <vt:lpstr>Industrial applications of IoT</vt:lpstr>
      <vt:lpstr>IT and OT</vt:lpstr>
      <vt:lpstr>Industrie 4.0</vt:lpstr>
      <vt:lpstr>Industrial Internet-of-Things (Iiot)</vt:lpstr>
      <vt:lpstr>IIoT architecture</vt:lpstr>
      <vt:lpstr>ITU communication model</vt:lpstr>
      <vt:lpstr>ITU IoT reference model</vt:lpstr>
      <vt:lpstr>ITU layers</vt:lpstr>
      <vt:lpstr>ITU business models for IoT</vt:lpstr>
      <vt:lpstr>IIC functional domains</vt:lpstr>
      <vt:lpstr>Basic technologies</vt:lpstr>
      <vt:lpstr>IIoT applications and challenges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Internet-of-Things (IoT) Systems Chapter 1: The IoT Landscape</dc:title>
  <dc:creator>Marilyn Wolf</dc:creator>
  <cp:lastModifiedBy>Marilyn Wolf</cp:lastModifiedBy>
  <cp:revision>84</cp:revision>
  <dcterms:created xsi:type="dcterms:W3CDTF">2018-01-12T18:21:48Z</dcterms:created>
  <dcterms:modified xsi:type="dcterms:W3CDTF">2018-01-13T03:15:58Z</dcterms:modified>
</cp:coreProperties>
</file>