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6: Security and 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process security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Safety properties are application-dependent.</a:t>
            </a:r>
          </a:p>
          <a:p>
            <a:r>
              <a:rPr lang="en-US" dirty="0" smtClean="0"/>
              <a:t>Security is a prerequisite for safety.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Dual approach:</a:t>
            </a:r>
          </a:p>
          <a:p>
            <a:pPr lvl="1"/>
            <a:r>
              <a:rPr lang="en-US" dirty="0" smtClean="0"/>
              <a:t>Verification at design time.</a:t>
            </a:r>
          </a:p>
          <a:p>
            <a:pPr lvl="1"/>
            <a:r>
              <a:rPr lang="en-US" dirty="0" smtClean="0"/>
              <a:t>Monitoring at run time.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Reliable-and-secure-by-design </a:t>
            </a:r>
            <a:r>
              <a:rPr lang="en-US" dirty="0" err="1" smtClean="0"/>
              <a:t>IoT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Ur/Web for secure Web apps:</a:t>
            </a:r>
          </a:p>
          <a:p>
            <a:pPr lvl="1"/>
            <a:r>
              <a:rPr lang="en-US" dirty="0" smtClean="0"/>
              <a:t>Ensures app does not have code vulnerabilities.</a:t>
            </a:r>
          </a:p>
          <a:p>
            <a:pPr lvl="1"/>
            <a:r>
              <a:rPr lang="en-US" dirty="0" smtClean="0"/>
              <a:t>Ensures app will not crash.</a:t>
            </a:r>
          </a:p>
          <a:p>
            <a:r>
              <a:rPr lang="en-US" dirty="0" smtClean="0"/>
              <a:t>Based on enriched type system.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ROSCoq</a:t>
            </a:r>
            <a:r>
              <a:rPr lang="en-US" dirty="0" smtClean="0"/>
              <a:t> framework:</a:t>
            </a:r>
          </a:p>
          <a:p>
            <a:pPr lvl="1"/>
            <a:r>
              <a:rPr lang="en-US" dirty="0" smtClean="0"/>
              <a:t>Uses Coq proof assistant to model robot cyber/physical resources.</a:t>
            </a:r>
          </a:p>
          <a:p>
            <a:pPr lvl="1"/>
            <a:r>
              <a:rPr lang="en-US" dirty="0" smtClean="0"/>
              <a:t>Uses extended logic of events to prove properties.</a:t>
            </a:r>
          </a:p>
          <a:p>
            <a:r>
              <a:rPr lang="en-US" dirty="0" err="1" smtClean="0"/>
              <a:t>VeriDrone</a:t>
            </a:r>
            <a:r>
              <a:rPr lang="en-US" dirty="0" smtClean="0"/>
              <a:t> ensures security at multiple independent levels of abstraction.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2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Run-time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Monitoring methods:</a:t>
            </a:r>
          </a:p>
          <a:p>
            <a:pPr lvl="1"/>
            <a:r>
              <a:rPr lang="en-US" dirty="0" smtClean="0"/>
              <a:t>Behavior description as profile-based or model-based.</a:t>
            </a:r>
          </a:p>
          <a:p>
            <a:pPr lvl="1"/>
            <a:r>
              <a:rPr lang="en-US" dirty="0" smtClean="0"/>
              <a:t>Behavior comparison as match to bad behavior or deviation from good behavior.</a:t>
            </a:r>
          </a:p>
          <a:p>
            <a:r>
              <a:rPr lang="en-US" dirty="0" smtClean="0"/>
              <a:t>Class 1, 3 uses machine learning.</a:t>
            </a:r>
          </a:p>
          <a:p>
            <a:pPr lvl="1"/>
            <a:r>
              <a:rPr lang="en-US" dirty="0" smtClean="0"/>
              <a:t>Learning good behavior more robust than learning attacks.</a:t>
            </a:r>
          </a:p>
          <a:p>
            <a:r>
              <a:rPr lang="en-US" dirty="0" smtClean="0"/>
              <a:t>Class 2, 4 systems used in highly secure environments.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18 - Ομάδα"/>
          <p:cNvGrpSpPr/>
          <p:nvPr/>
        </p:nvGrpSpPr>
        <p:grpSpPr>
          <a:xfrm>
            <a:off x="6548135" y="2176369"/>
            <a:ext cx="4602465" cy="2917705"/>
            <a:chOff x="1404947" y="965883"/>
            <a:chExt cx="6935864" cy="4396949"/>
          </a:xfrm>
        </p:grpSpPr>
        <p:sp>
          <p:nvSpPr>
            <p:cNvPr id="7" name="Rectangle 6"/>
            <p:cNvSpPr/>
            <p:nvPr/>
          </p:nvSpPr>
          <p:spPr>
            <a:xfrm>
              <a:off x="4448432" y="2187146"/>
              <a:ext cx="3892379" cy="31756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cxnSp>
          <p:nvCxnSpPr>
            <p:cNvPr id="8" name="Straight Connector 7"/>
            <p:cNvCxnSpPr>
              <a:stCxn id="7" idx="1"/>
              <a:endCxn id="7" idx="3"/>
            </p:cNvCxnSpPr>
            <p:nvPr/>
          </p:nvCxnSpPr>
          <p:spPr>
            <a:xfrm>
              <a:off x="4448432" y="3774989"/>
              <a:ext cx="38923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0"/>
              <a:endCxn id="7" idx="2"/>
            </p:cNvCxnSpPr>
            <p:nvPr/>
          </p:nvCxnSpPr>
          <p:spPr>
            <a:xfrm>
              <a:off x="6394622" y="2187146"/>
              <a:ext cx="0" cy="31756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8"/>
            <p:cNvSpPr txBox="1"/>
            <p:nvPr/>
          </p:nvSpPr>
          <p:spPr>
            <a:xfrm>
              <a:off x="5010998" y="2796402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smtClean="0"/>
                <a:t>Class 1</a:t>
              </a:r>
              <a:endParaRPr lang="en-US" sz="1400"/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6957187" y="2796402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Class 2</a:t>
              </a:r>
              <a:endParaRPr lang="en-US" sz="1400" dirty="0"/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5010998" y="4384245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Class 3</a:t>
              </a:r>
              <a:endParaRPr lang="en-US" sz="1400" dirty="0"/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6957187" y="4384245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Class 4</a:t>
              </a:r>
              <a:endParaRPr lang="en-US" sz="1400" dirty="0"/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5256136" y="965883"/>
              <a:ext cx="181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Behavioral description</a:t>
              </a:r>
              <a:endParaRPr lang="en-US" sz="1400" dirty="0"/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4863585" y="1648594"/>
              <a:ext cx="1079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Profile based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6808107" y="1648594"/>
              <a:ext cx="10615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based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7" name="TextBox 15"/>
            <p:cNvSpPr txBox="1"/>
            <p:nvPr/>
          </p:nvSpPr>
          <p:spPr>
            <a:xfrm>
              <a:off x="1404947" y="3451823"/>
              <a:ext cx="104079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smtClean="0"/>
                <a:t>Behavioral </a:t>
              </a:r>
            </a:p>
            <a:p>
              <a:r>
                <a:rPr lang="en-US" sz="1400" dirty="0" smtClean="0"/>
                <a:t>comparison</a:t>
              </a:r>
              <a:endParaRPr lang="en-US" sz="1400" dirty="0"/>
            </a:p>
          </p:txBody>
        </p:sp>
        <p:sp>
          <p:nvSpPr>
            <p:cNvPr id="18" name="TextBox 16"/>
            <p:cNvSpPr txBox="1"/>
            <p:nvPr/>
          </p:nvSpPr>
          <p:spPr>
            <a:xfrm>
              <a:off x="3134719" y="2688680"/>
              <a:ext cx="1087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Bad behavior</a:t>
              </a:r>
            </a:p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matching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9" name="TextBox 17"/>
            <p:cNvSpPr txBox="1"/>
            <p:nvPr/>
          </p:nvSpPr>
          <p:spPr>
            <a:xfrm>
              <a:off x="3081629" y="4276523"/>
              <a:ext cx="1189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Good behavior</a:t>
              </a:r>
            </a:p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deviation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59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ARMET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29 - Ομάδα"/>
          <p:cNvGrpSpPr/>
          <p:nvPr/>
        </p:nvGrpSpPr>
        <p:grpSpPr>
          <a:xfrm>
            <a:off x="1936349" y="1360140"/>
            <a:ext cx="8191704" cy="4996210"/>
            <a:chOff x="1804086" y="308919"/>
            <a:chExt cx="9724768" cy="5931243"/>
          </a:xfrm>
        </p:grpSpPr>
        <p:sp>
          <p:nvSpPr>
            <p:cNvPr id="7" name="Rectangle 6"/>
            <p:cNvSpPr/>
            <p:nvPr/>
          </p:nvSpPr>
          <p:spPr>
            <a:xfrm>
              <a:off x="2631989" y="5276335"/>
              <a:ext cx="2162433" cy="9638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3199283" y="5465860"/>
              <a:ext cx="10278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specification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276336" y="5276335"/>
              <a:ext cx="2162433" cy="9638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0" name="TextBox 4"/>
            <p:cNvSpPr txBox="1"/>
            <p:nvPr/>
          </p:nvSpPr>
          <p:spPr>
            <a:xfrm>
              <a:off x="5890917" y="5465859"/>
              <a:ext cx="9332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code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70638" y="3735832"/>
              <a:ext cx="2162433" cy="9638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2" name="TextBox 6"/>
            <p:cNvSpPr txBox="1"/>
            <p:nvPr/>
          </p:nvSpPr>
          <p:spPr>
            <a:xfrm>
              <a:off x="4085082" y="3925357"/>
              <a:ext cx="19335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Run-time security monitor</a:t>
              </a:r>
              <a:endParaRPr lang="en-US" sz="1200" dirty="0" smtClean="0">
                <a:latin typeface="Avenir Next Condensed" charset="0"/>
                <a:ea typeface="Avenir Next Condensed" charset="0"/>
                <a:cs typeface="Avenir Next Condensed" charset="0"/>
              </a:endParaRPr>
            </a:p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(RSM)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70638" y="2248971"/>
              <a:ext cx="2162433" cy="9638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4590027" y="2561607"/>
              <a:ext cx="8563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Diagnosis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70638" y="768268"/>
              <a:ext cx="2162433" cy="9638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4602049" y="1080904"/>
              <a:ext cx="8322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Recovery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7" name="Magnetic Disk 11"/>
            <p:cNvSpPr/>
            <p:nvPr/>
          </p:nvSpPr>
          <p:spPr>
            <a:xfrm>
              <a:off x="7747687" y="2398326"/>
              <a:ext cx="1334530" cy="665116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8" name="Magnetic Disk 12"/>
            <p:cNvSpPr/>
            <p:nvPr/>
          </p:nvSpPr>
          <p:spPr>
            <a:xfrm>
              <a:off x="10029568" y="2398326"/>
              <a:ext cx="1334530" cy="665116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30115" y="916542"/>
              <a:ext cx="2162433" cy="6511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20" name="TextBox 14"/>
            <p:cNvSpPr txBox="1"/>
            <p:nvPr/>
          </p:nvSpPr>
          <p:spPr>
            <a:xfrm>
              <a:off x="7419713" y="1072860"/>
              <a:ext cx="19832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Adaptive method selection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1" name="TextBox 15"/>
            <p:cNvSpPr txBox="1"/>
            <p:nvPr/>
          </p:nvSpPr>
          <p:spPr>
            <a:xfrm>
              <a:off x="7899491" y="2561607"/>
              <a:ext cx="9900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Trust model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2" name="TextBox 16"/>
            <p:cNvSpPr txBox="1"/>
            <p:nvPr/>
          </p:nvSpPr>
          <p:spPr>
            <a:xfrm>
              <a:off x="10341607" y="2561607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Backup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cxnSp>
          <p:nvCxnSpPr>
            <p:cNvPr id="23" name="Straight Arrow Connector 22"/>
            <p:cNvCxnSpPr>
              <a:stCxn id="13" idx="3"/>
              <a:endCxn id="17" idx="2"/>
            </p:cNvCxnSpPr>
            <p:nvPr/>
          </p:nvCxnSpPr>
          <p:spPr>
            <a:xfrm flipV="1">
              <a:off x="6133071" y="2730884"/>
              <a:ext cx="1614616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/>
            <p:nvPr/>
          </p:nvCxnSpPr>
          <p:spPr>
            <a:xfrm>
              <a:off x="6152105" y="1250182"/>
              <a:ext cx="807308" cy="1480702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19" idx="1"/>
            </p:cNvCxnSpPr>
            <p:nvPr/>
          </p:nvCxnSpPr>
          <p:spPr>
            <a:xfrm>
              <a:off x="6940379" y="1242137"/>
              <a:ext cx="3897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8" idx="3"/>
              <a:endCxn id="9" idx="3"/>
            </p:cNvCxnSpPr>
            <p:nvPr/>
          </p:nvCxnSpPr>
          <p:spPr>
            <a:xfrm rot="5400000">
              <a:off x="7720398" y="2781813"/>
              <a:ext cx="2694807" cy="3258064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rot="10800000">
              <a:off x="6940380" y="535390"/>
              <a:ext cx="3756457" cy="1872051"/>
            </a:xfrm>
            <a:prstGeom prst="bentConnector3">
              <a:avLst>
                <a:gd name="adj1" fmla="val 0"/>
              </a:avLst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6952736" y="535390"/>
              <a:ext cx="0" cy="71479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7" idx="0"/>
            </p:cNvCxnSpPr>
            <p:nvPr/>
          </p:nvCxnSpPr>
          <p:spPr>
            <a:xfrm flipV="1">
              <a:off x="3713206" y="4699657"/>
              <a:ext cx="1081215" cy="5766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9" idx="0"/>
            </p:cNvCxnSpPr>
            <p:nvPr/>
          </p:nvCxnSpPr>
          <p:spPr>
            <a:xfrm flipH="1" flipV="1">
              <a:off x="5333993" y="4699657"/>
              <a:ext cx="1023560" cy="5766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1" idx="0"/>
              <a:endCxn id="13" idx="2"/>
            </p:cNvCxnSpPr>
            <p:nvPr/>
          </p:nvCxnSpPr>
          <p:spPr>
            <a:xfrm flipV="1">
              <a:off x="5051855" y="3212798"/>
              <a:ext cx="0" cy="5230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3" idx="0"/>
              <a:endCxn id="15" idx="2"/>
            </p:cNvCxnSpPr>
            <p:nvPr/>
          </p:nvCxnSpPr>
          <p:spPr>
            <a:xfrm flipV="1">
              <a:off x="5051855" y="1732095"/>
              <a:ext cx="0" cy="5168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1804086" y="308919"/>
              <a:ext cx="9724768" cy="467907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26727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ARMET methodology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secure-by-design systems.</a:t>
            </a:r>
          </a:p>
          <a:p>
            <a:pPr lvl="1"/>
            <a:r>
              <a:rPr lang="en-US" dirty="0" smtClean="0"/>
              <a:t>Executable specifications.</a:t>
            </a:r>
          </a:p>
          <a:p>
            <a:r>
              <a:rPr lang="en-US" dirty="0" smtClean="0"/>
              <a:t>Monitor systems at run time to detect attacks and failures.</a:t>
            </a:r>
          </a:p>
          <a:p>
            <a:pPr lvl="1"/>
            <a:r>
              <a:rPr lang="en-US" dirty="0" smtClean="0"/>
              <a:t>First formally-proven sound/complete run-time security monitor (RSM).</a:t>
            </a:r>
          </a:p>
          <a:p>
            <a:pPr lvl="1"/>
            <a:r>
              <a:rPr lang="en-US" dirty="0" smtClean="0"/>
              <a:t>Observes application behavior, executes specification to identify good behavior, some known bad behavior.</a:t>
            </a:r>
          </a:p>
          <a:p>
            <a:pPr lvl="1"/>
            <a:r>
              <a:rPr lang="en-US" dirty="0" smtClean="0"/>
              <a:t>Identify deviations from good behavior.</a:t>
            </a:r>
          </a:p>
          <a:p>
            <a:r>
              <a:rPr lang="en-US" dirty="0" smtClean="0"/>
              <a:t>During attack/failure, make use of recovery plans.</a:t>
            </a:r>
          </a:p>
          <a:p>
            <a:pPr lvl="1"/>
            <a:r>
              <a:rPr lang="en-US" dirty="0" smtClean="0"/>
              <a:t>Diagnosis makes use of available information.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7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ARMET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Water management system:</a:t>
            </a:r>
          </a:p>
          <a:p>
            <a:pPr lvl="1"/>
            <a:r>
              <a:rPr lang="en-US" dirty="0" smtClean="0"/>
              <a:t>Pour water into or drain water from tank.</a:t>
            </a:r>
          </a:p>
          <a:p>
            <a:r>
              <a:rPr lang="en-US" dirty="0" smtClean="0"/>
              <a:t>Actions: fill, drain, nothing.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18 - Ομάδα"/>
          <p:cNvGrpSpPr/>
          <p:nvPr/>
        </p:nvGrpSpPr>
        <p:grpSpPr>
          <a:xfrm>
            <a:off x="6443008" y="2112475"/>
            <a:ext cx="5340189" cy="3337104"/>
            <a:chOff x="3368235" y="1485027"/>
            <a:chExt cx="5340189" cy="3337104"/>
          </a:xfrm>
        </p:grpSpPr>
        <p:sp>
          <p:nvSpPr>
            <p:cNvPr id="8" name="Rectangle 7"/>
            <p:cNvSpPr/>
            <p:nvPr/>
          </p:nvSpPr>
          <p:spPr>
            <a:xfrm>
              <a:off x="4151870" y="2829697"/>
              <a:ext cx="3645244" cy="1816444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151870" y="1878227"/>
              <a:ext cx="3645244" cy="27679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712674" y="1986083"/>
              <a:ext cx="698688" cy="266202"/>
              <a:chOff x="2131009" y="2010796"/>
              <a:chExt cx="698688" cy="266202"/>
            </a:xfrm>
            <a:solidFill>
              <a:schemeClr val="bg1"/>
            </a:solidFill>
          </p:grpSpPr>
          <p:sp>
            <p:nvSpPr>
              <p:cNvPr id="21" name="Rectangle 20"/>
              <p:cNvSpPr/>
              <p:nvPr/>
            </p:nvSpPr>
            <p:spPr>
              <a:xfrm>
                <a:off x="2397211" y="2088292"/>
                <a:ext cx="432486" cy="11121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>
              <a:xfrm>
                <a:off x="2131009" y="2010796"/>
                <a:ext cx="266202" cy="26620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447770" y="4239131"/>
              <a:ext cx="698688" cy="266202"/>
              <a:chOff x="2131009" y="2010796"/>
              <a:chExt cx="698688" cy="266202"/>
            </a:xfrm>
            <a:solidFill>
              <a:schemeClr val="bg1"/>
            </a:solidFill>
          </p:grpSpPr>
          <p:sp>
            <p:nvSpPr>
              <p:cNvPr id="19" name="Rectangle 18"/>
              <p:cNvSpPr/>
              <p:nvPr/>
            </p:nvSpPr>
            <p:spPr>
              <a:xfrm>
                <a:off x="2397211" y="2088292"/>
                <a:ext cx="432486" cy="11121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0" name="Oval 19"/>
              <p:cNvSpPr>
                <a:spLocks noChangeAspect="1"/>
              </p:cNvSpPr>
              <p:nvPr/>
            </p:nvSpPr>
            <p:spPr>
              <a:xfrm>
                <a:off x="2131009" y="2010796"/>
                <a:ext cx="266202" cy="26620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4151870" y="2829697"/>
              <a:ext cx="36452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5"/>
            <p:cNvSpPr txBox="1"/>
            <p:nvPr/>
          </p:nvSpPr>
          <p:spPr>
            <a:xfrm>
              <a:off x="6091881" y="3608173"/>
              <a:ext cx="3978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i="1" dirty="0" err="1" smtClean="0">
                  <a:latin typeface="Avenir Next Condensed" charset="0"/>
                  <a:ea typeface="Avenir Next Condensed" charset="0"/>
                  <a:cs typeface="Avenir Next Condensed" charset="0"/>
                </a:rPr>
                <a:t>wh</a:t>
              </a:r>
              <a:endParaRPr lang="en-US" sz="1600" i="1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4" name="TextBox 26"/>
            <p:cNvSpPr txBox="1"/>
            <p:nvPr/>
          </p:nvSpPr>
          <p:spPr>
            <a:xfrm>
              <a:off x="3368235" y="1485027"/>
              <a:ext cx="862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i="1" dirty="0" err="1" smtClean="0">
                  <a:latin typeface="Avenir Next Condensed" charset="0"/>
                  <a:ea typeface="Avenir Next Condensed" charset="0"/>
                  <a:cs typeface="Avenir Next Condensed" charset="0"/>
                </a:rPr>
                <a:t>in_pump</a:t>
              </a:r>
              <a:endParaRPr lang="en-US" sz="1600" i="1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7757523" y="4483577"/>
              <a:ext cx="9509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i="1" smtClean="0">
                  <a:latin typeface="Avenir Next Condensed" charset="0"/>
                  <a:ea typeface="Avenir Next Condensed" charset="0"/>
                  <a:cs typeface="Avenir Next Condensed" charset="0"/>
                </a:rPr>
                <a:t>out_pump</a:t>
              </a:r>
              <a:endParaRPr lang="en-US" sz="1600" i="1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cxnSp>
          <p:nvCxnSpPr>
            <p:cNvPr id="16" name="Straight Arrow Connector 15"/>
            <p:cNvCxnSpPr>
              <a:stCxn id="9" idx="2"/>
            </p:cNvCxnSpPr>
            <p:nvPr/>
          </p:nvCxnSpPr>
          <p:spPr>
            <a:xfrm flipV="1">
              <a:off x="5974492" y="2829697"/>
              <a:ext cx="0" cy="181644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4667125" y="1878227"/>
              <a:ext cx="0" cy="276791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3"/>
            <p:cNvSpPr txBox="1"/>
            <p:nvPr/>
          </p:nvSpPr>
          <p:spPr>
            <a:xfrm>
              <a:off x="4755005" y="3608173"/>
              <a:ext cx="280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i="1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h</a:t>
              </a:r>
              <a:endParaRPr lang="en-US" sz="1600" i="1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7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tank executable specification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19758"/>
              </p:ext>
            </p:extLst>
          </p:nvPr>
        </p:nvGraphicFramePr>
        <p:xfrm>
          <a:off x="1799589" y="3116527"/>
          <a:ext cx="1988820" cy="968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8820"/>
              </a:tblGrid>
              <a:tr h="0">
                <a:tc>
                  <a:txBody>
                    <a:bodyPr/>
                    <a:lstStyle/>
                    <a:p>
                      <a:pPr marL="0" marR="62865" algn="ctr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«</a:t>
                      </a:r>
                      <a:r>
                        <a:rPr lang="en-US" sz="1000" dirty="0">
                          <a:effectLst/>
                        </a:rPr>
                        <a:t>Enumeration</a:t>
                      </a:r>
                      <a:r>
                        <a:rPr lang="el-GR" sz="1000" dirty="0">
                          <a:effectLst/>
                        </a:rPr>
                        <a:t>»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62865" algn="ctr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Action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FILL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DRAIN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NOTHING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947601"/>
              </p:ext>
            </p:extLst>
          </p:nvPr>
        </p:nvGraphicFramePr>
        <p:xfrm>
          <a:off x="6173575" y="1615811"/>
          <a:ext cx="4349115" cy="4218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9115"/>
              </a:tblGrid>
              <a:tr h="0">
                <a:tc>
                  <a:txBody>
                    <a:bodyPr/>
                    <a:lstStyle/>
                    <a:p>
                      <a:pPr marL="0" marR="62865" algn="ctr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«</a:t>
                      </a:r>
                      <a:r>
                        <a:rPr lang="en-US" sz="1000" dirty="0" err="1">
                          <a:effectLst/>
                        </a:rPr>
                        <a:t>StereoType</a:t>
                      </a:r>
                      <a:r>
                        <a:rPr lang="el-GR" sz="1000" dirty="0">
                          <a:effectLst/>
                        </a:rPr>
                        <a:t>»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62865" algn="ctr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WaterTankSpec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 err="1">
                          <a:effectLst/>
                        </a:rPr>
                        <a:t>water_level</a:t>
                      </a:r>
                      <a:r>
                        <a:rPr lang="en-US" sz="1000" dirty="0">
                          <a:effectLst/>
                        </a:rPr>
                        <a:t> : Integer :=0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SENSOR_ACCURACY : Real := 0.01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FILL_RATE : Integer := 1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DRAIN_RATE : Integer := 1</a:t>
                      </a:r>
                    </a:p>
                    <a:p>
                      <a:pPr marL="342900" marR="62865" lvl="0" indent="-342900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000" dirty="0">
                          <a:effectLst/>
                        </a:rPr>
                        <a:t>TANK_MAX : Integer := 10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</a:t>
                      </a:r>
                      <a:r>
                        <a:rPr lang="en-US" sz="1000" dirty="0" err="1">
                          <a:effectLst/>
                        </a:rPr>
                        <a:t>readValue</a:t>
                      </a:r>
                      <a:r>
                        <a:rPr lang="en-US" sz="1000" dirty="0">
                          <a:effectLst/>
                        </a:rPr>
                        <a:t> (reading : Integer) : void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</a:t>
                      </a:r>
                      <a:r>
                        <a:rPr lang="en-US" sz="1000" dirty="0" err="1">
                          <a:effectLst/>
                        </a:rPr>
                        <a:t>doAction</a:t>
                      </a:r>
                      <a:r>
                        <a:rPr lang="en-US" sz="1000" dirty="0">
                          <a:effectLst/>
                        </a:rPr>
                        <a:t> (</a:t>
                      </a:r>
                      <a:r>
                        <a:rPr lang="en-US" sz="1000" dirty="0" err="1">
                          <a:effectLst/>
                        </a:rPr>
                        <a:t>water_level</a:t>
                      </a:r>
                      <a:r>
                        <a:rPr lang="en-US" sz="1000" dirty="0">
                          <a:effectLst/>
                        </a:rPr>
                        <a:t> : Integer ) : Action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context </a:t>
                      </a:r>
                      <a:r>
                        <a:rPr lang="en-US" sz="1000" dirty="0" err="1">
                          <a:effectLst/>
                        </a:rPr>
                        <a:t>WaterTankSpec</a:t>
                      </a:r>
                      <a:r>
                        <a:rPr lang="en-US" sz="1000" dirty="0">
                          <a:effectLst/>
                        </a:rPr>
                        <a:t> ::</a:t>
                      </a:r>
                      <a:r>
                        <a:rPr lang="en-US" sz="1000" dirty="0" err="1">
                          <a:effectLst/>
                        </a:rPr>
                        <a:t>readValue</a:t>
                      </a:r>
                      <a:r>
                        <a:rPr lang="en-US" sz="1000" dirty="0">
                          <a:effectLst/>
                        </a:rPr>
                        <a:t>(reading : Integer)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pre: reading – </a:t>
                      </a:r>
                      <a:r>
                        <a:rPr lang="en-US" sz="1000" dirty="0" err="1">
                          <a:effectLst/>
                        </a:rPr>
                        <a:t>self_water</a:t>
                      </a:r>
                      <a:r>
                        <a:rPr lang="en-US" sz="1000" dirty="0">
                          <a:effectLst/>
                        </a:rPr>
                        <a:t> &gt; SENSOR_ACCURACY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post: </a:t>
                      </a:r>
                      <a:r>
                        <a:rPr lang="en-US" sz="1000" dirty="0" err="1">
                          <a:effectLst/>
                        </a:rPr>
                        <a:t>self_water</a:t>
                      </a:r>
                      <a:r>
                        <a:rPr lang="en-US" sz="1000" dirty="0">
                          <a:effectLst/>
                        </a:rPr>
                        <a:t> = reading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context </a:t>
                      </a:r>
                      <a:r>
                        <a:rPr lang="en-US" sz="1000" dirty="0" err="1">
                          <a:effectLst/>
                        </a:rPr>
                        <a:t>WaterTankSpec</a:t>
                      </a:r>
                      <a:r>
                        <a:rPr lang="en-US" sz="1000" dirty="0">
                          <a:effectLst/>
                        </a:rPr>
                        <a:t> :: </a:t>
                      </a:r>
                      <a:r>
                        <a:rPr lang="en-US" sz="1000" dirty="0" err="1">
                          <a:effectLst/>
                        </a:rPr>
                        <a:t>doAction</a:t>
                      </a:r>
                      <a:r>
                        <a:rPr lang="en-US" sz="1000" dirty="0">
                          <a:effectLst/>
                        </a:rPr>
                        <a:t>(</a:t>
                      </a:r>
                      <a:r>
                        <a:rPr lang="en-US" sz="1000" dirty="0" err="1">
                          <a:effectLst/>
                        </a:rPr>
                        <a:t>water_level</a:t>
                      </a:r>
                      <a:r>
                        <a:rPr lang="en-US" sz="1000" dirty="0">
                          <a:effectLst/>
                        </a:rPr>
                        <a:t> : Integer) : Action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pre: </a:t>
                      </a:r>
                      <a:r>
                        <a:rPr lang="en-US" sz="1000" dirty="0" err="1">
                          <a:effectLst/>
                        </a:rPr>
                        <a:t>forall</a:t>
                      </a:r>
                      <a:r>
                        <a:rPr lang="en-US" sz="1000" dirty="0">
                          <a:effectLst/>
                        </a:rPr>
                        <a:t>( a : Action | (a = FILL implies </a:t>
                      </a:r>
                      <a:r>
                        <a:rPr lang="en-US" sz="1000" dirty="0" err="1">
                          <a:effectLst/>
                        </a:rPr>
                        <a:t>water_level</a:t>
                      </a:r>
                      <a:r>
                        <a:rPr lang="en-US" sz="1000" dirty="0">
                          <a:effectLst/>
                        </a:rPr>
                        <a:t> + FILL_RATE &lt;= TANK_MAX) and (a = DRAIN implies </a:t>
                      </a:r>
                      <a:r>
                        <a:rPr lang="en-US" sz="1000" dirty="0" err="1">
                          <a:effectLst/>
                        </a:rPr>
                        <a:t>water_level</a:t>
                      </a:r>
                      <a:r>
                        <a:rPr lang="en-US" sz="1000" dirty="0">
                          <a:effectLst/>
                        </a:rPr>
                        <a:t> - DRAIN_RATE &gt;=  0))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 post: result = FILL implies </a:t>
                      </a:r>
                      <a:r>
                        <a:rPr lang="en-US" sz="1000" dirty="0" err="1">
                          <a:effectLst/>
                        </a:rPr>
                        <a:t>self.water_level</a:t>
                      </a:r>
                      <a:r>
                        <a:rPr lang="en-US" sz="1000" dirty="0">
                          <a:effectLst/>
                        </a:rPr>
                        <a:t>= old(</a:t>
                      </a:r>
                      <a:r>
                        <a:rPr lang="en-US" sz="1000" dirty="0" err="1">
                          <a:effectLst/>
                        </a:rPr>
                        <a:t>self.water_level</a:t>
                      </a:r>
                      <a:r>
                        <a:rPr lang="en-US" sz="1000" dirty="0">
                          <a:effectLst/>
                        </a:rPr>
                        <a:t>)+ FILL_RATE  and result = DRAIN implies </a:t>
                      </a:r>
                      <a:r>
                        <a:rPr lang="en-US" sz="1000" dirty="0" err="1">
                          <a:effectLst/>
                        </a:rPr>
                        <a:t>self.water_level</a:t>
                      </a:r>
                      <a:r>
                        <a:rPr lang="en-US" sz="1000" dirty="0">
                          <a:effectLst/>
                        </a:rPr>
                        <a:t>= old(</a:t>
                      </a:r>
                      <a:r>
                        <a:rPr lang="en-US" sz="1000" dirty="0" err="1">
                          <a:effectLst/>
                        </a:rPr>
                        <a:t>self.water_level</a:t>
                      </a:r>
                      <a:r>
                        <a:rPr lang="en-US" sz="1000" dirty="0">
                          <a:effectLst/>
                        </a:rPr>
                        <a:t>) - DRAIN_RATE</a:t>
                      </a:r>
                    </a:p>
                    <a:p>
                      <a:pPr marL="0" marR="62865" algn="just">
                        <a:lnSpc>
                          <a:spcPct val="115000"/>
                        </a:lnSpc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73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and dependability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protection may be legally required in some applications.</a:t>
            </a:r>
          </a:p>
          <a:p>
            <a:pPr lvl="1"/>
            <a:r>
              <a:rPr lang="en-US" dirty="0" smtClean="0"/>
              <a:t>Health, smart grids, home, </a:t>
            </a:r>
            <a:r>
              <a:rPr lang="en-US" i="1" dirty="0" smtClean="0"/>
              <a:t>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Privacy protections can be expressed as pre-conditions, post-conditions, </a:t>
            </a:r>
            <a:r>
              <a:rPr lang="en-US" smtClean="0"/>
              <a:t>or invariants.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Security and safety in control.</a:t>
            </a:r>
          </a:p>
          <a:p>
            <a:r>
              <a:rPr lang="en-US" dirty="0" smtClean="0"/>
              <a:t>Systems security.</a:t>
            </a:r>
          </a:p>
          <a:p>
            <a:r>
              <a:rPr lang="en-US" dirty="0" smtClean="0"/>
              <a:t>Network security.</a:t>
            </a:r>
          </a:p>
          <a:p>
            <a:r>
              <a:rPr lang="en-US" dirty="0" smtClean="0"/>
              <a:t>Generic application security.</a:t>
            </a:r>
          </a:p>
          <a:p>
            <a:r>
              <a:rPr lang="en-US" dirty="0" smtClean="0"/>
              <a:t>Application process security and safety.</a:t>
            </a:r>
          </a:p>
          <a:p>
            <a:r>
              <a:rPr lang="en-US" dirty="0" smtClean="0"/>
              <a:t>Reliable-and-secure-by-design </a:t>
            </a:r>
            <a:r>
              <a:rPr lang="en-US" dirty="0" err="1" smtClean="0"/>
              <a:t>IoT</a:t>
            </a:r>
            <a:r>
              <a:rPr lang="en-US" dirty="0" smtClean="0"/>
              <a:t> applications.</a:t>
            </a:r>
          </a:p>
          <a:p>
            <a:r>
              <a:rPr lang="en-US" dirty="0" smtClean="0"/>
              <a:t>Run-time monitoring.</a:t>
            </a:r>
          </a:p>
          <a:p>
            <a:r>
              <a:rPr lang="en-US" dirty="0" smtClean="0"/>
              <a:t>ARMET.</a:t>
            </a:r>
          </a:p>
          <a:p>
            <a:r>
              <a:rPr lang="en-US" dirty="0" smtClean="0"/>
              <a:t>Privacy and dependability.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 models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 model:</a:t>
            </a:r>
          </a:p>
          <a:p>
            <a:pPr lvl="1"/>
            <a:r>
              <a:rPr lang="en-US" dirty="0" smtClean="0"/>
              <a:t>Sense device state.</a:t>
            </a:r>
          </a:p>
          <a:p>
            <a:pPr lvl="1"/>
            <a:r>
              <a:rPr lang="en-US" dirty="0" smtClean="0"/>
              <a:t>Perform control/decision tasks.</a:t>
            </a:r>
          </a:p>
          <a:p>
            <a:pPr lvl="1"/>
            <a:r>
              <a:rPr lang="en-US" dirty="0" smtClean="0"/>
              <a:t>Command actuators.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17 - Ομάδα"/>
          <p:cNvGrpSpPr/>
          <p:nvPr/>
        </p:nvGrpSpPr>
        <p:grpSpPr>
          <a:xfrm>
            <a:off x="6304107" y="2024825"/>
            <a:ext cx="5549471" cy="3279797"/>
            <a:chOff x="2872332" y="1507787"/>
            <a:chExt cx="6805591" cy="4022177"/>
          </a:xfrm>
        </p:grpSpPr>
        <p:sp>
          <p:nvSpPr>
            <p:cNvPr id="8" name="Rectangle 7"/>
            <p:cNvSpPr/>
            <p:nvPr/>
          </p:nvSpPr>
          <p:spPr>
            <a:xfrm>
              <a:off x="4679004" y="1507787"/>
              <a:ext cx="3192250" cy="9388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4"/>
            <p:cNvSpPr txBox="1"/>
            <p:nvPr/>
          </p:nvSpPr>
          <p:spPr>
            <a:xfrm>
              <a:off x="5495364" y="1654046"/>
              <a:ext cx="15595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Control Center</a:t>
              </a:r>
            </a:p>
            <a:p>
              <a:pPr algn="ctr"/>
              <a:r>
                <a:rPr lang="en-US" dirty="0" smtClean="0"/>
                <a:t>(C)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95363" y="4588746"/>
              <a:ext cx="1559529" cy="9388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5873172" y="4735005"/>
              <a:ext cx="812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Device</a:t>
              </a:r>
            </a:p>
            <a:p>
              <a:pPr algn="ctr"/>
              <a:r>
                <a:rPr lang="en-US" dirty="0" smtClean="0"/>
                <a:t>(D)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118394" y="4591113"/>
              <a:ext cx="1559529" cy="9388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TextBox 8"/>
            <p:cNvSpPr txBox="1"/>
            <p:nvPr/>
          </p:nvSpPr>
          <p:spPr>
            <a:xfrm>
              <a:off x="8445502" y="4873297"/>
              <a:ext cx="905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mtClean="0"/>
                <a:t>Sensors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72332" y="4588746"/>
              <a:ext cx="1559529" cy="9388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3109320" y="4870930"/>
              <a:ext cx="1085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Actuators</a:t>
              </a:r>
            </a:p>
          </p:txBody>
        </p:sp>
        <p:cxnSp>
          <p:nvCxnSpPr>
            <p:cNvPr id="16" name="Straight Arrow Connector 15"/>
            <p:cNvCxnSpPr>
              <a:stCxn id="10" idx="3"/>
              <a:endCxn id="12" idx="1"/>
            </p:cNvCxnSpPr>
            <p:nvPr/>
          </p:nvCxnSpPr>
          <p:spPr>
            <a:xfrm>
              <a:off x="7054892" y="5058172"/>
              <a:ext cx="1063502" cy="23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stCxn id="12" idx="0"/>
              <a:endCxn id="8" idx="3"/>
            </p:cNvCxnSpPr>
            <p:nvPr/>
          </p:nvCxnSpPr>
          <p:spPr>
            <a:xfrm rot="16200000" flipV="1">
              <a:off x="7077757" y="2770710"/>
              <a:ext cx="2613900" cy="102690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1"/>
              <a:endCxn id="14" idx="0"/>
            </p:cNvCxnSpPr>
            <p:nvPr/>
          </p:nvCxnSpPr>
          <p:spPr>
            <a:xfrm rot="10800000" flipV="1">
              <a:off x="3652098" y="1977212"/>
              <a:ext cx="1026907" cy="2611533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4" idx="3"/>
              <a:endCxn id="10" idx="1"/>
            </p:cNvCxnSpPr>
            <p:nvPr/>
          </p:nvCxnSpPr>
          <p:spPr>
            <a:xfrm>
              <a:off x="4431861" y="5058172"/>
              <a:ext cx="106350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3"/>
            <p:cNvSpPr txBox="1"/>
            <p:nvPr/>
          </p:nvSpPr>
          <p:spPr>
            <a:xfrm>
              <a:off x="7294113" y="3150300"/>
              <a:ext cx="10502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Data acquisition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3808195" y="3144478"/>
              <a:ext cx="12023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Control commands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2" name="TextBox 25"/>
            <p:cNvSpPr txBox="1"/>
            <p:nvPr/>
          </p:nvSpPr>
          <p:spPr>
            <a:xfrm>
              <a:off x="4679001" y="4504172"/>
              <a:ext cx="577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Control</a:t>
              </a:r>
            </a:p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actions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3" name="TextBox 26"/>
            <p:cNvSpPr txBox="1"/>
            <p:nvPr/>
          </p:nvSpPr>
          <p:spPr>
            <a:xfrm>
              <a:off x="7089551" y="4684960"/>
              <a:ext cx="9941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Measurements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7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Supervisory control and data acquisition (SCADA) is hierarchical control.</a:t>
            </a:r>
          </a:p>
          <a:p>
            <a:pPr lvl="1"/>
            <a:r>
              <a:rPr lang="en-US" dirty="0" smtClean="0"/>
              <a:t>Network connects multiple PLCs.</a:t>
            </a:r>
          </a:p>
          <a:p>
            <a:pPr lvl="1"/>
            <a:r>
              <a:rPr lang="en-US" dirty="0" smtClean="0"/>
              <a:t>SCADA coordinates devices.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31 - Ομάδα"/>
          <p:cNvGrpSpPr/>
          <p:nvPr/>
        </p:nvGrpSpPr>
        <p:grpSpPr>
          <a:xfrm>
            <a:off x="6606860" y="880659"/>
            <a:ext cx="4849689" cy="5296304"/>
            <a:chOff x="3373395" y="691975"/>
            <a:chExt cx="5311345" cy="5800474"/>
          </a:xfrm>
        </p:grpSpPr>
        <p:sp>
          <p:nvSpPr>
            <p:cNvPr id="7" name="Rectangle 6"/>
            <p:cNvSpPr/>
            <p:nvPr/>
          </p:nvSpPr>
          <p:spPr>
            <a:xfrm>
              <a:off x="4670855" y="691975"/>
              <a:ext cx="2656702" cy="9885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373395" y="3608184"/>
              <a:ext cx="877329" cy="6796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3"/>
            <p:cNvSpPr txBox="1"/>
            <p:nvPr/>
          </p:nvSpPr>
          <p:spPr>
            <a:xfrm>
              <a:off x="4937056" y="724581"/>
              <a:ext cx="212429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Supervisory Control </a:t>
              </a:r>
            </a:p>
            <a:p>
              <a:pPr algn="ctr"/>
              <a:r>
                <a:rPr lang="en-US" dirty="0" smtClean="0"/>
                <a:t>and Data Acquisition</a:t>
              </a:r>
            </a:p>
            <a:p>
              <a:pPr algn="ctr"/>
              <a:r>
                <a:rPr lang="en-US" dirty="0" smtClean="0"/>
                <a:t>(SCADA)</a:t>
              </a:r>
              <a:endParaRPr lang="en-US" dirty="0"/>
            </a:p>
          </p:txBody>
        </p:sp>
        <p:sp>
          <p:nvSpPr>
            <p:cNvPr id="10" name="TextBox 4"/>
            <p:cNvSpPr txBox="1"/>
            <p:nvPr/>
          </p:nvSpPr>
          <p:spPr>
            <a:xfrm>
              <a:off x="3556217" y="3763327"/>
              <a:ext cx="522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PLC</a:t>
              </a: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07411" y="3608184"/>
              <a:ext cx="877329" cy="6796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TextBox 6"/>
            <p:cNvSpPr txBox="1"/>
            <p:nvPr/>
          </p:nvSpPr>
          <p:spPr>
            <a:xfrm>
              <a:off x="7984978" y="3763328"/>
              <a:ext cx="522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PLC</a:t>
              </a: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70855" y="3608184"/>
              <a:ext cx="877329" cy="6796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4848422" y="3763328"/>
              <a:ext cx="522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PLC</a:t>
              </a:r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695595" y="6124011"/>
              <a:ext cx="365760" cy="365760"/>
              <a:chOff x="9450151" y="5140411"/>
              <a:chExt cx="365760" cy="365760"/>
            </a:xfrm>
          </p:grpSpPr>
          <p:sp>
            <p:nvSpPr>
              <p:cNvPr id="34" name="Triangle 12"/>
              <p:cNvSpPr/>
              <p:nvPr/>
            </p:nvSpPr>
            <p:spPr>
              <a:xfrm>
                <a:off x="9465277" y="5140411"/>
                <a:ext cx="318211" cy="27432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9450151" y="5140411"/>
                <a:ext cx="365760" cy="3657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937056" y="6173790"/>
              <a:ext cx="506627" cy="266202"/>
              <a:chOff x="7449887" y="5098751"/>
              <a:chExt cx="506627" cy="266202"/>
            </a:xfrm>
          </p:grpSpPr>
          <p:sp>
            <p:nvSpPr>
              <p:cNvPr id="32" name="Collate 9"/>
              <p:cNvSpPr/>
              <p:nvPr/>
            </p:nvSpPr>
            <p:spPr>
              <a:xfrm rot="5400000">
                <a:off x="7570100" y="4978538"/>
                <a:ext cx="266202" cy="506627"/>
              </a:xfrm>
              <a:prstGeom prst="flowChartCollat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7611762" y="5140411"/>
                <a:ext cx="182880" cy="1828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17" name="Cloud 16"/>
            <p:cNvSpPr/>
            <p:nvPr/>
          </p:nvSpPr>
          <p:spPr>
            <a:xfrm>
              <a:off x="3789528" y="2060440"/>
              <a:ext cx="4419354" cy="1129955"/>
            </a:xfrm>
            <a:prstGeom prst="clou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Cloud 17"/>
            <p:cNvSpPr/>
            <p:nvPr/>
          </p:nvSpPr>
          <p:spPr>
            <a:xfrm>
              <a:off x="3781287" y="4647131"/>
              <a:ext cx="4419354" cy="1129955"/>
            </a:xfrm>
            <a:prstGeom prst="clou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stCxn id="7" idx="2"/>
              <a:endCxn id="17" idx="3"/>
            </p:cNvCxnSpPr>
            <p:nvPr/>
          </p:nvCxnSpPr>
          <p:spPr>
            <a:xfrm flipH="1">
              <a:off x="5999205" y="1680518"/>
              <a:ext cx="1" cy="44452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8" idx="0"/>
            </p:cNvCxnSpPr>
            <p:nvPr/>
          </p:nvCxnSpPr>
          <p:spPr>
            <a:xfrm flipV="1">
              <a:off x="3812060" y="2942090"/>
              <a:ext cx="438664" cy="66609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3" idx="0"/>
            </p:cNvCxnSpPr>
            <p:nvPr/>
          </p:nvCxnSpPr>
          <p:spPr>
            <a:xfrm flipV="1">
              <a:off x="5109520" y="3104647"/>
              <a:ext cx="334164" cy="50353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1" idx="0"/>
            </p:cNvCxnSpPr>
            <p:nvPr/>
          </p:nvCxnSpPr>
          <p:spPr>
            <a:xfrm flipH="1" flipV="1">
              <a:off x="7438995" y="2942090"/>
              <a:ext cx="807081" cy="66609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8" idx="2"/>
            </p:cNvCxnSpPr>
            <p:nvPr/>
          </p:nvCxnSpPr>
          <p:spPr>
            <a:xfrm>
              <a:off x="3812060" y="4287805"/>
              <a:ext cx="537518" cy="5684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3" idx="2"/>
            </p:cNvCxnSpPr>
            <p:nvPr/>
          </p:nvCxnSpPr>
          <p:spPr>
            <a:xfrm>
              <a:off x="5109520" y="4287805"/>
              <a:ext cx="261096" cy="4177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1" idx="2"/>
            </p:cNvCxnSpPr>
            <p:nvPr/>
          </p:nvCxnSpPr>
          <p:spPr>
            <a:xfrm flipH="1">
              <a:off x="7636476" y="4287805"/>
              <a:ext cx="609600" cy="4177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33" idx="0"/>
            </p:cNvCxnSpPr>
            <p:nvPr/>
          </p:nvCxnSpPr>
          <p:spPr>
            <a:xfrm flipH="1" flipV="1">
              <a:off x="5190370" y="5744541"/>
              <a:ext cx="1" cy="47090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35" idx="0"/>
            </p:cNvCxnSpPr>
            <p:nvPr/>
          </p:nvCxnSpPr>
          <p:spPr>
            <a:xfrm flipV="1">
              <a:off x="6878475" y="5647038"/>
              <a:ext cx="0" cy="4769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48"/>
            <p:cNvSpPr txBox="1"/>
            <p:nvPr/>
          </p:nvSpPr>
          <p:spPr>
            <a:xfrm>
              <a:off x="5493872" y="2473054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Network</a:t>
              </a:r>
              <a:endParaRPr lang="en-US"/>
            </a:p>
          </p:txBody>
        </p:sp>
        <p:sp>
          <p:nvSpPr>
            <p:cNvPr id="29" name="TextBox 49"/>
            <p:cNvSpPr txBox="1"/>
            <p:nvPr/>
          </p:nvSpPr>
          <p:spPr>
            <a:xfrm>
              <a:off x="5502113" y="5027442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Network</a:t>
              </a:r>
              <a:endParaRPr lang="en-US"/>
            </a:p>
          </p:txBody>
        </p:sp>
        <p:sp>
          <p:nvSpPr>
            <p:cNvPr id="30" name="TextBox 50"/>
            <p:cNvSpPr txBox="1"/>
            <p:nvPr/>
          </p:nvSpPr>
          <p:spPr>
            <a:xfrm>
              <a:off x="7186618" y="6215450"/>
              <a:ext cx="504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Pump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1" name="TextBox 51"/>
            <p:cNvSpPr txBox="1"/>
            <p:nvPr/>
          </p:nvSpPr>
          <p:spPr>
            <a:xfrm>
              <a:off x="4349578" y="6215450"/>
              <a:ext cx="471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Valve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438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security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Safety properties:</a:t>
            </a:r>
          </a:p>
          <a:p>
            <a:pPr lvl="1"/>
            <a:r>
              <a:rPr lang="en-US" dirty="0" smtClean="0"/>
              <a:t>Maintain well-defined state that corresponds to safe operation.</a:t>
            </a:r>
          </a:p>
          <a:p>
            <a:r>
              <a:rPr lang="en-US" dirty="0" smtClean="0"/>
              <a:t>Safety typically expressed as requirements on control loop.</a:t>
            </a:r>
          </a:p>
          <a:p>
            <a:r>
              <a:rPr lang="en-US" dirty="0" smtClean="0"/>
              <a:t>Security is related to safety:</a:t>
            </a:r>
          </a:p>
          <a:p>
            <a:pPr lvl="1"/>
            <a:r>
              <a:rPr lang="en-US" dirty="0" smtClean="0"/>
              <a:t>Data integrity.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Security:</a:t>
            </a:r>
          </a:p>
          <a:p>
            <a:pPr lvl="1"/>
            <a:r>
              <a:rPr lang="en-US" dirty="0" smtClean="0"/>
              <a:t>Confidentiality.</a:t>
            </a:r>
          </a:p>
          <a:p>
            <a:pPr lvl="1"/>
            <a:r>
              <a:rPr lang="en-US" dirty="0" smtClean="0"/>
              <a:t>Integrity.</a:t>
            </a:r>
          </a:p>
          <a:p>
            <a:pPr lvl="1"/>
            <a:r>
              <a:rPr lang="en-US" dirty="0" smtClean="0"/>
              <a:t>Authentication.</a:t>
            </a:r>
          </a:p>
          <a:p>
            <a:pPr lvl="1"/>
            <a:r>
              <a:rPr lang="en-US" dirty="0" smtClean="0"/>
              <a:t>Access control.</a:t>
            </a:r>
          </a:p>
          <a:p>
            <a:pPr lvl="1"/>
            <a:r>
              <a:rPr lang="en-US" dirty="0" smtClean="0"/>
              <a:t>Non-repudiation.</a:t>
            </a:r>
          </a:p>
          <a:p>
            <a:pPr lvl="1"/>
            <a:r>
              <a:rPr lang="en-US" dirty="0" smtClean="0"/>
              <a:t>Dependability.</a:t>
            </a:r>
          </a:p>
          <a:p>
            <a:pPr lvl="1"/>
            <a:r>
              <a:rPr lang="en-US" dirty="0" smtClean="0"/>
              <a:t>Safety.</a:t>
            </a:r>
          </a:p>
          <a:p>
            <a:pPr lvl="1"/>
            <a:r>
              <a:rPr lang="en-US" dirty="0" smtClean="0"/>
              <a:t>Privacy.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3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property 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Security and dependability are mechanisms.</a:t>
            </a:r>
          </a:p>
          <a:p>
            <a:r>
              <a:rPr lang="en-US" dirty="0" smtClean="0"/>
              <a:t>Privacy and safety are system properties.</a:t>
            </a:r>
          </a:p>
          <a:p>
            <a:pPr lvl="1"/>
            <a:r>
              <a:rPr lang="en-US" dirty="0" smtClean="0"/>
              <a:t>Requirements for processes, applications, services.</a:t>
            </a:r>
          </a:p>
          <a:p>
            <a:r>
              <a:rPr lang="en-US" dirty="0" smtClean="0"/>
              <a:t>Privacy and safety depend on security.</a:t>
            </a:r>
          </a:p>
          <a:p>
            <a:r>
              <a:rPr lang="en-US" dirty="0" smtClean="0"/>
              <a:t>Threats:</a:t>
            </a:r>
          </a:p>
          <a:p>
            <a:pPr lvl="1"/>
            <a:r>
              <a:rPr lang="en-US" dirty="0" smtClean="0"/>
              <a:t>Computational.</a:t>
            </a:r>
          </a:p>
          <a:p>
            <a:pPr lvl="1"/>
            <a:r>
              <a:rPr lang="en-US" dirty="0" smtClean="0"/>
              <a:t>Data.</a:t>
            </a:r>
          </a:p>
          <a:p>
            <a:pPr lvl="2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13 - Ομάδα"/>
          <p:cNvGrpSpPr/>
          <p:nvPr/>
        </p:nvGrpSpPr>
        <p:grpSpPr>
          <a:xfrm>
            <a:off x="6411947" y="2539999"/>
            <a:ext cx="5619025" cy="2225819"/>
            <a:chOff x="4040658" y="1804086"/>
            <a:chExt cx="7091510" cy="2809103"/>
          </a:xfrm>
        </p:grpSpPr>
        <p:sp>
          <p:nvSpPr>
            <p:cNvPr id="7" name="Oval 6"/>
            <p:cNvSpPr/>
            <p:nvPr/>
          </p:nvSpPr>
          <p:spPr>
            <a:xfrm>
              <a:off x="4040658" y="1804086"/>
              <a:ext cx="238485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5750010" y="1804086"/>
              <a:ext cx="238485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4040658" y="3698789"/>
              <a:ext cx="238485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5750010" y="3698789"/>
              <a:ext cx="238485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11" name="TextBox 5"/>
            <p:cNvSpPr txBox="1"/>
            <p:nvPr/>
          </p:nvSpPr>
          <p:spPr>
            <a:xfrm>
              <a:off x="4808127" y="2076620"/>
              <a:ext cx="900990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/>
                <a:t>Privacy</a:t>
              </a:r>
              <a:endParaRPr lang="en-US" sz="1600" dirty="0"/>
            </a:p>
          </p:txBody>
        </p:sp>
        <p:sp>
          <p:nvSpPr>
            <p:cNvPr id="12" name="TextBox 6"/>
            <p:cNvSpPr txBox="1"/>
            <p:nvPr/>
          </p:nvSpPr>
          <p:spPr>
            <a:xfrm>
              <a:off x="6562269" y="2076620"/>
              <a:ext cx="808421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smtClean="0"/>
                <a:t>Safety</a:t>
              </a:r>
              <a:endParaRPr lang="en-US" sz="1600" dirty="0"/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4757311" y="3971323"/>
              <a:ext cx="993784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/>
                <a:t>Security</a:t>
              </a:r>
              <a:endParaRPr lang="en-US" sz="1600" dirty="0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6194476" y="3971323"/>
              <a:ext cx="1561181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/>
                <a:t>Dependability</a:t>
              </a:r>
              <a:endParaRPr lang="en-US" sz="1600" dirty="0"/>
            </a:p>
          </p:txBody>
        </p:sp>
        <p:sp>
          <p:nvSpPr>
            <p:cNvPr id="15" name="TextBox 9"/>
            <p:cNvSpPr txBox="1"/>
            <p:nvPr/>
          </p:nvSpPr>
          <p:spPr>
            <a:xfrm>
              <a:off x="8653849" y="3971323"/>
              <a:ext cx="2478319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Layer 1: Mechanisms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8653849" y="2076620"/>
              <a:ext cx="2227175" cy="39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Layer 2: Properties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8390238" y="1804086"/>
              <a:ext cx="24713" cy="26937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106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System architecture:</a:t>
            </a:r>
          </a:p>
          <a:p>
            <a:pPr lvl="1"/>
            <a:r>
              <a:rPr lang="en-US" dirty="0" smtClean="0"/>
              <a:t>Processor, memory, I/O, power.</a:t>
            </a:r>
          </a:p>
          <a:p>
            <a:r>
              <a:rPr lang="en-US" dirty="0" smtClean="0"/>
              <a:t>Components must be protected.</a:t>
            </a:r>
          </a:p>
          <a:p>
            <a:r>
              <a:rPr lang="en-US" dirty="0" smtClean="0"/>
              <a:t>Overall system must be protected.</a:t>
            </a:r>
          </a:p>
          <a:p>
            <a:r>
              <a:rPr lang="en-US" dirty="0" smtClean="0"/>
              <a:t>Anti-tamper prevents physical interference with device.</a:t>
            </a:r>
          </a:p>
          <a:p>
            <a:r>
              <a:rPr lang="en-US" dirty="0" smtClean="0"/>
              <a:t>Side-channel attacks infer computer operation from power, </a:t>
            </a:r>
            <a:r>
              <a:rPr lang="en-US" i="1" dirty="0" smtClean="0"/>
              <a:t>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15 - Ομάδα"/>
          <p:cNvGrpSpPr/>
          <p:nvPr/>
        </p:nvGrpSpPr>
        <p:grpSpPr>
          <a:xfrm>
            <a:off x="6919098" y="2514599"/>
            <a:ext cx="4073470" cy="2677755"/>
            <a:chOff x="3175687" y="1519881"/>
            <a:chExt cx="5313405" cy="3492844"/>
          </a:xfrm>
        </p:grpSpPr>
        <p:sp>
          <p:nvSpPr>
            <p:cNvPr id="7" name="Rectangle 6"/>
            <p:cNvSpPr/>
            <p:nvPr/>
          </p:nvSpPr>
          <p:spPr>
            <a:xfrm>
              <a:off x="3175687" y="1519881"/>
              <a:ext cx="2100649" cy="8155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59827" y="1519881"/>
              <a:ext cx="1429265" cy="8155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90515" y="2862307"/>
              <a:ext cx="1429265" cy="8155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75687" y="4197179"/>
              <a:ext cx="5313405" cy="8155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3754118" y="1742988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Processor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7343090" y="1742988"/>
              <a:ext cx="830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Memory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3" name="TextBox 8"/>
            <p:cNvSpPr txBox="1"/>
            <p:nvPr/>
          </p:nvSpPr>
          <p:spPr>
            <a:xfrm>
              <a:off x="5990985" y="308541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I/O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4" name="TextBox 9"/>
            <p:cNvSpPr txBox="1"/>
            <p:nvPr/>
          </p:nvSpPr>
          <p:spPr>
            <a:xfrm>
              <a:off x="5132454" y="4420286"/>
              <a:ext cx="14285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Power (Battery)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cxnSp>
          <p:nvCxnSpPr>
            <p:cNvPr id="15" name="Straight Arrow Connector 14"/>
            <p:cNvCxnSpPr>
              <a:stCxn id="7" idx="3"/>
              <a:endCxn id="8" idx="1"/>
            </p:cNvCxnSpPr>
            <p:nvPr/>
          </p:nvCxnSpPr>
          <p:spPr>
            <a:xfrm>
              <a:off x="5276336" y="1927654"/>
              <a:ext cx="178349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0"/>
            </p:cNvCxnSpPr>
            <p:nvPr/>
          </p:nvCxnSpPr>
          <p:spPr>
            <a:xfrm flipV="1">
              <a:off x="6205148" y="1937781"/>
              <a:ext cx="7196" cy="92452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7" idx="2"/>
            </p:cNvCxnSpPr>
            <p:nvPr/>
          </p:nvCxnSpPr>
          <p:spPr>
            <a:xfrm>
              <a:off x="4226012" y="2335427"/>
              <a:ext cx="12356" cy="1861752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stealth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8" idx="2"/>
            </p:cNvCxnSpPr>
            <p:nvPr/>
          </p:nvCxnSpPr>
          <p:spPr>
            <a:xfrm>
              <a:off x="7774458" y="2320757"/>
              <a:ext cx="12356" cy="1861752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stealth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2"/>
            </p:cNvCxnSpPr>
            <p:nvPr/>
          </p:nvCxnSpPr>
          <p:spPr>
            <a:xfrm flipH="1">
              <a:off x="6205146" y="3677853"/>
              <a:ext cx="2" cy="511991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stealth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3"/>
            <p:cNvSpPr txBox="1"/>
            <p:nvPr/>
          </p:nvSpPr>
          <p:spPr>
            <a:xfrm>
              <a:off x="5986962" y="1573711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Bus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8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Secure communication requires encryption, authorization.</a:t>
            </a:r>
          </a:p>
          <a:p>
            <a:r>
              <a:rPr lang="en-US" dirty="0" smtClean="0"/>
              <a:t>Traditional encryption algorithms are too resource-intensive for embedded systems.</a:t>
            </a:r>
          </a:p>
          <a:p>
            <a:r>
              <a:rPr lang="en-US" dirty="0" smtClean="0"/>
              <a:t>New lightweight encryption algorithms are designed for embedded systems.</a:t>
            </a:r>
          </a:p>
          <a:p>
            <a:r>
              <a:rPr lang="en-US" dirty="0" smtClean="0"/>
              <a:t>Crypto keys must be managed to avoid disclosure.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Network communications must be authorized.</a:t>
            </a:r>
          </a:p>
          <a:p>
            <a:pPr lvl="1"/>
            <a:r>
              <a:rPr lang="en-US" dirty="0" smtClean="0"/>
              <a:t>Ad-hoc networks require node protection.</a:t>
            </a:r>
          </a:p>
          <a:p>
            <a:pPr lvl="1"/>
            <a:r>
              <a:rPr lang="en-US" dirty="0" smtClean="0"/>
              <a:t>Centralized networks can use network-level protection.</a:t>
            </a:r>
          </a:p>
          <a:p>
            <a:r>
              <a:rPr lang="en-US" dirty="0" smtClean="0"/>
              <a:t>Distributed denial-of-service (DDoS) overload CPU, memory, network resources.</a:t>
            </a:r>
          </a:p>
          <a:p>
            <a:pPr lvl="1"/>
            <a:r>
              <a:rPr lang="en-US" dirty="0" err="1" smtClean="0"/>
              <a:t>Mirai</a:t>
            </a:r>
            <a:r>
              <a:rPr lang="en-US" dirty="0" smtClean="0"/>
              <a:t> botnet attack used </a:t>
            </a:r>
            <a:r>
              <a:rPr lang="en-US" dirty="0" err="1" smtClean="0"/>
              <a:t>IoT</a:t>
            </a:r>
            <a:r>
              <a:rPr lang="en-US" dirty="0" smtClean="0"/>
              <a:t> to attack Internet services.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5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application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Generic application security:</a:t>
            </a:r>
          </a:p>
          <a:p>
            <a:pPr lvl="1"/>
            <a:r>
              <a:rPr lang="en-US" dirty="0" smtClean="0"/>
              <a:t>DDoS defense.</a:t>
            </a:r>
          </a:p>
          <a:p>
            <a:pPr lvl="1"/>
            <a:r>
              <a:rPr lang="en-US" dirty="0" smtClean="0"/>
              <a:t>Secure upgrading.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Upgrading is a challenge:</a:t>
            </a:r>
          </a:p>
          <a:p>
            <a:pPr lvl="1"/>
            <a:r>
              <a:rPr lang="en-US" dirty="0" smtClean="0"/>
              <a:t>Code can be attacked during transport.</a:t>
            </a:r>
          </a:p>
          <a:p>
            <a:pPr lvl="1"/>
            <a:r>
              <a:rPr lang="en-US" dirty="0" smtClean="0"/>
              <a:t>Upgrades may be limited on some critical devices.</a:t>
            </a:r>
          </a:p>
          <a:p>
            <a:pPr lvl="1"/>
            <a:r>
              <a:rPr lang="en-US" dirty="0" smtClean="0"/>
              <a:t>Access control mechanisms protect less-critical devices.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882</Words>
  <Application>Microsoft Office PowerPoint</Application>
  <PresentationFormat>Widescreen</PresentationFormat>
  <Paragraphs>212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Avenir Next Condensed</vt:lpstr>
      <vt:lpstr>Calibri</vt:lpstr>
      <vt:lpstr>Calibri Light</vt:lpstr>
      <vt:lpstr>Times New Roman</vt:lpstr>
      <vt:lpstr>Office Theme</vt:lpstr>
      <vt:lpstr>Internet-of-Things (IoT) Systems Chapter 6: Security and Safety</vt:lpstr>
      <vt:lpstr>Outline</vt:lpstr>
      <vt:lpstr>IoT system models</vt:lpstr>
      <vt:lpstr>SCADA</vt:lpstr>
      <vt:lpstr>Safety and security requirements</vt:lpstr>
      <vt:lpstr>Security property layers</vt:lpstr>
      <vt:lpstr>Systems security</vt:lpstr>
      <vt:lpstr>Network security</vt:lpstr>
      <vt:lpstr>Generic application security</vt:lpstr>
      <vt:lpstr>Application process security and safety</vt:lpstr>
      <vt:lpstr>Reliable-and-secure-by-design IoT applications</vt:lpstr>
      <vt:lpstr>Run-time monitoring</vt:lpstr>
      <vt:lpstr>ARMET</vt:lpstr>
      <vt:lpstr>ARMET methodology</vt:lpstr>
      <vt:lpstr>ARMET example</vt:lpstr>
      <vt:lpstr>Water tank executable specification</vt:lpstr>
      <vt:lpstr>Privacy and dependability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74</cp:revision>
  <dcterms:created xsi:type="dcterms:W3CDTF">2018-01-12T18:21:48Z</dcterms:created>
  <dcterms:modified xsi:type="dcterms:W3CDTF">2018-01-13T02:39:56Z</dcterms:modified>
</cp:coreProperties>
</file>