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75" d="100"/>
          <a:sy n="75" d="100"/>
        </p:scale>
        <p:origin x="68" y="11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30134C8-821D-4381-94EE-CEC496229481}" type="datetimeFigureOut">
              <a:rPr lang="en-US" smtClean="0"/>
              <a:t>1/12/2018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B20470D-9065-4842-A057-7D42352AB9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7372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20470D-9065-4842-A057-7D42352AB92D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04390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91D611-2F49-4F4D-8978-76EF2C4043B6}" type="datetime1">
              <a:rPr lang="en-US" smtClean="0"/>
              <a:t>1/12/2018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2018 Dimitrios Serpanos and Marilyn Wolf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BDD29-7208-4E51-A263-E132B64A00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23520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B6B682-2DC6-454E-B1C4-6863B8892395}" type="datetime1">
              <a:rPr lang="en-US" smtClean="0"/>
              <a:t>1/12/2018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2018 Dimitrios Serpanos and Marilyn Wolf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BDD29-7208-4E51-A263-E132B64A00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06054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04D978-1638-4591-B747-B44519C1B0D2}" type="datetime1">
              <a:rPr lang="en-US" smtClean="0"/>
              <a:t>1/12/2018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2018 Dimitrios Serpanos and Marilyn Wolf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BDD29-7208-4E51-A263-E132B64A00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96577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4EE86A-CBE9-4BD1-A00B-141E8481BC95}" type="datetime1">
              <a:rPr lang="en-US" smtClean="0"/>
              <a:t>1/12/2018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2018 Dimitrios Serpanos and Marilyn Wolf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BDD29-7208-4E51-A263-E132B64A00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9718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4CF79B-7C21-44D8-B79C-962EDF1FE97B}" type="datetime1">
              <a:rPr lang="en-US" smtClean="0"/>
              <a:t>1/12/2018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2018 Dimitrios Serpanos and Marilyn Wolf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BDD29-7208-4E51-A263-E132B64A00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20109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E0AC9B-E847-4A14-A4F2-5FED27B93D08}" type="datetime1">
              <a:rPr lang="en-US" smtClean="0"/>
              <a:t>1/12/2018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2018 Dimitrios Serpanos and Marilyn Wolf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BDD29-7208-4E51-A263-E132B64A00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57992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C727E4-0679-4632-8FB6-A9D09290326B}" type="datetime1">
              <a:rPr lang="en-US" smtClean="0"/>
              <a:t>1/12/2018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2018 Dimitrios Serpanos and Marilyn Wolf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BDD29-7208-4E51-A263-E132B64A00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25694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7C2E96-8516-4057-ACDA-F7158D99B83D}" type="datetime1">
              <a:rPr lang="en-US" smtClean="0"/>
              <a:t>1/12/2018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2018 Dimitrios Serpanos and Marilyn Wolf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BDD29-7208-4E51-A263-E132B64A00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94886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506001-A709-4539-85E3-EB17B7927888}" type="datetime1">
              <a:rPr lang="en-US" smtClean="0"/>
              <a:t>1/12/2018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2018 Dimitrios Serpanos and Marilyn Wolf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BDD29-7208-4E51-A263-E132B64A00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58273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EBF54-8486-4DD6-BFA9-97FD972F7FC0}" type="datetime1">
              <a:rPr lang="en-US" smtClean="0"/>
              <a:t>1/12/2018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2018 Dimitrios Serpanos and Marilyn Wolf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BDD29-7208-4E51-A263-E132B64A00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11958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46830E-E6D6-44F5-8621-7A4B72B69B53}" type="datetime1">
              <a:rPr lang="en-US" smtClean="0"/>
              <a:t>1/12/2018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2018 Dimitrios Serpanos and Marilyn Wolf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BDD29-7208-4E51-A263-E132B64A00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08552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8F6C4D-2909-4C99-B071-25A71EBA93A2}" type="datetime1">
              <a:rPr lang="en-US" smtClean="0"/>
              <a:t>1/12/2018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© 2018 Dimitrios Serpanos and Marilyn Wolf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7BDD29-7208-4E51-A263-E132B64A00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37166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Internet-of-Things (</a:t>
            </a:r>
            <a:r>
              <a:rPr lang="en-US" dirty="0" err="1" smtClean="0"/>
              <a:t>IoT</a:t>
            </a:r>
            <a:r>
              <a:rPr lang="en-US" dirty="0" smtClean="0"/>
              <a:t>) Systems</a:t>
            </a:r>
            <a:br>
              <a:rPr lang="en-US" dirty="0" smtClean="0"/>
            </a:br>
            <a:r>
              <a:rPr lang="en-US" dirty="0" smtClean="0"/>
              <a:t>Chapter 7: Security Testing </a:t>
            </a:r>
            <a:r>
              <a:rPr lang="en-US" dirty="0" err="1" smtClean="0"/>
              <a:t>IoT</a:t>
            </a:r>
            <a:r>
              <a:rPr lang="en-US" dirty="0" smtClean="0"/>
              <a:t> Systems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Dimitrios</a:t>
            </a:r>
            <a:r>
              <a:rPr lang="en-US" dirty="0" smtClean="0"/>
              <a:t> </a:t>
            </a:r>
            <a:r>
              <a:rPr lang="en-US" dirty="0" err="1" smtClean="0"/>
              <a:t>Serpanos</a:t>
            </a:r>
            <a:endParaRPr lang="en-US" dirty="0" smtClean="0"/>
          </a:p>
          <a:p>
            <a:r>
              <a:rPr lang="en-US" dirty="0" smtClean="0"/>
              <a:t>Marilyn Wolf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2018 Dimitrios Serpanos and Marilyn Wolf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2769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Modbus TCP </a:t>
            </a:r>
            <a:r>
              <a:rPr lang="en-US" dirty="0" err="1" smtClean="0"/>
              <a:t>fuzzer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MTF tool:</a:t>
            </a:r>
          </a:p>
          <a:p>
            <a:pPr lvl="1"/>
            <a:r>
              <a:rPr lang="en-US" dirty="0" smtClean="0"/>
              <a:t>Automated, provides good coverage, does not require physical access to system-under-test.</a:t>
            </a:r>
          </a:p>
          <a:p>
            <a:r>
              <a:rPr lang="en-US" dirty="0" smtClean="0"/>
              <a:t>Three phases:</a:t>
            </a:r>
          </a:p>
          <a:p>
            <a:pPr lvl="1"/>
            <a:r>
              <a:rPr lang="en-US" dirty="0" smtClean="0"/>
              <a:t>Reconnaissance.</a:t>
            </a:r>
          </a:p>
          <a:p>
            <a:pPr lvl="1"/>
            <a:r>
              <a:rPr lang="en-US" dirty="0" smtClean="0"/>
              <a:t>Attack.</a:t>
            </a:r>
          </a:p>
          <a:p>
            <a:pPr lvl="1"/>
            <a:r>
              <a:rPr lang="en-US" dirty="0" smtClean="0"/>
              <a:t>Failure detection.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Reconnaissance identifies operation performed by system and important parameters.</a:t>
            </a:r>
          </a:p>
          <a:p>
            <a:pPr lvl="1"/>
            <a:r>
              <a:rPr lang="en-US" dirty="0" smtClean="0"/>
              <a:t>For example, ask device for identification information.</a:t>
            </a:r>
          </a:p>
          <a:p>
            <a:pPr lvl="1"/>
            <a:r>
              <a:rPr lang="en-US" dirty="0" smtClean="0"/>
              <a:t>Identify boundary memory addresses for each type of memory.</a:t>
            </a:r>
          </a:p>
          <a:p>
            <a:r>
              <a:rPr lang="en-US" dirty="0" smtClean="0"/>
              <a:t>Legitimate packets are generated and fuzzed.</a:t>
            </a:r>
          </a:p>
          <a:p>
            <a:r>
              <a:rPr lang="en-US" dirty="0" smtClean="0"/>
              <a:t>Results of test application are recorded, </a:t>
            </a:r>
            <a:r>
              <a:rPr lang="en-US" smtClean="0"/>
              <a:t>errors identified.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2018 Dimitrios Serpanos and Marilyn Wolf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0646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IoT</a:t>
            </a:r>
            <a:r>
              <a:rPr lang="en-US" dirty="0" smtClean="0"/>
              <a:t> security testing.</a:t>
            </a:r>
          </a:p>
          <a:p>
            <a:r>
              <a:rPr lang="en-US" dirty="0" smtClean="0"/>
              <a:t>Fuzz testing.</a:t>
            </a:r>
          </a:p>
          <a:p>
            <a:r>
              <a:rPr lang="en-US" dirty="0" smtClean="0"/>
              <a:t>White-box fuzzing.</a:t>
            </a:r>
          </a:p>
          <a:p>
            <a:r>
              <a:rPr lang="en-US" dirty="0" smtClean="0"/>
              <a:t>Black-box fuzzing.</a:t>
            </a:r>
          </a:p>
          <a:p>
            <a:r>
              <a:rPr lang="en-US" dirty="0" smtClean="0"/>
              <a:t>Fuzzing industrial control systems.</a:t>
            </a:r>
          </a:p>
          <a:p>
            <a:r>
              <a:rPr lang="en-US" dirty="0" smtClean="0"/>
              <a:t>Fuzzing Modbus.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2018 Dimitrios Serpanos and Marilyn Wolf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46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Verification and validation for </a:t>
            </a:r>
            <a:r>
              <a:rPr lang="en-US" dirty="0" err="1" smtClean="0"/>
              <a:t>IoT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IoT</a:t>
            </a:r>
            <a:r>
              <a:rPr lang="en-US" dirty="0" smtClean="0"/>
              <a:t> verification and validation (V&amp;V) often limited:</a:t>
            </a:r>
          </a:p>
          <a:p>
            <a:pPr lvl="1"/>
            <a:r>
              <a:rPr lang="en-US" dirty="0" smtClean="0"/>
              <a:t>Complexity grows exponentially with system size.</a:t>
            </a:r>
          </a:p>
          <a:p>
            <a:pPr lvl="1"/>
            <a:r>
              <a:rPr lang="en-US" dirty="0" smtClean="0"/>
              <a:t>Long supply chains limit comprehensive models.</a:t>
            </a:r>
          </a:p>
          <a:p>
            <a:r>
              <a:rPr lang="en-US" dirty="0" smtClean="0"/>
              <a:t>Communication systems are difficult to test:</a:t>
            </a:r>
          </a:p>
          <a:p>
            <a:pPr lvl="1"/>
            <a:r>
              <a:rPr lang="en-US" dirty="0" smtClean="0"/>
              <a:t>Different vendors provide different implementations with different implementation-dependent parameters.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2018 Dimitrios Serpanos and Marilyn Wolf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2690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Fuzz testing for security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Generates representative inputs.</a:t>
            </a:r>
          </a:p>
          <a:p>
            <a:r>
              <a:rPr lang="en-US" dirty="0" smtClean="0"/>
              <a:t>Applies tests, observes behavior of system under test (SUT).</a:t>
            </a:r>
          </a:p>
          <a:p>
            <a:r>
              <a:rPr lang="en-US" dirty="0" smtClean="0"/>
              <a:t>Faults identified by system crash.</a:t>
            </a:r>
          </a:p>
          <a:p>
            <a:r>
              <a:rPr lang="en-US" dirty="0" smtClean="0"/>
              <a:t>Advantages:</a:t>
            </a:r>
          </a:p>
          <a:p>
            <a:pPr lvl="1"/>
            <a:r>
              <a:rPr lang="en-US" dirty="0" smtClean="0"/>
              <a:t>Does not require source code.</a:t>
            </a:r>
          </a:p>
          <a:p>
            <a:pPr lvl="1"/>
            <a:r>
              <a:rPr lang="en-US" dirty="0" smtClean="0"/>
              <a:t>Independent of code size.</a:t>
            </a:r>
          </a:p>
          <a:p>
            <a:pPr lvl="1"/>
            <a:r>
              <a:rPr lang="en-US" dirty="0" smtClean="0"/>
              <a:t>Faults associated with user input.</a:t>
            </a:r>
          </a:p>
          <a:p>
            <a:r>
              <a:rPr lang="en-US" dirty="0" smtClean="0"/>
              <a:t>Disadvantages:</a:t>
            </a:r>
          </a:p>
          <a:p>
            <a:pPr lvl="1"/>
            <a:r>
              <a:rPr lang="en-US" dirty="0" smtClean="0"/>
              <a:t>Large input space.</a:t>
            </a:r>
          </a:p>
          <a:p>
            <a:pPr lvl="1"/>
            <a:r>
              <a:rPr lang="en-US" dirty="0" smtClean="0"/>
              <a:t>Must identify representative input values.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2018 Dimitrios Serpanos and Marilyn Wolf</a:t>
            </a:r>
            <a:endParaRPr lang="en-US"/>
          </a:p>
        </p:txBody>
      </p:sp>
      <p:grpSp>
        <p:nvGrpSpPr>
          <p:cNvPr id="7" name="11 - Ομάδα"/>
          <p:cNvGrpSpPr/>
          <p:nvPr/>
        </p:nvGrpSpPr>
        <p:grpSpPr>
          <a:xfrm>
            <a:off x="6441582" y="2683934"/>
            <a:ext cx="5051332" cy="2124521"/>
            <a:chOff x="2125362" y="1675181"/>
            <a:chExt cx="3813101" cy="1603738"/>
          </a:xfrm>
        </p:grpSpPr>
        <p:sp>
          <p:nvSpPr>
            <p:cNvPr id="8" name="Rectangle 7"/>
            <p:cNvSpPr/>
            <p:nvPr/>
          </p:nvSpPr>
          <p:spPr>
            <a:xfrm>
              <a:off x="2125362" y="2013735"/>
              <a:ext cx="967159" cy="91440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4356243" y="2013735"/>
              <a:ext cx="1582220" cy="91440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10" name="TextBox 5"/>
            <p:cNvSpPr txBox="1"/>
            <p:nvPr/>
          </p:nvSpPr>
          <p:spPr>
            <a:xfrm>
              <a:off x="4479125" y="2209325"/>
              <a:ext cx="1336456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400" dirty="0" smtClean="0">
                  <a:latin typeface="Avenir Next Condensed" charset="0"/>
                  <a:ea typeface="Avenir Next Condensed" charset="0"/>
                  <a:cs typeface="Avenir Next Condensed" charset="0"/>
                </a:rPr>
                <a:t>System-Under-Test</a:t>
              </a:r>
            </a:p>
            <a:p>
              <a:pPr algn="ctr"/>
              <a:r>
                <a:rPr lang="en-US" sz="1400" dirty="0" smtClean="0">
                  <a:latin typeface="Avenir Next Condensed" charset="0"/>
                  <a:ea typeface="Avenir Next Condensed" charset="0"/>
                  <a:cs typeface="Avenir Next Condensed" charset="0"/>
                </a:rPr>
                <a:t>(SUT)</a:t>
              </a:r>
              <a:endParaRPr lang="en-US" sz="1400" dirty="0">
                <a:latin typeface="Avenir Next Condensed" charset="0"/>
                <a:ea typeface="Avenir Next Condensed" charset="0"/>
                <a:cs typeface="Avenir Next Condensed" charset="0"/>
              </a:endParaRPr>
            </a:p>
          </p:txBody>
        </p:sp>
        <p:sp>
          <p:nvSpPr>
            <p:cNvPr id="11" name="TextBox 6"/>
            <p:cNvSpPr txBox="1"/>
            <p:nvPr/>
          </p:nvSpPr>
          <p:spPr>
            <a:xfrm>
              <a:off x="2297606" y="2209325"/>
              <a:ext cx="622670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400" dirty="0" smtClean="0">
                  <a:latin typeface="Avenir Next Condensed" charset="0"/>
                  <a:ea typeface="Avenir Next Condensed" charset="0"/>
                  <a:cs typeface="Avenir Next Condensed" charset="0"/>
                </a:rPr>
                <a:t>-Tester/</a:t>
              </a:r>
            </a:p>
            <a:p>
              <a:pPr algn="ctr"/>
              <a:r>
                <a:rPr lang="en-US" sz="1400" dirty="0" err="1" smtClean="0">
                  <a:latin typeface="Avenir Next Condensed" charset="0"/>
                  <a:ea typeface="Avenir Next Condensed" charset="0"/>
                  <a:cs typeface="Avenir Next Condensed" charset="0"/>
                </a:rPr>
                <a:t>Fuzzer</a:t>
              </a:r>
              <a:endParaRPr lang="en-US" sz="1400" dirty="0" smtClean="0">
                <a:latin typeface="Avenir Next Condensed" charset="0"/>
                <a:ea typeface="Avenir Next Condensed" charset="0"/>
                <a:cs typeface="Avenir Next Condensed" charset="0"/>
              </a:endParaRPr>
            </a:p>
          </p:txBody>
        </p:sp>
        <p:sp>
          <p:nvSpPr>
            <p:cNvPr id="12" name="Arc 11"/>
            <p:cNvSpPr/>
            <p:nvPr/>
          </p:nvSpPr>
          <p:spPr>
            <a:xfrm>
              <a:off x="3092519" y="2085755"/>
              <a:ext cx="1263724" cy="407768"/>
            </a:xfrm>
            <a:prstGeom prst="arc">
              <a:avLst>
                <a:gd name="adj1" fmla="val 11012414"/>
                <a:gd name="adj2" fmla="val 21545308"/>
              </a:avLst>
            </a:prstGeom>
            <a:ln>
              <a:solidFill>
                <a:schemeClr val="tx1"/>
              </a:solidFill>
              <a:headEnd type="none"/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13" name="Arc 12"/>
            <p:cNvSpPr/>
            <p:nvPr/>
          </p:nvSpPr>
          <p:spPr>
            <a:xfrm rot="10800000">
              <a:off x="3108993" y="2460577"/>
              <a:ext cx="1263724" cy="407768"/>
            </a:xfrm>
            <a:prstGeom prst="arc">
              <a:avLst>
                <a:gd name="adj1" fmla="val 11012414"/>
                <a:gd name="adj2" fmla="val 21545308"/>
              </a:avLst>
            </a:prstGeom>
            <a:ln>
              <a:solidFill>
                <a:schemeClr val="tx1"/>
              </a:solidFill>
              <a:headEnd type="none"/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14" name="TextBox 9"/>
            <p:cNvSpPr txBox="1"/>
            <p:nvPr/>
          </p:nvSpPr>
          <p:spPr>
            <a:xfrm>
              <a:off x="3138387" y="1675181"/>
              <a:ext cx="117198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600" dirty="0" smtClean="0">
                  <a:latin typeface="Avenir Next Condensed" charset="0"/>
                  <a:ea typeface="Avenir Next Condensed" charset="0"/>
                  <a:cs typeface="Avenir Next Condensed" charset="0"/>
                </a:rPr>
                <a:t>Fuzzed inputs</a:t>
              </a:r>
              <a:endParaRPr lang="en-US" sz="1600" dirty="0">
                <a:latin typeface="Avenir Next Condensed" charset="0"/>
                <a:ea typeface="Avenir Next Condensed" charset="0"/>
                <a:cs typeface="Avenir Next Condensed" charset="0"/>
              </a:endParaRPr>
            </a:p>
          </p:txBody>
        </p:sp>
        <p:sp>
          <p:nvSpPr>
            <p:cNvPr id="15" name="TextBox 10"/>
            <p:cNvSpPr txBox="1"/>
            <p:nvPr/>
          </p:nvSpPr>
          <p:spPr>
            <a:xfrm>
              <a:off x="3342705" y="2940365"/>
              <a:ext cx="76335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600" smtClean="0">
                  <a:latin typeface="Avenir Next Condensed" charset="0"/>
                  <a:ea typeface="Avenir Next Condensed" charset="0"/>
                  <a:cs typeface="Avenir Next Condensed" charset="0"/>
                </a:rPr>
                <a:t>Outputs</a:t>
              </a:r>
              <a:endParaRPr lang="en-US" sz="1600" dirty="0">
                <a:latin typeface="Avenir Next Condensed" charset="0"/>
                <a:ea typeface="Avenir Next Condensed" charset="0"/>
                <a:cs typeface="Avenir Next Condensed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83196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White-box fuzzing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Based on availability of source code.</a:t>
            </a:r>
          </a:p>
          <a:p>
            <a:r>
              <a:rPr lang="en-US" dirty="0" smtClean="0"/>
              <a:t>Symbolic execution:</a:t>
            </a:r>
          </a:p>
          <a:p>
            <a:pPr lvl="1"/>
            <a:r>
              <a:rPr lang="en-US" dirty="0" smtClean="0"/>
              <a:t>Replaces symbolic values in source code or program flow.</a:t>
            </a:r>
          </a:p>
          <a:p>
            <a:pPr lvl="1"/>
            <a:r>
              <a:rPr lang="en-US" dirty="0" smtClean="0"/>
              <a:t>Can combine symbolic, concrete execution.</a:t>
            </a:r>
          </a:p>
          <a:p>
            <a:r>
              <a:rPr lang="en-US" dirty="0" smtClean="0"/>
              <a:t>Taint analysis:</a:t>
            </a:r>
          </a:p>
          <a:p>
            <a:pPr lvl="1"/>
            <a:r>
              <a:rPr lang="en-US" dirty="0" smtClean="0"/>
              <a:t>Tracing tainted values.</a:t>
            </a:r>
          </a:p>
          <a:p>
            <a:pPr lvl="1"/>
            <a:r>
              <a:rPr lang="en-US" dirty="0" smtClean="0"/>
              <a:t>Fuzz inputs to attack points.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2018 Dimitrios Serpanos and Marilyn Wolf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4562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Black-box fuzzing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No information about system under test.</a:t>
            </a:r>
          </a:p>
          <a:p>
            <a:r>
              <a:rPr lang="en-US" dirty="0" smtClean="0"/>
              <a:t>Methods to generate input:</a:t>
            </a:r>
          </a:p>
          <a:p>
            <a:pPr lvl="1"/>
            <a:r>
              <a:rPr lang="en-US" dirty="0" smtClean="0"/>
              <a:t>Data generation.</a:t>
            </a:r>
          </a:p>
          <a:p>
            <a:pPr lvl="1"/>
            <a:r>
              <a:rPr lang="en-US" dirty="0" smtClean="0"/>
              <a:t>Data mutation.</a:t>
            </a:r>
          </a:p>
          <a:p>
            <a:r>
              <a:rPr lang="en-US" dirty="0" smtClean="0"/>
              <a:t>Coupled with techniques to choose seed values:</a:t>
            </a:r>
          </a:p>
          <a:p>
            <a:pPr lvl="1"/>
            <a:r>
              <a:rPr lang="en-US" dirty="0" smtClean="0"/>
              <a:t>Random.</a:t>
            </a:r>
          </a:p>
          <a:p>
            <a:pPr lvl="1"/>
            <a:r>
              <a:rPr lang="en-US" dirty="0" smtClean="0"/>
              <a:t>Block-based.</a:t>
            </a:r>
          </a:p>
          <a:p>
            <a:pPr lvl="1"/>
            <a:r>
              <a:rPr lang="en-US" dirty="0" smtClean="0"/>
              <a:t>Grammar-based.</a:t>
            </a:r>
          </a:p>
          <a:p>
            <a:pPr lvl="1"/>
            <a:r>
              <a:rPr lang="en-US" dirty="0" smtClean="0"/>
              <a:t>Heuristic-based.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2018 Dimitrios Serpanos and Marilyn Wolf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571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Fuzz testing for industrial control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Supported by many commercial tools.</a:t>
            </a:r>
          </a:p>
          <a:p>
            <a:r>
              <a:rPr lang="en-US" dirty="0" smtClean="0"/>
              <a:t>Black-box mutation fuzzing used for SCADA.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2018 Dimitrios Serpanos and Marilyn Wolf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4037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Fuzzing Modbus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Application protocol for ICS.</a:t>
            </a:r>
          </a:p>
          <a:p>
            <a:pPr lvl="1"/>
            <a:r>
              <a:rPr lang="en-US" dirty="0" smtClean="0"/>
              <a:t>(a), (b) interface directly to layer 1 and layer 2 protocols.</a:t>
            </a:r>
          </a:p>
          <a:p>
            <a:pPr lvl="1"/>
            <a:r>
              <a:rPr lang="en-US" dirty="0" smtClean="0"/>
              <a:t>© </a:t>
            </a:r>
            <a:r>
              <a:rPr lang="en-US" dirty="0" err="1" smtClean="0"/>
              <a:t>itnerfaces</a:t>
            </a:r>
            <a:r>
              <a:rPr lang="en-US" dirty="0" smtClean="0"/>
              <a:t> to TCP.</a:t>
            </a:r>
          </a:p>
          <a:p>
            <a:r>
              <a:rPr lang="en-US" dirty="0" smtClean="0"/>
              <a:t>Client/server or master/slave protocol between control center and field devices (SCADA or PLC).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2018 Dimitrios Serpanos and Marilyn Wolf</a:t>
            </a:r>
            <a:endParaRPr lang="en-US"/>
          </a:p>
        </p:txBody>
      </p:sp>
      <p:grpSp>
        <p:nvGrpSpPr>
          <p:cNvPr id="7" name="26 - Ομάδα"/>
          <p:cNvGrpSpPr/>
          <p:nvPr/>
        </p:nvGrpSpPr>
        <p:grpSpPr>
          <a:xfrm>
            <a:off x="6284111" y="2244811"/>
            <a:ext cx="5628489" cy="3146003"/>
            <a:chOff x="1972638" y="681325"/>
            <a:chExt cx="7887244" cy="4408517"/>
          </a:xfrm>
        </p:grpSpPr>
        <p:sp>
          <p:nvSpPr>
            <p:cNvPr id="8" name="Rectangle 7"/>
            <p:cNvSpPr/>
            <p:nvPr/>
          </p:nvSpPr>
          <p:spPr>
            <a:xfrm>
              <a:off x="1972638" y="2558265"/>
              <a:ext cx="2208944" cy="626724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1400" dirty="0"/>
            </a:p>
          </p:txBody>
        </p:sp>
        <p:sp>
          <p:nvSpPr>
            <p:cNvPr id="9" name="TextBox 2"/>
            <p:cNvSpPr txBox="1"/>
            <p:nvPr/>
          </p:nvSpPr>
          <p:spPr>
            <a:xfrm>
              <a:off x="2368422" y="2610017"/>
              <a:ext cx="1417376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100" dirty="0" smtClean="0">
                  <a:latin typeface="Avenir Next Condensed" charset="0"/>
                  <a:ea typeface="Avenir Next Condensed" charset="0"/>
                  <a:cs typeface="Avenir Next Condensed" charset="0"/>
                </a:rPr>
                <a:t>Modbus Application</a:t>
              </a:r>
            </a:p>
            <a:p>
              <a:pPr algn="ctr"/>
              <a:r>
                <a:rPr lang="en-US" sz="1100" dirty="0" smtClean="0">
                  <a:latin typeface="Avenir Next Condensed" charset="0"/>
                  <a:ea typeface="Avenir Next Condensed" charset="0"/>
                  <a:cs typeface="Avenir Next Condensed" charset="0"/>
                </a:rPr>
                <a:t>Protocol</a:t>
              </a:r>
              <a:endParaRPr lang="en-US" sz="1100" dirty="0">
                <a:latin typeface="Avenir Next Condensed" charset="0"/>
                <a:ea typeface="Avenir Next Condensed" charset="0"/>
                <a:cs typeface="Avenir Next Condensed" charset="0"/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>
              <a:off x="1972638" y="3184989"/>
              <a:ext cx="2208944" cy="626724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1400" dirty="0"/>
            </a:p>
          </p:txBody>
        </p:sp>
        <p:sp>
          <p:nvSpPr>
            <p:cNvPr id="11" name="TextBox 4"/>
            <p:cNvSpPr txBox="1"/>
            <p:nvPr/>
          </p:nvSpPr>
          <p:spPr>
            <a:xfrm>
              <a:off x="2373231" y="3344462"/>
              <a:ext cx="1407758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100" smtClean="0">
                  <a:latin typeface="Avenir Next Condensed" charset="0"/>
                  <a:ea typeface="Avenir Next Condensed" charset="0"/>
                  <a:cs typeface="Avenir Next Condensed" charset="0"/>
                </a:rPr>
                <a:t>Serial Master/Slave</a:t>
              </a:r>
              <a:endParaRPr lang="en-US" sz="1100" dirty="0">
                <a:latin typeface="Avenir Next Condensed" charset="0"/>
                <a:ea typeface="Avenir Next Condensed" charset="0"/>
                <a:cs typeface="Avenir Next Condensed" charset="0"/>
              </a:endParaRPr>
            </a:p>
          </p:txBody>
        </p:sp>
        <p:sp>
          <p:nvSpPr>
            <p:cNvPr id="12" name="Rectangle 11"/>
            <p:cNvSpPr/>
            <p:nvPr/>
          </p:nvSpPr>
          <p:spPr>
            <a:xfrm>
              <a:off x="1972638" y="3811712"/>
              <a:ext cx="2208944" cy="626724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1400" dirty="0"/>
            </a:p>
          </p:txBody>
        </p:sp>
        <p:sp>
          <p:nvSpPr>
            <p:cNvPr id="13" name="TextBox 6"/>
            <p:cNvSpPr txBox="1"/>
            <p:nvPr/>
          </p:nvSpPr>
          <p:spPr>
            <a:xfrm>
              <a:off x="2439756" y="3863464"/>
              <a:ext cx="1274708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100" dirty="0" smtClean="0">
                  <a:latin typeface="Avenir Next Condensed" charset="0"/>
                  <a:ea typeface="Avenir Next Condensed" charset="0"/>
                  <a:cs typeface="Avenir Next Condensed" charset="0"/>
                </a:rPr>
                <a:t>Physical</a:t>
              </a:r>
              <a:r>
                <a:rPr lang="en-US" sz="1100" dirty="0">
                  <a:latin typeface="Avenir Next Condensed" charset="0"/>
                  <a:ea typeface="Avenir Next Condensed" charset="0"/>
                  <a:cs typeface="Avenir Next Condensed" charset="0"/>
                </a:rPr>
                <a:t> </a:t>
              </a:r>
              <a:r>
                <a:rPr lang="en-US" sz="1100" dirty="0" smtClean="0">
                  <a:latin typeface="Avenir Next Condensed" charset="0"/>
                  <a:ea typeface="Avenir Next Condensed" charset="0"/>
                  <a:cs typeface="Avenir Next Condensed" charset="0"/>
                </a:rPr>
                <a:t>Protocol</a:t>
              </a:r>
            </a:p>
            <a:p>
              <a:pPr algn="ctr"/>
              <a:r>
                <a:rPr lang="en-US" sz="1100" dirty="0" smtClean="0">
                  <a:latin typeface="Avenir Next Condensed" charset="0"/>
                  <a:ea typeface="Avenir Next Condensed" charset="0"/>
                  <a:cs typeface="Avenir Next Condensed" charset="0"/>
                </a:rPr>
                <a:t>(RS-232/RS-485)</a:t>
              </a:r>
              <a:endParaRPr lang="en-US" sz="1100" dirty="0">
                <a:latin typeface="Avenir Next Condensed" charset="0"/>
                <a:ea typeface="Avenir Next Condensed" charset="0"/>
                <a:cs typeface="Avenir Next Condensed" charset="0"/>
              </a:endParaRPr>
            </a:p>
          </p:txBody>
        </p:sp>
        <p:sp>
          <p:nvSpPr>
            <p:cNvPr id="14" name="Rectangle 13"/>
            <p:cNvSpPr/>
            <p:nvPr/>
          </p:nvSpPr>
          <p:spPr>
            <a:xfrm>
              <a:off x="4799431" y="2558265"/>
              <a:ext cx="2208944" cy="626724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1400" dirty="0"/>
            </a:p>
          </p:txBody>
        </p:sp>
        <p:sp>
          <p:nvSpPr>
            <p:cNvPr id="15" name="TextBox 8"/>
            <p:cNvSpPr txBox="1"/>
            <p:nvPr/>
          </p:nvSpPr>
          <p:spPr>
            <a:xfrm>
              <a:off x="5195215" y="2610017"/>
              <a:ext cx="1417376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100" dirty="0" smtClean="0">
                  <a:latin typeface="Avenir Next Condensed" charset="0"/>
                  <a:ea typeface="Avenir Next Condensed" charset="0"/>
                  <a:cs typeface="Avenir Next Condensed" charset="0"/>
                </a:rPr>
                <a:t>Modbus Application</a:t>
              </a:r>
            </a:p>
            <a:p>
              <a:pPr algn="ctr"/>
              <a:r>
                <a:rPr lang="en-US" sz="1100" dirty="0" smtClean="0">
                  <a:latin typeface="Avenir Next Condensed" charset="0"/>
                  <a:ea typeface="Avenir Next Condensed" charset="0"/>
                  <a:cs typeface="Avenir Next Condensed" charset="0"/>
                </a:rPr>
                <a:t>Protocol</a:t>
              </a:r>
              <a:endParaRPr lang="en-US" sz="1100" dirty="0">
                <a:latin typeface="Avenir Next Condensed" charset="0"/>
                <a:ea typeface="Avenir Next Condensed" charset="0"/>
                <a:cs typeface="Avenir Next Condensed" charset="0"/>
              </a:endParaRPr>
            </a:p>
          </p:txBody>
        </p:sp>
        <p:sp>
          <p:nvSpPr>
            <p:cNvPr id="16" name="Rectangle 15"/>
            <p:cNvSpPr/>
            <p:nvPr/>
          </p:nvSpPr>
          <p:spPr>
            <a:xfrm>
              <a:off x="4799431" y="3184989"/>
              <a:ext cx="2208944" cy="626724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1400" dirty="0"/>
            </a:p>
          </p:txBody>
        </p:sp>
        <p:sp>
          <p:nvSpPr>
            <p:cNvPr id="17" name="TextBox 10"/>
            <p:cNvSpPr txBox="1"/>
            <p:nvPr/>
          </p:nvSpPr>
          <p:spPr>
            <a:xfrm>
              <a:off x="5618408" y="3344462"/>
              <a:ext cx="570989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100" dirty="0" smtClean="0">
                  <a:latin typeface="Avenir Next Condensed" charset="0"/>
                  <a:ea typeface="Avenir Next Condensed" charset="0"/>
                  <a:cs typeface="Avenir Next Condensed" charset="0"/>
                </a:rPr>
                <a:t>HDLC</a:t>
              </a:r>
              <a:endParaRPr lang="en-US" sz="1100" dirty="0">
                <a:latin typeface="Avenir Next Condensed" charset="0"/>
                <a:ea typeface="Avenir Next Condensed" charset="0"/>
                <a:cs typeface="Avenir Next Condensed" charset="0"/>
              </a:endParaRPr>
            </a:p>
          </p:txBody>
        </p:sp>
        <p:sp>
          <p:nvSpPr>
            <p:cNvPr id="18" name="Rectangle 17"/>
            <p:cNvSpPr/>
            <p:nvPr/>
          </p:nvSpPr>
          <p:spPr>
            <a:xfrm>
              <a:off x="4799431" y="3811712"/>
              <a:ext cx="2208944" cy="626724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1400" dirty="0"/>
            </a:p>
          </p:txBody>
        </p:sp>
        <p:sp>
          <p:nvSpPr>
            <p:cNvPr id="19" name="TextBox 12"/>
            <p:cNvSpPr txBox="1"/>
            <p:nvPr/>
          </p:nvSpPr>
          <p:spPr>
            <a:xfrm>
              <a:off x="5269754" y="3863464"/>
              <a:ext cx="1268296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100" dirty="0" smtClean="0">
                  <a:latin typeface="Avenir Next Condensed" charset="0"/>
                  <a:ea typeface="Avenir Next Condensed" charset="0"/>
                  <a:cs typeface="Avenir Next Condensed" charset="0"/>
                </a:rPr>
                <a:t>Physical</a:t>
              </a:r>
              <a:r>
                <a:rPr lang="en-US" sz="1100" dirty="0">
                  <a:latin typeface="Avenir Next Condensed" charset="0"/>
                  <a:ea typeface="Avenir Next Condensed" charset="0"/>
                  <a:cs typeface="Avenir Next Condensed" charset="0"/>
                </a:rPr>
                <a:t> </a:t>
              </a:r>
              <a:r>
                <a:rPr lang="en-US" sz="1100" dirty="0" smtClean="0">
                  <a:latin typeface="Avenir Next Condensed" charset="0"/>
                  <a:ea typeface="Avenir Next Condensed" charset="0"/>
                  <a:cs typeface="Avenir Next Condensed" charset="0"/>
                </a:rPr>
                <a:t>Protocol</a:t>
              </a:r>
            </a:p>
            <a:p>
              <a:pPr algn="ctr"/>
              <a:r>
                <a:rPr lang="en-US" sz="1100" dirty="0" smtClean="0">
                  <a:latin typeface="Avenir Next Condensed" charset="0"/>
                  <a:ea typeface="Avenir Next Condensed" charset="0"/>
                  <a:cs typeface="Avenir Next Condensed" charset="0"/>
                </a:rPr>
                <a:t>(RS-485)</a:t>
              </a:r>
              <a:endParaRPr lang="en-US" sz="1100" dirty="0">
                <a:latin typeface="Avenir Next Condensed" charset="0"/>
                <a:ea typeface="Avenir Next Condensed" charset="0"/>
                <a:cs typeface="Avenir Next Condensed" charset="0"/>
              </a:endParaRPr>
            </a:p>
          </p:txBody>
        </p:sp>
        <p:sp>
          <p:nvSpPr>
            <p:cNvPr id="20" name="Rectangle 19"/>
            <p:cNvSpPr/>
            <p:nvPr/>
          </p:nvSpPr>
          <p:spPr>
            <a:xfrm>
              <a:off x="7650938" y="1940419"/>
              <a:ext cx="2208944" cy="626724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1400" dirty="0"/>
            </a:p>
          </p:txBody>
        </p:sp>
        <p:sp>
          <p:nvSpPr>
            <p:cNvPr id="21" name="TextBox 14"/>
            <p:cNvSpPr txBox="1"/>
            <p:nvPr/>
          </p:nvSpPr>
          <p:spPr>
            <a:xfrm>
              <a:off x="8521209" y="2099892"/>
              <a:ext cx="468397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100" dirty="0" smtClean="0">
                  <a:latin typeface="Avenir Next Condensed" charset="0"/>
                  <a:ea typeface="Avenir Next Condensed" charset="0"/>
                  <a:cs typeface="Avenir Next Condensed" charset="0"/>
                </a:rPr>
                <a:t>TCP</a:t>
              </a:r>
              <a:endParaRPr lang="en-US" sz="1100" dirty="0">
                <a:latin typeface="Avenir Next Condensed" charset="0"/>
                <a:ea typeface="Avenir Next Condensed" charset="0"/>
                <a:cs typeface="Avenir Next Condensed" charset="0"/>
              </a:endParaRPr>
            </a:p>
          </p:txBody>
        </p:sp>
        <p:sp>
          <p:nvSpPr>
            <p:cNvPr id="22" name="Rectangle 21"/>
            <p:cNvSpPr/>
            <p:nvPr/>
          </p:nvSpPr>
          <p:spPr>
            <a:xfrm>
              <a:off x="7650938" y="2567143"/>
              <a:ext cx="2208944" cy="626724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1400" dirty="0"/>
            </a:p>
          </p:txBody>
        </p:sp>
        <p:sp>
          <p:nvSpPr>
            <p:cNvPr id="23" name="TextBox 16"/>
            <p:cNvSpPr txBox="1"/>
            <p:nvPr/>
          </p:nvSpPr>
          <p:spPr>
            <a:xfrm>
              <a:off x="8596551" y="2727762"/>
              <a:ext cx="317715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100" dirty="0" smtClean="0">
                  <a:latin typeface="Avenir Next Condensed" charset="0"/>
                  <a:ea typeface="Avenir Next Condensed" charset="0"/>
                  <a:cs typeface="Avenir Next Condensed" charset="0"/>
                </a:rPr>
                <a:t>IP</a:t>
              </a:r>
              <a:endParaRPr lang="en-US" sz="1100" dirty="0">
                <a:latin typeface="Avenir Next Condensed" charset="0"/>
                <a:ea typeface="Avenir Next Condensed" charset="0"/>
                <a:cs typeface="Avenir Next Condensed" charset="0"/>
              </a:endParaRPr>
            </a:p>
          </p:txBody>
        </p:sp>
        <p:sp>
          <p:nvSpPr>
            <p:cNvPr id="24" name="Rectangle 23"/>
            <p:cNvSpPr/>
            <p:nvPr/>
          </p:nvSpPr>
          <p:spPr>
            <a:xfrm>
              <a:off x="7650938" y="3184989"/>
              <a:ext cx="2208944" cy="1253447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1400" dirty="0"/>
            </a:p>
          </p:txBody>
        </p:sp>
        <p:sp>
          <p:nvSpPr>
            <p:cNvPr id="25" name="TextBox 18"/>
            <p:cNvSpPr txBox="1"/>
            <p:nvPr/>
          </p:nvSpPr>
          <p:spPr>
            <a:xfrm>
              <a:off x="7942527" y="3550102"/>
              <a:ext cx="1625765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100" dirty="0" smtClean="0">
                  <a:latin typeface="Avenir Next Condensed" charset="0"/>
                  <a:ea typeface="Avenir Next Condensed" charset="0"/>
                  <a:cs typeface="Avenir Next Condensed" charset="0"/>
                </a:rPr>
                <a:t>Ethernet </a:t>
              </a:r>
              <a:r>
                <a:rPr lang="en-US" sz="1100" smtClean="0">
                  <a:latin typeface="Avenir Next Condensed" charset="0"/>
                  <a:ea typeface="Avenir Next Condensed" charset="0"/>
                  <a:cs typeface="Avenir Next Condensed" charset="0"/>
                </a:rPr>
                <a:t>Data Link </a:t>
              </a:r>
              <a:r>
                <a:rPr lang="en-US" sz="1100" dirty="0" smtClean="0">
                  <a:latin typeface="Avenir Next Condensed" charset="0"/>
                  <a:ea typeface="Avenir Next Condensed" charset="0"/>
                  <a:cs typeface="Avenir Next Condensed" charset="0"/>
                </a:rPr>
                <a:t>and</a:t>
              </a:r>
            </a:p>
            <a:p>
              <a:pPr algn="ctr"/>
              <a:r>
                <a:rPr lang="en-US" sz="1100" dirty="0" smtClean="0">
                  <a:latin typeface="Avenir Next Condensed" charset="0"/>
                  <a:ea typeface="Avenir Next Condensed" charset="0"/>
                  <a:cs typeface="Avenir Next Condensed" charset="0"/>
                </a:rPr>
                <a:t>Physical</a:t>
              </a:r>
              <a:r>
                <a:rPr lang="en-US" sz="1100" dirty="0">
                  <a:latin typeface="Avenir Next Condensed" charset="0"/>
                  <a:ea typeface="Avenir Next Condensed" charset="0"/>
                  <a:cs typeface="Avenir Next Condensed" charset="0"/>
                </a:rPr>
                <a:t> </a:t>
              </a:r>
              <a:r>
                <a:rPr lang="en-US" sz="1100" dirty="0" smtClean="0">
                  <a:latin typeface="Avenir Next Condensed" charset="0"/>
                  <a:ea typeface="Avenir Next Condensed" charset="0"/>
                  <a:cs typeface="Avenir Next Condensed" charset="0"/>
                </a:rPr>
                <a:t>Protocols</a:t>
              </a:r>
              <a:endParaRPr lang="en-US" sz="1100" dirty="0">
                <a:latin typeface="Avenir Next Condensed" charset="0"/>
                <a:ea typeface="Avenir Next Condensed" charset="0"/>
                <a:cs typeface="Avenir Next Condensed" charset="0"/>
              </a:endParaRPr>
            </a:p>
          </p:txBody>
        </p:sp>
        <p:sp>
          <p:nvSpPr>
            <p:cNvPr id="26" name="Rectangle 25"/>
            <p:cNvSpPr/>
            <p:nvPr/>
          </p:nvSpPr>
          <p:spPr>
            <a:xfrm>
              <a:off x="7650938" y="1307408"/>
              <a:ext cx="2208944" cy="626724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1400" dirty="0"/>
            </a:p>
          </p:txBody>
        </p:sp>
        <p:sp>
          <p:nvSpPr>
            <p:cNvPr id="27" name="TextBox 20"/>
            <p:cNvSpPr txBox="1"/>
            <p:nvPr/>
          </p:nvSpPr>
          <p:spPr>
            <a:xfrm>
              <a:off x="8051533" y="1359160"/>
              <a:ext cx="1407757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100" dirty="0" smtClean="0">
                  <a:latin typeface="Avenir Next Condensed" charset="0"/>
                  <a:ea typeface="Avenir Next Condensed" charset="0"/>
                  <a:cs typeface="Avenir Next Condensed" charset="0"/>
                </a:rPr>
                <a:t>Modbus Messaging</a:t>
              </a:r>
            </a:p>
            <a:p>
              <a:pPr algn="ctr"/>
              <a:r>
                <a:rPr lang="en-US" sz="1100" dirty="0" smtClean="0">
                  <a:latin typeface="Avenir Next Condensed" charset="0"/>
                  <a:ea typeface="Avenir Next Condensed" charset="0"/>
                  <a:cs typeface="Avenir Next Condensed" charset="0"/>
                </a:rPr>
                <a:t>(Mapping) on TCP</a:t>
              </a:r>
              <a:endParaRPr lang="en-US" sz="1100" dirty="0">
                <a:latin typeface="Avenir Next Condensed" charset="0"/>
                <a:ea typeface="Avenir Next Condensed" charset="0"/>
                <a:cs typeface="Avenir Next Condensed" charset="0"/>
              </a:endParaRPr>
            </a:p>
          </p:txBody>
        </p:sp>
        <p:sp>
          <p:nvSpPr>
            <p:cNvPr id="28" name="Rectangle 27"/>
            <p:cNvSpPr/>
            <p:nvPr/>
          </p:nvSpPr>
          <p:spPr>
            <a:xfrm>
              <a:off x="7642698" y="681325"/>
              <a:ext cx="2208944" cy="626724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1400" dirty="0"/>
            </a:p>
          </p:txBody>
        </p:sp>
        <p:sp>
          <p:nvSpPr>
            <p:cNvPr id="29" name="TextBox 22"/>
            <p:cNvSpPr txBox="1"/>
            <p:nvPr/>
          </p:nvSpPr>
          <p:spPr>
            <a:xfrm>
              <a:off x="8038482" y="733077"/>
              <a:ext cx="1417376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100" dirty="0" smtClean="0">
                  <a:latin typeface="Avenir Next Condensed" charset="0"/>
                  <a:ea typeface="Avenir Next Condensed" charset="0"/>
                  <a:cs typeface="Avenir Next Condensed" charset="0"/>
                </a:rPr>
                <a:t>Modbus Application</a:t>
              </a:r>
            </a:p>
            <a:p>
              <a:pPr algn="ctr"/>
              <a:r>
                <a:rPr lang="en-US" sz="1100" dirty="0" smtClean="0">
                  <a:latin typeface="Avenir Next Condensed" charset="0"/>
                  <a:ea typeface="Avenir Next Condensed" charset="0"/>
                  <a:cs typeface="Avenir Next Condensed" charset="0"/>
                </a:rPr>
                <a:t>Protocol</a:t>
              </a:r>
              <a:endParaRPr lang="en-US" sz="1100" dirty="0">
                <a:latin typeface="Avenir Next Condensed" charset="0"/>
                <a:ea typeface="Avenir Next Condensed" charset="0"/>
                <a:cs typeface="Avenir Next Condensed" charset="0"/>
              </a:endParaRPr>
            </a:p>
          </p:txBody>
        </p:sp>
        <p:sp>
          <p:nvSpPr>
            <p:cNvPr id="30" name="TextBox 23"/>
            <p:cNvSpPr txBox="1"/>
            <p:nvPr/>
          </p:nvSpPr>
          <p:spPr>
            <a:xfrm>
              <a:off x="2854411" y="4782065"/>
              <a:ext cx="38023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400" smtClean="0"/>
                <a:t>(a)</a:t>
              </a:r>
              <a:endParaRPr lang="en-US" sz="1400"/>
            </a:p>
          </p:txBody>
        </p:sp>
        <p:sp>
          <p:nvSpPr>
            <p:cNvPr id="31" name="TextBox 24"/>
            <p:cNvSpPr txBox="1"/>
            <p:nvPr/>
          </p:nvSpPr>
          <p:spPr>
            <a:xfrm>
              <a:off x="5685733" y="4782065"/>
              <a:ext cx="38824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400" dirty="0" smtClean="0"/>
                <a:t>(b)</a:t>
              </a:r>
              <a:endParaRPr lang="en-US" sz="1400" dirty="0"/>
            </a:p>
          </p:txBody>
        </p:sp>
        <p:sp>
          <p:nvSpPr>
            <p:cNvPr id="32" name="TextBox 25"/>
            <p:cNvSpPr txBox="1"/>
            <p:nvPr/>
          </p:nvSpPr>
          <p:spPr>
            <a:xfrm>
              <a:off x="8600558" y="4782065"/>
              <a:ext cx="36901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400" dirty="0" smtClean="0"/>
                <a:t>(c)</a:t>
              </a:r>
              <a:endParaRPr lang="en-US" sz="1400" dirty="0"/>
            </a:p>
          </p:txBody>
        </p:sp>
      </p:grpSp>
    </p:spTree>
    <p:extLst>
      <p:ext uri="{BB962C8B-B14F-4D97-AF65-F5344CB8AC3E}">
        <p14:creationId xmlns:p14="http://schemas.microsoft.com/office/powerpoint/2010/main" val="2620252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Modbus application packet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Requests send function code to execute and related data.</a:t>
            </a:r>
          </a:p>
          <a:p>
            <a:r>
              <a:rPr lang="en-US" dirty="0" smtClean="0"/>
              <a:t>Client responds with function code executed and related data.</a:t>
            </a:r>
          </a:p>
          <a:p>
            <a:r>
              <a:rPr lang="en-US" dirty="0" smtClean="0"/>
              <a:t>Three classes of function codes:</a:t>
            </a:r>
          </a:p>
          <a:p>
            <a:pPr lvl="1"/>
            <a:r>
              <a:rPr lang="en-US" dirty="0" smtClean="0"/>
              <a:t>Public.</a:t>
            </a:r>
          </a:p>
          <a:p>
            <a:pPr lvl="1"/>
            <a:r>
              <a:rPr lang="en-US" dirty="0" smtClean="0"/>
              <a:t>User-defined.</a:t>
            </a:r>
          </a:p>
          <a:p>
            <a:pPr lvl="1"/>
            <a:r>
              <a:rPr lang="en-US" dirty="0" smtClean="0"/>
              <a:t>Reserved.</a:t>
            </a:r>
          </a:p>
          <a:p>
            <a:r>
              <a:rPr lang="en-US" dirty="0" smtClean="0"/>
              <a:t>Application packets are encapsulated in lower-layer protocol packets.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2018 Dimitrios Serpanos and Marilyn Wolf</a:t>
            </a:r>
            <a:endParaRPr lang="en-US"/>
          </a:p>
        </p:txBody>
      </p:sp>
      <p:grpSp>
        <p:nvGrpSpPr>
          <p:cNvPr id="6" name="6 - Ομάδα"/>
          <p:cNvGrpSpPr/>
          <p:nvPr/>
        </p:nvGrpSpPr>
        <p:grpSpPr>
          <a:xfrm>
            <a:off x="6508808" y="1825625"/>
            <a:ext cx="4844992" cy="651106"/>
            <a:chOff x="3188043" y="2471351"/>
            <a:chExt cx="6252519" cy="840260"/>
          </a:xfrm>
        </p:grpSpPr>
        <p:sp>
          <p:nvSpPr>
            <p:cNvPr id="7" name="Rectangle 6"/>
            <p:cNvSpPr/>
            <p:nvPr/>
          </p:nvSpPr>
          <p:spPr>
            <a:xfrm>
              <a:off x="3188043" y="2471351"/>
              <a:ext cx="6252519" cy="827903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cxnSp>
          <p:nvCxnSpPr>
            <p:cNvPr id="8" name="Straight Connector 7"/>
            <p:cNvCxnSpPr/>
            <p:nvPr/>
          </p:nvCxnSpPr>
          <p:spPr>
            <a:xfrm>
              <a:off x="5053914" y="2471351"/>
              <a:ext cx="0" cy="84026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TextBox 4"/>
            <p:cNvSpPr txBox="1"/>
            <p:nvPr/>
          </p:nvSpPr>
          <p:spPr>
            <a:xfrm>
              <a:off x="3528573" y="2592914"/>
              <a:ext cx="1184812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600" dirty="0" smtClean="0">
                  <a:latin typeface="Avenir Next Condensed" charset="0"/>
                  <a:ea typeface="Avenir Next Condensed" charset="0"/>
                  <a:cs typeface="Avenir Next Condensed" charset="0"/>
                </a:rPr>
                <a:t>Function code</a:t>
              </a:r>
            </a:p>
            <a:p>
              <a:pPr algn="ctr"/>
              <a:r>
                <a:rPr lang="en-US" sz="1600" dirty="0" smtClean="0">
                  <a:latin typeface="Avenir Next Condensed" charset="0"/>
                  <a:ea typeface="Avenir Next Condensed" charset="0"/>
                  <a:cs typeface="Avenir Next Condensed" charset="0"/>
                </a:rPr>
                <a:t>(FC)</a:t>
              </a:r>
              <a:endParaRPr lang="en-US" sz="1600" dirty="0">
                <a:latin typeface="Avenir Next Condensed" charset="0"/>
                <a:ea typeface="Avenir Next Condensed" charset="0"/>
                <a:cs typeface="Avenir Next Condensed" charset="0"/>
              </a:endParaRPr>
            </a:p>
          </p:txBody>
        </p:sp>
        <p:sp>
          <p:nvSpPr>
            <p:cNvPr id="10" name="TextBox 5"/>
            <p:cNvSpPr txBox="1"/>
            <p:nvPr/>
          </p:nvSpPr>
          <p:spPr>
            <a:xfrm>
              <a:off x="6990597" y="2716024"/>
              <a:ext cx="51328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600" dirty="0" smtClean="0">
                  <a:latin typeface="Avenir Next Condensed" charset="0"/>
                  <a:ea typeface="Avenir Next Condensed" charset="0"/>
                  <a:cs typeface="Avenir Next Condensed" charset="0"/>
                </a:rPr>
                <a:t>Data</a:t>
              </a:r>
              <a:endParaRPr lang="en-US" sz="1600" dirty="0">
                <a:latin typeface="Avenir Next Condensed" charset="0"/>
                <a:ea typeface="Avenir Next Condensed" charset="0"/>
                <a:cs typeface="Avenir Next Condensed" charset="0"/>
              </a:endParaRPr>
            </a:p>
          </p:txBody>
        </p:sp>
      </p:grpSp>
      <p:pic>
        <p:nvPicPr>
          <p:cNvPr id="11" name="Picture 10"/>
          <p:cNvPicPr/>
          <p:nvPr/>
        </p:nvPicPr>
        <p:blipFill>
          <a:blip r:embed="rId2"/>
          <a:stretch>
            <a:fillRect/>
          </a:stretch>
        </p:blipFill>
        <p:spPr>
          <a:xfrm>
            <a:off x="6730347" y="3384021"/>
            <a:ext cx="4211955" cy="1597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3995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513</TotalTime>
  <Words>527</Words>
  <Application>Microsoft Office PowerPoint</Application>
  <PresentationFormat>Widescreen</PresentationFormat>
  <Paragraphs>114</Paragraphs>
  <Slides>10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5" baseType="lpstr">
      <vt:lpstr>Arial</vt:lpstr>
      <vt:lpstr>Avenir Next Condensed</vt:lpstr>
      <vt:lpstr>Calibri</vt:lpstr>
      <vt:lpstr>Calibri Light</vt:lpstr>
      <vt:lpstr>Office Theme</vt:lpstr>
      <vt:lpstr>Internet-of-Things (IoT) Systems Chapter 7: Security Testing IoT Systems</vt:lpstr>
      <vt:lpstr>Outline</vt:lpstr>
      <vt:lpstr>Verification and validation for IoT</vt:lpstr>
      <vt:lpstr>Fuzz testing for security</vt:lpstr>
      <vt:lpstr>White-box fuzzing</vt:lpstr>
      <vt:lpstr>Black-box fuzzing</vt:lpstr>
      <vt:lpstr>Fuzz testing for industrial control</vt:lpstr>
      <vt:lpstr>Fuzzing Modbus</vt:lpstr>
      <vt:lpstr>Modbus application packet</vt:lpstr>
      <vt:lpstr>Modbus TCP fuzzer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Internet-of-Things (IoT) Systems Chapter 1: The IoT Landscape</dc:title>
  <dc:creator>Marilyn Wolf</dc:creator>
  <cp:lastModifiedBy>Marilyn Wolf</cp:lastModifiedBy>
  <cp:revision>84</cp:revision>
  <dcterms:created xsi:type="dcterms:W3CDTF">2018-01-12T18:21:48Z</dcterms:created>
  <dcterms:modified xsi:type="dcterms:W3CDTF">2018-01-13T02:55:30Z</dcterms:modified>
</cp:coreProperties>
</file>