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60"/>
  </p:normalViewPr>
  <p:slideViewPr>
    <p:cSldViewPr snapToGrid="0">
      <p:cViewPr varScale="1">
        <p:scale>
          <a:sx n="79" d="100"/>
          <a:sy n="79" d="100"/>
        </p:scale>
        <p:origin x="84" y="10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8EB763-9A0A-420A-8FB5-8CFE81B6416A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AD95E6-968E-422A-A3D6-924F30376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0928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D95E6-968E-422A-A3D6-924F3037623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304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26D6-AD37-48F0-B178-BD26ACB10D68}" type="datetime1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DEA36-29F8-4AC1-9632-3A4370A3A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338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66869-0B1B-447C-8F02-81C933450C75}" type="datetime1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DEA36-29F8-4AC1-9632-3A4370A3A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209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FD4EA-AA4B-4A23-9571-2AE96F1735A8}" type="datetime1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DEA36-29F8-4AC1-9632-3A4370A3A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508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39326-876B-40A1-9F9C-452B6E4709E3}" type="datetime1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DEA36-29F8-4AC1-9632-3A4370A3A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264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C38EC-233A-44FB-B558-8E2ADD9CE754}" type="datetime1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DEA36-29F8-4AC1-9632-3A4370A3A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854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6917A-E619-4D56-A255-29B338FAF229}" type="datetime1">
              <a:rPr lang="en-US" smtClean="0"/>
              <a:t>1/17/2018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DEA36-29F8-4AC1-9632-3A4370A3A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060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4D3B5-EDF6-42B6-9D81-FCB5F99F6EA3}" type="datetime1">
              <a:rPr lang="en-US" smtClean="0"/>
              <a:t>1/17/2018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DEA36-29F8-4AC1-9632-3A4370A3A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201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DE4C-E192-4983-8876-440AE67D8339}" type="datetime1">
              <a:rPr lang="en-US" smtClean="0"/>
              <a:t>1/17/2018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DEA36-29F8-4AC1-9632-3A4370A3A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391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A5F3-E972-4D86-8483-400CFC3A9B68}" type="datetime1">
              <a:rPr lang="en-US" smtClean="0"/>
              <a:t>1/17/2018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DEA36-29F8-4AC1-9632-3A4370A3A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26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E6501-1174-4242-8786-36A2C9031A4F}" type="datetime1">
              <a:rPr lang="en-US" smtClean="0"/>
              <a:t>1/17/2018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DEA36-29F8-4AC1-9632-3A4370A3A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811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E175-953B-44B6-AEB0-AF04246C7B06}" type="datetime1">
              <a:rPr lang="en-US" smtClean="0"/>
              <a:t>1/17/2018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DEA36-29F8-4AC1-9632-3A4370A3A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70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EF053-1B82-4EEE-BB1B-05A1E9B03651}" type="datetime1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© 2018 Marilyn Wolf. Non-commercial use only.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DEA36-29F8-4AC1-9632-3A4370A3A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862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Smart Camera Design</a:t>
            </a:r>
            <a:br>
              <a:rPr lang="en-US" dirty="0" smtClean="0"/>
            </a:br>
            <a:r>
              <a:rPr lang="en-US" dirty="0" smtClean="0"/>
              <a:t>Chapter 1: Digital Photography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Marilyn Wolf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76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Photography and judgement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Where should you focus?</a:t>
            </a:r>
          </a:p>
          <a:p>
            <a:pPr lvl="1"/>
            <a:r>
              <a:rPr lang="en-US" dirty="0" smtClean="0"/>
              <a:t>Flower in foreground or mountain in background?</a:t>
            </a:r>
          </a:p>
          <a:p>
            <a:r>
              <a:rPr lang="en-US" dirty="0" smtClean="0"/>
              <a:t>What exposure?</a:t>
            </a:r>
          </a:p>
          <a:p>
            <a:pPr lvl="1"/>
            <a:r>
              <a:rPr lang="en-US" dirty="0" smtClean="0"/>
              <a:t>Person in shade or mountain in sun?</a:t>
            </a:r>
          </a:p>
          <a:p>
            <a:r>
              <a:rPr lang="en-US" dirty="0" smtClean="0"/>
              <a:t>How much data compression?</a:t>
            </a:r>
          </a:p>
          <a:p>
            <a:pPr lvl="1"/>
            <a:r>
              <a:rPr lang="en-US" dirty="0" smtClean="0"/>
              <a:t>Detail </a:t>
            </a:r>
            <a:r>
              <a:rPr lang="en-US" i="1" dirty="0" smtClean="0"/>
              <a:t>vs</a:t>
            </a:r>
            <a:r>
              <a:rPr lang="en-US" dirty="0" smtClean="0"/>
              <a:t>. file size and speed of manipulation.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Modern cameras automate many steps:</a:t>
            </a:r>
          </a:p>
          <a:p>
            <a:pPr lvl="1"/>
            <a:r>
              <a:rPr lang="en-US" dirty="0" smtClean="0"/>
              <a:t>Autofocus, </a:t>
            </a:r>
            <a:r>
              <a:rPr lang="en-US" dirty="0" err="1" smtClean="0"/>
              <a:t>autoexposure</a:t>
            </a:r>
            <a:r>
              <a:rPr lang="en-US" dirty="0" smtClean="0"/>
              <a:t>, auto white  balance.</a:t>
            </a:r>
          </a:p>
          <a:p>
            <a:pPr lvl="1"/>
            <a:r>
              <a:rPr lang="en-US" dirty="0" smtClean="0"/>
              <a:t>Sharpening, keystone correction, video stabilization.</a:t>
            </a:r>
          </a:p>
          <a:p>
            <a:pPr lvl="1"/>
            <a:r>
              <a:rPr lang="en-US" dirty="0" smtClean="0"/>
              <a:t>High-dynamic range</a:t>
            </a:r>
            <a:r>
              <a:rPr lang="en-US" smtClean="0"/>
              <a:t>, mosaics.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70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Previsualization and </a:t>
            </a:r>
            <a:r>
              <a:rPr lang="en-US" dirty="0" err="1" smtClean="0"/>
              <a:t>autoprevisualization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Enhanced </a:t>
            </a:r>
            <a:r>
              <a:rPr lang="en-US" dirty="0" smtClean="0"/>
              <a:t>images.</a:t>
            </a:r>
            <a:endParaRPr lang="en-US" dirty="0" smtClean="0"/>
          </a:p>
          <a:p>
            <a:r>
              <a:rPr lang="en-US" dirty="0" smtClean="0"/>
              <a:t>Beyond images to </a:t>
            </a:r>
            <a:r>
              <a:rPr lang="en-US" dirty="0" smtClean="0"/>
              <a:t>analysis.</a:t>
            </a:r>
            <a:endParaRPr lang="en-US" dirty="0" smtClean="0"/>
          </a:p>
          <a:p>
            <a:r>
              <a:rPr lang="en-US" dirty="0" smtClean="0"/>
              <a:t>Still and moving </a:t>
            </a:r>
            <a:r>
              <a:rPr lang="en-US" dirty="0" smtClean="0"/>
              <a:t>images.</a:t>
            </a:r>
            <a:endParaRPr lang="en-US" dirty="0" smtClean="0"/>
          </a:p>
          <a:p>
            <a:r>
              <a:rPr lang="en-US" dirty="0" smtClean="0"/>
              <a:t>Taking </a:t>
            </a:r>
            <a:r>
              <a:rPr lang="en-US" smtClean="0"/>
              <a:t>a </a:t>
            </a:r>
            <a:r>
              <a:rPr lang="en-US" smtClean="0"/>
              <a:t>picture.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95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Previsualization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Taking even a simple photograph requires choices.</a:t>
            </a:r>
          </a:p>
          <a:p>
            <a:r>
              <a:rPr lang="en-US" dirty="0" smtClean="0"/>
              <a:t>Ansel Adams (1902-1984):</a:t>
            </a:r>
          </a:p>
          <a:p>
            <a:pPr lvl="1"/>
            <a:r>
              <a:rPr lang="en-US" dirty="0" smtClean="0"/>
              <a:t>Photographer.</a:t>
            </a:r>
          </a:p>
          <a:p>
            <a:pPr lvl="1"/>
            <a:r>
              <a:rPr lang="en-US" dirty="0" smtClean="0"/>
              <a:t>Photographic educator.</a:t>
            </a:r>
          </a:p>
          <a:p>
            <a:pPr lvl="1"/>
            <a:r>
              <a:rPr lang="en-US" dirty="0" smtClean="0"/>
              <a:t>Environmentalist.</a:t>
            </a:r>
          </a:p>
          <a:p>
            <a:r>
              <a:rPr lang="en-US" dirty="0" smtClean="0"/>
              <a:t>Previsualization:</a:t>
            </a:r>
          </a:p>
          <a:p>
            <a:pPr lvl="1"/>
            <a:r>
              <a:rPr lang="en-US" dirty="0" smtClean="0"/>
              <a:t>See the photo in your mind’s eye.</a:t>
            </a:r>
          </a:p>
          <a:p>
            <a:pPr lvl="1"/>
            <a:r>
              <a:rPr lang="en-US" dirty="0" smtClean="0"/>
              <a:t>Determine the proper combination of techniques to achieve the desired result.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170462"/>
            <a:ext cx="5181600" cy="3661664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925142" y="5988734"/>
            <a:ext cx="41926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Ansel Adams, Grand Canyon National Park,</a:t>
            </a:r>
          </a:p>
          <a:p>
            <a:r>
              <a:rPr lang="en-US" dirty="0" smtClean="0"/>
              <a:t>National Archives 519879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61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previsualization?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human visual system automatically makes a number of choices and adjustment.</a:t>
            </a:r>
          </a:p>
          <a:p>
            <a:r>
              <a:rPr lang="en-US" dirty="0" smtClean="0"/>
              <a:t>Photography requires a number of basic decisions:</a:t>
            </a:r>
          </a:p>
          <a:p>
            <a:pPr lvl="1"/>
            <a:r>
              <a:rPr lang="en-US" dirty="0" smtClean="0"/>
              <a:t>Position and framing.</a:t>
            </a:r>
          </a:p>
          <a:p>
            <a:pPr lvl="1"/>
            <a:r>
              <a:rPr lang="en-US" dirty="0" smtClean="0"/>
              <a:t>Exposure.</a:t>
            </a:r>
          </a:p>
          <a:p>
            <a:pPr lvl="1"/>
            <a:r>
              <a:rPr lang="en-US" dirty="0" smtClean="0"/>
              <a:t>Post-exposure adjustments.</a:t>
            </a:r>
          </a:p>
          <a:p>
            <a:r>
              <a:rPr lang="en-US" dirty="0" smtClean="0"/>
              <a:t>Art requires judgement.</a:t>
            </a:r>
          </a:p>
          <a:p>
            <a:pPr lvl="1"/>
            <a:r>
              <a:rPr lang="en-US" dirty="0" smtClean="0"/>
              <a:t>Technique supports art.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59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we take photographs and moving pictures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Snapshots.</a:t>
            </a:r>
          </a:p>
          <a:p>
            <a:r>
              <a:rPr lang="en-US" dirty="0" smtClean="0"/>
              <a:t>Artistic expression.</a:t>
            </a:r>
          </a:p>
          <a:p>
            <a:r>
              <a:rPr lang="en-US" dirty="0" smtClean="0"/>
              <a:t>Entertainment.</a:t>
            </a:r>
          </a:p>
          <a:p>
            <a:r>
              <a:rPr lang="en-US" dirty="0" smtClean="0"/>
              <a:t>Public safety.</a:t>
            </a:r>
          </a:p>
          <a:p>
            <a:r>
              <a:rPr lang="en-US" dirty="0" smtClean="0"/>
              <a:t>Autonomous vehicles and robots.</a:t>
            </a:r>
          </a:p>
          <a:p>
            <a:r>
              <a:rPr lang="en-US" dirty="0" smtClean="0"/>
              <a:t>Scientific and technical analysis.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24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Enhanced images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Correct for optical deficiencies.</a:t>
            </a:r>
          </a:p>
          <a:p>
            <a:pPr lvl="1"/>
            <a:r>
              <a:rPr lang="en-US" dirty="0" err="1" smtClean="0"/>
              <a:t>Vignetting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Lens distortion.</a:t>
            </a:r>
          </a:p>
          <a:p>
            <a:r>
              <a:rPr lang="en-US" dirty="0" smtClean="0"/>
              <a:t>Adjust lighting across the scene.</a:t>
            </a:r>
          </a:p>
          <a:p>
            <a:r>
              <a:rPr lang="en-US" dirty="0" smtClean="0"/>
              <a:t>Eliminate red eye.</a:t>
            </a:r>
          </a:p>
          <a:p>
            <a:r>
              <a:rPr lang="en-US" dirty="0" smtClean="0"/>
              <a:t>Composite multiple photos.</a:t>
            </a:r>
          </a:p>
          <a:p>
            <a:pPr lvl="1"/>
            <a:r>
              <a:rPr lang="en-US" dirty="0" smtClean="0"/>
              <a:t>Focus stacking.</a:t>
            </a:r>
          </a:p>
          <a:p>
            <a:pPr lvl="1"/>
            <a:r>
              <a:rPr lang="en-US" dirty="0" smtClean="0"/>
              <a:t>High-dynamic range.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68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result of photography may not be a photograph.</a:t>
            </a:r>
          </a:p>
          <a:p>
            <a:pPr lvl="1"/>
            <a:r>
              <a:rPr lang="en-US" dirty="0" smtClean="0"/>
              <a:t>Analyze scene, produce reports, models.</a:t>
            </a:r>
          </a:p>
          <a:p>
            <a:r>
              <a:rPr lang="en-US" dirty="0" smtClean="0"/>
              <a:t>Computer vision:</a:t>
            </a:r>
          </a:p>
          <a:p>
            <a:pPr lvl="1"/>
            <a:r>
              <a:rPr lang="en-US" dirty="0" smtClean="0"/>
              <a:t>Subject identification.</a:t>
            </a:r>
          </a:p>
          <a:p>
            <a:pPr lvl="1"/>
            <a:r>
              <a:rPr lang="en-US" dirty="0" smtClean="0"/>
              <a:t>Tracking.</a:t>
            </a:r>
          </a:p>
          <a:p>
            <a:pPr lvl="1"/>
            <a:r>
              <a:rPr lang="en-US" dirty="0" smtClean="0"/>
              <a:t>Gesture tracking and recognition.</a:t>
            </a:r>
          </a:p>
          <a:p>
            <a:pPr lvl="1"/>
            <a:r>
              <a:rPr lang="en-US" dirty="0" smtClean="0"/>
              <a:t>Multiband (visible, infrared).</a:t>
            </a:r>
          </a:p>
          <a:p>
            <a:r>
              <a:rPr lang="en-US" dirty="0" smtClean="0"/>
              <a:t>Combine information from multiple cameras.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74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Still and moving images.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Chemical photography encouraged a strong separation between still photography and moving pictures.</a:t>
            </a:r>
          </a:p>
          <a:p>
            <a:pPr lvl="1"/>
            <a:r>
              <a:rPr lang="en-US" dirty="0" smtClean="0"/>
              <a:t>Different cameras.</a:t>
            </a:r>
          </a:p>
          <a:p>
            <a:pPr lvl="1"/>
            <a:r>
              <a:rPr lang="en-US" dirty="0" smtClean="0"/>
              <a:t>Different film formats.</a:t>
            </a:r>
          </a:p>
          <a:p>
            <a:pPr lvl="1"/>
            <a:r>
              <a:rPr lang="en-US" dirty="0" smtClean="0"/>
              <a:t>Different means of display.</a:t>
            </a:r>
          </a:p>
          <a:p>
            <a:r>
              <a:rPr lang="en-US" dirty="0" smtClean="0"/>
              <a:t>Digital photography has blurred the boundaries between still and moving images.</a:t>
            </a:r>
          </a:p>
          <a:p>
            <a:pPr lvl="1"/>
            <a:r>
              <a:rPr lang="en-US" dirty="0" smtClean="0"/>
              <a:t>One camera can capture both.</a:t>
            </a:r>
          </a:p>
          <a:p>
            <a:pPr lvl="1"/>
            <a:r>
              <a:rPr lang="en-US" dirty="0" smtClean="0"/>
              <a:t>One display can show either one.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3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Taking a picture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Before the photo is taken:</a:t>
            </a:r>
          </a:p>
          <a:p>
            <a:pPr lvl="1"/>
            <a:r>
              <a:rPr lang="en-US" dirty="0" smtClean="0"/>
              <a:t>Choose camera position and orientation.</a:t>
            </a:r>
          </a:p>
          <a:p>
            <a:pPr lvl="1"/>
            <a:r>
              <a:rPr lang="en-US" dirty="0" smtClean="0"/>
              <a:t>Select focus.</a:t>
            </a:r>
          </a:p>
          <a:p>
            <a:pPr lvl="1"/>
            <a:r>
              <a:rPr lang="en-US" dirty="0" smtClean="0"/>
              <a:t>Determine exposure.</a:t>
            </a:r>
          </a:p>
          <a:p>
            <a:r>
              <a:rPr lang="en-US" dirty="0" smtClean="0"/>
              <a:t>Capture photo.</a:t>
            </a:r>
          </a:p>
          <a:p>
            <a:r>
              <a:rPr lang="en-US" dirty="0" smtClean="0"/>
              <a:t>After capture:</a:t>
            </a:r>
          </a:p>
          <a:p>
            <a:pPr lvl="1"/>
            <a:r>
              <a:rPr lang="en-US" dirty="0" smtClean="0"/>
              <a:t>Determine white balance.</a:t>
            </a:r>
          </a:p>
          <a:p>
            <a:pPr lvl="1"/>
            <a:r>
              <a:rPr lang="en-US" dirty="0" smtClean="0"/>
              <a:t>Sharpen.</a:t>
            </a:r>
          </a:p>
          <a:p>
            <a:pPr lvl="1"/>
            <a:r>
              <a:rPr lang="en-US" dirty="0" smtClean="0"/>
              <a:t>Compress image data.</a:t>
            </a:r>
          </a:p>
          <a:p>
            <a:pPr lvl="1"/>
            <a:r>
              <a:rPr lang="en-US" dirty="0" smtClean="0"/>
              <a:t>Store as file.</a:t>
            </a:r>
          </a:p>
          <a:p>
            <a:r>
              <a:rPr lang="en-US" dirty="0" smtClean="0"/>
              <a:t>Video capture is similar but requires streaming.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2018 Marilyn Wolf. Non-commercial use only.</a:t>
            </a:r>
            <a:endParaRPr lang="en-US"/>
          </a:p>
        </p:txBody>
      </p:sp>
      <p:pic>
        <p:nvPicPr>
          <p:cNvPr id="7" name="Content Placeholder 6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2987" y="1825625"/>
            <a:ext cx="2899555" cy="434189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225525" y="6302460"/>
            <a:ext cx="2128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Arches National Park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493</Words>
  <Application>Microsoft Office PowerPoint</Application>
  <PresentationFormat>Widescreen</PresentationFormat>
  <Paragraphs>95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Smart Camera Design Chapter 1: Digital Photography</vt:lpstr>
      <vt:lpstr>Outline</vt:lpstr>
      <vt:lpstr>Previsualization</vt:lpstr>
      <vt:lpstr>Why previsualization?</vt:lpstr>
      <vt:lpstr>Why we take photographs and moving pictures</vt:lpstr>
      <vt:lpstr>Enhanced images</vt:lpstr>
      <vt:lpstr>Image analysis</vt:lpstr>
      <vt:lpstr>Still and moving images.</vt:lpstr>
      <vt:lpstr>Taking a picture</vt:lpstr>
      <vt:lpstr>Photography and judgement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Camera Design Chapter 1: Digital Photography</dc:title>
  <dc:creator>Marilyn Wolf</dc:creator>
  <cp:lastModifiedBy>Marilyn Wolf</cp:lastModifiedBy>
  <cp:revision>17</cp:revision>
  <dcterms:created xsi:type="dcterms:W3CDTF">2018-01-17T15:04:22Z</dcterms:created>
  <dcterms:modified xsi:type="dcterms:W3CDTF">2018-01-17T15:40:13Z</dcterms:modified>
</cp:coreProperties>
</file>