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" ContentType="image/tiff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9" autoAdjust="0"/>
    <p:restoredTop sz="94660"/>
  </p:normalViewPr>
  <p:slideViewPr>
    <p:cSldViewPr snapToGrid="0">
      <p:cViewPr varScale="1">
        <p:scale>
          <a:sx n="79" d="100"/>
          <a:sy n="79" d="100"/>
        </p:scale>
        <p:origin x="84" y="10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8EB763-9A0A-420A-8FB5-8CFE81B6416A}" type="datetimeFigureOut">
              <a:rPr lang="en-US" smtClean="0"/>
              <a:t>1/28/2018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AD95E6-968E-422A-A3D6-924F303762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80928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AD95E6-968E-422A-A3D6-924F3037623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63046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D26D6-AD37-48F0-B178-BD26ACB10D68}" type="datetime1">
              <a:rPr lang="en-US" smtClean="0"/>
              <a:t>1/28/2018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2018 Marilyn Wolf. Non-commercial use only.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DEA36-29F8-4AC1-9632-3A4370A3AE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23385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166869-0B1B-447C-8F02-81C933450C75}" type="datetime1">
              <a:rPr lang="en-US" smtClean="0"/>
              <a:t>1/28/2018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2018 Marilyn Wolf. Non-commercial use only.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DEA36-29F8-4AC1-9632-3A4370A3AE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52095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FD4EA-AA4B-4A23-9571-2AE96F1735A8}" type="datetime1">
              <a:rPr lang="en-US" smtClean="0"/>
              <a:t>1/28/2018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2018 Marilyn Wolf. Non-commercial use only.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DEA36-29F8-4AC1-9632-3A4370A3AE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55085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39326-876B-40A1-9F9C-452B6E4709E3}" type="datetime1">
              <a:rPr lang="en-US" smtClean="0"/>
              <a:t>1/28/2018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2018 Marilyn Wolf. Non-commercial use only.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DEA36-29F8-4AC1-9632-3A4370A3AE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52647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C38EC-233A-44FB-B558-8E2ADD9CE754}" type="datetime1">
              <a:rPr lang="en-US" smtClean="0"/>
              <a:t>1/28/2018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2018 Marilyn Wolf. Non-commercial use only.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DEA36-29F8-4AC1-9632-3A4370A3AE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38547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6917A-E619-4D56-A255-29B338FAF229}" type="datetime1">
              <a:rPr lang="en-US" smtClean="0"/>
              <a:t>1/28/2018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2018 Marilyn Wolf. Non-commercial use only.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DEA36-29F8-4AC1-9632-3A4370A3AE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30600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4D3B5-EDF6-42B6-9D81-FCB5F99F6EA3}" type="datetime1">
              <a:rPr lang="en-US" smtClean="0"/>
              <a:t>1/28/2018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2018 Marilyn Wolf. Non-commercial use only.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DEA36-29F8-4AC1-9632-3A4370A3AE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12018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B3DE4C-E192-4983-8876-440AE67D8339}" type="datetime1">
              <a:rPr lang="en-US" smtClean="0"/>
              <a:t>1/28/2018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2018 Marilyn Wolf. Non-commercial use only.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DEA36-29F8-4AC1-9632-3A4370A3AE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73911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A5F3-E972-4D86-8483-400CFC3A9B68}" type="datetime1">
              <a:rPr lang="en-US" smtClean="0"/>
              <a:t>1/28/2018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2018 Marilyn Wolf. Non-commercial use only.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DEA36-29F8-4AC1-9632-3A4370A3AE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2268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E6501-1174-4242-8786-36A2C9031A4F}" type="datetime1">
              <a:rPr lang="en-US" smtClean="0"/>
              <a:t>1/28/2018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2018 Marilyn Wolf. Non-commercial use only.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DEA36-29F8-4AC1-9632-3A4370A3AE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78116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E175-953B-44B6-AEB0-AF04246C7B06}" type="datetime1">
              <a:rPr lang="en-US" smtClean="0"/>
              <a:t>1/28/2018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2018 Marilyn Wolf. Non-commercial use only.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DEA36-29F8-4AC1-9632-3A4370A3AE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4701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8EF053-1B82-4EEE-BB1B-05A1E9B03651}" type="datetime1">
              <a:rPr lang="en-US" smtClean="0"/>
              <a:t>1/28/2018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© 2018 Marilyn Wolf. Non-commercial use only.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FDEA36-29F8-4AC1-9632-3A4370A3AE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38622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g"/><Relationship Id="rId13" Type="http://schemas.openxmlformats.org/officeDocument/2006/relationships/image" Target="../media/image16.jpg"/><Relationship Id="rId18" Type="http://schemas.openxmlformats.org/officeDocument/2006/relationships/image" Target="../media/image21.jpg"/><Relationship Id="rId3" Type="http://schemas.openxmlformats.org/officeDocument/2006/relationships/image" Target="../media/image6.jpg"/><Relationship Id="rId7" Type="http://schemas.openxmlformats.org/officeDocument/2006/relationships/image" Target="../media/image10.jpg"/><Relationship Id="rId12" Type="http://schemas.openxmlformats.org/officeDocument/2006/relationships/image" Target="../media/image15.jpg"/><Relationship Id="rId17" Type="http://schemas.openxmlformats.org/officeDocument/2006/relationships/image" Target="../media/image20.jpg"/><Relationship Id="rId2" Type="http://schemas.openxmlformats.org/officeDocument/2006/relationships/image" Target="../media/image5.jpg"/><Relationship Id="rId16" Type="http://schemas.openxmlformats.org/officeDocument/2006/relationships/image" Target="../media/image19.jpg"/><Relationship Id="rId20" Type="http://schemas.openxmlformats.org/officeDocument/2006/relationships/image" Target="../media/image23.jp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.jpg"/><Relationship Id="rId11" Type="http://schemas.openxmlformats.org/officeDocument/2006/relationships/image" Target="../media/image14.jpg"/><Relationship Id="rId5" Type="http://schemas.openxmlformats.org/officeDocument/2006/relationships/image" Target="../media/image8.jpg"/><Relationship Id="rId15" Type="http://schemas.openxmlformats.org/officeDocument/2006/relationships/image" Target="../media/image18.jpg"/><Relationship Id="rId10" Type="http://schemas.openxmlformats.org/officeDocument/2006/relationships/image" Target="../media/image13.jpg"/><Relationship Id="rId19" Type="http://schemas.openxmlformats.org/officeDocument/2006/relationships/image" Target="../media/image22.jpg"/><Relationship Id="rId4" Type="http://schemas.openxmlformats.org/officeDocument/2006/relationships/image" Target="../media/image7.jpg"/><Relationship Id="rId9" Type="http://schemas.openxmlformats.org/officeDocument/2006/relationships/image" Target="../media/image12.jpg"/><Relationship Id="rId14" Type="http://schemas.openxmlformats.org/officeDocument/2006/relationships/image" Target="../media/image17.jp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tiff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Smart Camera Design</a:t>
            </a:r>
            <a:br>
              <a:rPr lang="en-US" dirty="0" smtClean="0"/>
            </a:br>
            <a:r>
              <a:rPr lang="en-US" dirty="0" smtClean="0"/>
              <a:t>Chapter 5: Image and </a:t>
            </a:r>
            <a:r>
              <a:rPr lang="en-US" smtClean="0"/>
              <a:t>Video Analysis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Marilyn Wolf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2018 Marilyn Wolf. Non-commercial use only.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7768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Saliency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Relates image characteristics to behavior of human visual system.</a:t>
            </a:r>
          </a:p>
          <a:p>
            <a:r>
              <a:rPr lang="en-US" dirty="0" err="1" smtClean="0"/>
              <a:t>Itti</a:t>
            </a:r>
            <a:r>
              <a:rPr lang="en-US" dirty="0" smtClean="0"/>
              <a:t> </a:t>
            </a:r>
            <a:r>
              <a:rPr lang="en-US" i="1" dirty="0" smtClean="0"/>
              <a:t>et al.</a:t>
            </a:r>
            <a:r>
              <a:rPr lang="en-US" dirty="0" smtClean="0"/>
              <a:t> developed a feature-based saliency map of an image.</a:t>
            </a:r>
          </a:p>
          <a:p>
            <a:r>
              <a:rPr lang="en-US" dirty="0" err="1" smtClean="0"/>
              <a:t>Hou</a:t>
            </a:r>
            <a:r>
              <a:rPr lang="en-US" dirty="0" smtClean="0"/>
              <a:t> and Zhang created saliency map from spectral residue.</a:t>
            </a:r>
          </a:p>
          <a:p>
            <a:r>
              <a:rPr lang="en-US" dirty="0" err="1" smtClean="0"/>
              <a:t>Goferman</a:t>
            </a:r>
            <a:r>
              <a:rPr lang="en-US" dirty="0" smtClean="0"/>
              <a:t> </a:t>
            </a:r>
            <a:r>
              <a:rPr lang="en-US" i="1" dirty="0" smtClean="0"/>
              <a:t>et al.</a:t>
            </a:r>
            <a:r>
              <a:rPr lang="en-US" dirty="0" smtClean="0"/>
              <a:t> developed context-aware saliency:</a:t>
            </a:r>
          </a:p>
          <a:p>
            <a:pPr lvl="1"/>
            <a:r>
              <a:rPr lang="en-US" dirty="0" smtClean="0"/>
              <a:t>Global features, visual organization rules, priors on object location.</a:t>
            </a:r>
          </a:p>
          <a:p>
            <a:r>
              <a:rPr lang="en-US" dirty="0" smtClean="0"/>
              <a:t>Liu </a:t>
            </a:r>
            <a:r>
              <a:rPr lang="en-US" i="1" dirty="0" smtClean="0"/>
              <a:t>et al.</a:t>
            </a:r>
            <a:r>
              <a:rPr lang="en-US" dirty="0" smtClean="0"/>
              <a:t> created saliency map using supervised learning.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2018 Marilyn Wolf. Non-commercial use only.</a:t>
            </a:r>
            <a:endParaRPr lang="en-US"/>
          </a:p>
        </p:txBody>
      </p:sp>
      <p:pic>
        <p:nvPicPr>
          <p:cNvPr id="8" name="Content Placeholder 7"/>
          <p:cNvPicPr>
            <a:picLocks noGrp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0" y="3113838"/>
            <a:ext cx="5181600" cy="177491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9896559" y="5068552"/>
            <a:ext cx="7680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[Itt98]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56474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 frame selection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5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Key frame is a still image used to represent a shot.</a:t>
                </a:r>
              </a:p>
              <a:p>
                <a:pPr lvl="1"/>
                <a:r>
                  <a:rPr lang="en-US" dirty="0" smtClean="0"/>
                  <a:t>Used to create storyboards for live action.</a:t>
                </a:r>
              </a:p>
              <a:p>
                <a:pPr lvl="1"/>
                <a:r>
                  <a:rPr lang="en-US" dirty="0" smtClean="0"/>
                  <a:t>Used to define animation sequence.</a:t>
                </a:r>
              </a:p>
              <a:p>
                <a:r>
                  <a:rPr lang="en-US" dirty="0" smtClean="0"/>
                  <a:t>Identify key frames at local minimum of motion:</a:t>
                </a:r>
              </a:p>
              <a:p>
                <a:pPr lvl="1"/>
                <a:r>
                  <a:rPr lang="en-US" dirty="0" smtClean="0"/>
                  <a:t>Handles subject motion, camera motion, zooming in a single framework.</a:t>
                </a:r>
              </a:p>
              <a:p>
                <a:r>
                  <a:rPr lang="en-US" dirty="0" smtClean="0"/>
                  <a:t>Compute motion as sum of magnitudes of optical flow vectors: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𝑀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nary>
                      <m:naryPr>
                        <m:chr m:val="∑"/>
                        <m:limLoc m:val="undOvr"/>
                        <m:supHide m:val="on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  <m:sup/>
                      <m:e>
                        <m:nary>
                          <m:naryPr>
                            <m:chr m:val="∑"/>
                            <m:limLoc m:val="undOvr"/>
                            <m:supHide m:val="on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naryPr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𝑗</m:t>
                            </m:r>
                          </m:sub>
                          <m:sup/>
                          <m:e>
                            <m:d>
                              <m:dPr>
                                <m:begChr m:val="|"/>
                                <m:endChr m:val="|"/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𝑜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sub>
                                </m:s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,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𝑗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,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e>
                            </m:d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+</m:t>
                            </m:r>
                            <m:d>
                              <m:dPr>
                                <m:begChr m:val="|"/>
                                <m:endChr m:val="|"/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𝑜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𝑦</m:t>
                                    </m:r>
                                  </m:sub>
                                </m:s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,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𝑗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,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e>
                            </m:d>
                          </m:e>
                        </m:nary>
                      </m:e>
                    </m:nary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6" name="Content Placeholder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043" t="-22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2018 Marilyn Wolf. Non-commercial use only.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692348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itle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 frames from Nixon resignation speech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2018 Marilyn Wolf. Non-commercial use only.</a:t>
            </a:r>
            <a:endParaRPr lang="en-US"/>
          </a:p>
        </p:txBody>
      </p:sp>
      <p:pic>
        <p:nvPicPr>
          <p:cNvPr id="8" name="Picture 7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7474" y="1675288"/>
            <a:ext cx="1460500" cy="995680"/>
          </a:xfrm>
          <a:prstGeom prst="rect">
            <a:avLst/>
          </a:prstGeom>
        </p:spPr>
      </p:pic>
      <p:pic>
        <p:nvPicPr>
          <p:cNvPr id="9" name="Picture 8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8499" y="2820670"/>
            <a:ext cx="1447800" cy="986790"/>
          </a:xfrm>
          <a:prstGeom prst="rect">
            <a:avLst/>
          </a:prstGeom>
        </p:spPr>
      </p:pic>
      <p:pic>
        <p:nvPicPr>
          <p:cNvPr id="10" name="Picture 9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8176" y="2853464"/>
            <a:ext cx="1480820" cy="1009650"/>
          </a:xfrm>
          <a:prstGeom prst="rect">
            <a:avLst/>
          </a:prstGeom>
        </p:spPr>
      </p:pic>
      <p:pic>
        <p:nvPicPr>
          <p:cNvPr id="11" name="Picture 10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6764" y="2853464"/>
            <a:ext cx="1422400" cy="969645"/>
          </a:xfrm>
          <a:prstGeom prst="rect">
            <a:avLst/>
          </a:prstGeom>
        </p:spPr>
      </p:pic>
      <p:pic>
        <p:nvPicPr>
          <p:cNvPr id="12" name="Picture 11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7724" y="2820670"/>
            <a:ext cx="1499235" cy="1022350"/>
          </a:xfrm>
          <a:prstGeom prst="rect">
            <a:avLst/>
          </a:prstGeom>
        </p:spPr>
      </p:pic>
      <p:pic>
        <p:nvPicPr>
          <p:cNvPr id="13" name="Picture 12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9156" y="2824328"/>
            <a:ext cx="1461770" cy="996950"/>
          </a:xfrm>
          <a:prstGeom prst="rect">
            <a:avLst/>
          </a:prstGeom>
        </p:spPr>
      </p:pic>
      <p:pic>
        <p:nvPicPr>
          <p:cNvPr id="14" name="Picture 13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68205" y="2827655"/>
            <a:ext cx="1479550" cy="1008380"/>
          </a:xfrm>
          <a:prstGeom prst="rect">
            <a:avLst/>
          </a:prstGeom>
        </p:spPr>
      </p:pic>
      <p:pic>
        <p:nvPicPr>
          <p:cNvPr id="15" name="Picture 14"/>
          <p:cNvPicPr/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4731" y="4053799"/>
            <a:ext cx="1443355" cy="983615"/>
          </a:xfrm>
          <a:prstGeom prst="rect">
            <a:avLst/>
          </a:prstGeom>
        </p:spPr>
      </p:pic>
      <p:pic>
        <p:nvPicPr>
          <p:cNvPr id="16" name="Picture 15"/>
          <p:cNvPicPr/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8176" y="4027764"/>
            <a:ext cx="1480820" cy="1009650"/>
          </a:xfrm>
          <a:prstGeom prst="rect">
            <a:avLst/>
          </a:prstGeom>
        </p:spPr>
      </p:pic>
      <p:pic>
        <p:nvPicPr>
          <p:cNvPr id="17" name="Picture 16"/>
          <p:cNvPicPr/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1364" y="4034749"/>
            <a:ext cx="1460500" cy="995680"/>
          </a:xfrm>
          <a:prstGeom prst="rect">
            <a:avLst/>
          </a:prstGeom>
        </p:spPr>
      </p:pic>
      <p:pic>
        <p:nvPicPr>
          <p:cNvPr id="18" name="Picture 17"/>
          <p:cNvPicPr/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6932" y="4004216"/>
            <a:ext cx="1480820" cy="1009650"/>
          </a:xfrm>
          <a:prstGeom prst="rect">
            <a:avLst/>
          </a:prstGeom>
        </p:spPr>
      </p:pic>
      <p:pic>
        <p:nvPicPr>
          <p:cNvPr id="19" name="Picture 18"/>
          <p:cNvPicPr/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1691" y="3982679"/>
            <a:ext cx="1536700" cy="1047750"/>
          </a:xfrm>
          <a:prstGeom prst="rect">
            <a:avLst/>
          </a:prstGeom>
        </p:spPr>
      </p:pic>
      <p:pic>
        <p:nvPicPr>
          <p:cNvPr id="20" name="Picture 19"/>
          <p:cNvPicPr/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80905" y="3982679"/>
            <a:ext cx="1466850" cy="1000125"/>
          </a:xfrm>
          <a:prstGeom prst="rect">
            <a:avLst/>
          </a:prstGeom>
        </p:spPr>
      </p:pic>
      <p:pic>
        <p:nvPicPr>
          <p:cNvPr id="21" name="Picture 20"/>
          <p:cNvPicPr/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7058" y="5216919"/>
            <a:ext cx="1447800" cy="986790"/>
          </a:xfrm>
          <a:prstGeom prst="rect">
            <a:avLst/>
          </a:prstGeom>
        </p:spPr>
      </p:pic>
      <p:pic>
        <p:nvPicPr>
          <p:cNvPr id="22" name="Picture 21"/>
          <p:cNvPicPr/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7226" y="5228094"/>
            <a:ext cx="1461770" cy="996950"/>
          </a:xfrm>
          <a:prstGeom prst="rect">
            <a:avLst/>
          </a:prstGeom>
        </p:spPr>
      </p:pic>
      <p:pic>
        <p:nvPicPr>
          <p:cNvPr id="23" name="Picture 22"/>
          <p:cNvPicPr/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1364" y="5233609"/>
            <a:ext cx="1473200" cy="1003935"/>
          </a:xfrm>
          <a:prstGeom prst="rect">
            <a:avLst/>
          </a:prstGeom>
        </p:spPr>
      </p:pic>
      <p:pic>
        <p:nvPicPr>
          <p:cNvPr id="24" name="Picture 23"/>
          <p:cNvPicPr/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6932" y="5243389"/>
            <a:ext cx="1499235" cy="1021715"/>
          </a:xfrm>
          <a:prstGeom prst="rect">
            <a:avLst/>
          </a:prstGeom>
        </p:spPr>
      </p:pic>
      <p:pic>
        <p:nvPicPr>
          <p:cNvPr id="25" name="Picture 24"/>
          <p:cNvPicPr/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0591" y="5260852"/>
            <a:ext cx="1447800" cy="986790"/>
          </a:xfrm>
          <a:prstGeom prst="rect">
            <a:avLst/>
          </a:prstGeom>
        </p:spPr>
      </p:pic>
      <p:pic>
        <p:nvPicPr>
          <p:cNvPr id="26" name="Picture 25"/>
          <p:cNvPicPr/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2815" y="5276092"/>
            <a:ext cx="1424940" cy="971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600175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Visual search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QBIC system:</a:t>
            </a:r>
          </a:p>
          <a:p>
            <a:pPr lvl="1"/>
            <a:r>
              <a:rPr lang="en-US" dirty="0" smtClean="0"/>
              <a:t>Images and videos analyzed as they were loaded.</a:t>
            </a:r>
          </a:p>
          <a:p>
            <a:pPr lvl="1"/>
            <a:r>
              <a:rPr lang="en-US" dirty="0" smtClean="0"/>
              <a:t>Query system extended for image and video characteristics.</a:t>
            </a:r>
          </a:p>
          <a:p>
            <a:r>
              <a:rPr lang="en-US" dirty="0" smtClean="0"/>
              <a:t>Object characteristics:</a:t>
            </a:r>
          </a:p>
          <a:p>
            <a:pPr lvl="1"/>
            <a:r>
              <a:rPr lang="en-US" dirty="0" smtClean="0"/>
              <a:t>Texture.</a:t>
            </a:r>
          </a:p>
          <a:p>
            <a:pPr lvl="1"/>
            <a:r>
              <a:rPr lang="en-US" dirty="0" smtClean="0"/>
              <a:t>Color.</a:t>
            </a:r>
          </a:p>
          <a:p>
            <a:pPr lvl="1"/>
            <a:r>
              <a:rPr lang="en-US" dirty="0" smtClean="0"/>
              <a:t>Location.</a:t>
            </a:r>
          </a:p>
          <a:p>
            <a:pPr lvl="1"/>
            <a:r>
              <a:rPr lang="en-US" dirty="0" smtClean="0"/>
              <a:t>Shape.</a:t>
            </a:r>
          </a:p>
          <a:p>
            <a:r>
              <a:rPr lang="en-US" dirty="0" smtClean="0"/>
              <a:t>Scene characteristics:</a:t>
            </a:r>
          </a:p>
          <a:p>
            <a:pPr lvl="1"/>
            <a:r>
              <a:rPr lang="en-US" dirty="0" smtClean="0"/>
              <a:t>Texture.</a:t>
            </a:r>
          </a:p>
          <a:p>
            <a:pPr lvl="1"/>
            <a:r>
              <a:rPr lang="en-US" dirty="0" smtClean="0"/>
              <a:t>Color.</a:t>
            </a:r>
          </a:p>
          <a:p>
            <a:pPr lvl="1"/>
            <a:r>
              <a:rPr lang="en-US" dirty="0" smtClean="0"/>
              <a:t>Texture/color as a function of position.</a:t>
            </a:r>
          </a:p>
          <a:p>
            <a:pPr lvl="1"/>
            <a:r>
              <a:rPr lang="en-US" dirty="0" smtClean="0"/>
              <a:t>Sketches.</a:t>
            </a:r>
            <a:endParaRPr lang="en-US" dirty="0"/>
          </a:p>
          <a:p>
            <a:r>
              <a:rPr lang="en-US" dirty="0" smtClean="0"/>
              <a:t>Video </a:t>
            </a:r>
            <a:r>
              <a:rPr lang="en-US" dirty="0" err="1" smtClean="0"/>
              <a:t>keyframes</a:t>
            </a:r>
            <a:r>
              <a:rPr lang="en-US" dirty="0" smtClean="0"/>
              <a:t> characterized by object and camera motion.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err="1" smtClean="0"/>
              <a:t>Sivic</a:t>
            </a:r>
            <a:r>
              <a:rPr lang="en-US" dirty="0" smtClean="0"/>
              <a:t> and Zisserman developed image descriptors for video that could be used in text retrieval systems.</a:t>
            </a:r>
          </a:p>
          <a:p>
            <a:pPr lvl="1"/>
            <a:r>
              <a:rPr lang="en-US" dirty="0" smtClean="0"/>
              <a:t>An ellipse around an interest point.</a:t>
            </a:r>
          </a:p>
          <a:p>
            <a:pPr lvl="1"/>
            <a:r>
              <a:rPr lang="en-US" dirty="0" smtClean="0"/>
              <a:t>Region whose area is steady as the intensity gradient isotropy is maximized.</a:t>
            </a:r>
          </a:p>
          <a:p>
            <a:pPr lvl="1"/>
            <a:r>
              <a:rPr lang="en-US" dirty="0" smtClean="0"/>
              <a:t>Features represented as 128-D SIFT.</a:t>
            </a:r>
          </a:p>
          <a:p>
            <a:pPr lvl="1"/>
            <a:r>
              <a:rPr lang="en-US" dirty="0" err="1" smtClean="0"/>
              <a:t>Mahalanobis</a:t>
            </a:r>
            <a:r>
              <a:rPr lang="en-US" dirty="0" smtClean="0"/>
              <a:t> distance between regions.</a:t>
            </a:r>
          </a:p>
          <a:p>
            <a:r>
              <a:rPr lang="en-US" dirty="0" err="1" smtClean="0"/>
              <a:t>Philbin</a:t>
            </a:r>
            <a:r>
              <a:rPr lang="en-US" dirty="0" smtClean="0"/>
              <a:t> </a:t>
            </a:r>
            <a:r>
              <a:rPr lang="en-US" i="1" dirty="0" smtClean="0"/>
              <a:t>et al.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Identified affine-invariant Hessian regions, represented with 128-D SIFT descriptors.</a:t>
            </a:r>
          </a:p>
          <a:p>
            <a:pPr lvl="1"/>
            <a:r>
              <a:rPr lang="en-US" dirty="0" smtClean="0"/>
              <a:t>Cluster descriptors with k-means, represented by k-dimensional trees.</a:t>
            </a:r>
          </a:p>
          <a:p>
            <a:pPr lvl="1"/>
            <a:r>
              <a:rPr lang="en-US" dirty="0" smtClean="0"/>
              <a:t>Used RANSAC to generate spatial transformations between regions.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2018 Marilyn Wolf. Non-commercial use only.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654222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Face detection and recognition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Tasks:</a:t>
            </a:r>
          </a:p>
          <a:p>
            <a:pPr lvl="1"/>
            <a:r>
              <a:rPr lang="en-US" dirty="0" smtClean="0"/>
              <a:t>Detection = a face.</a:t>
            </a:r>
          </a:p>
          <a:p>
            <a:pPr lvl="1"/>
            <a:r>
              <a:rPr lang="en-US" dirty="0" smtClean="0"/>
              <a:t>Recognition = which face.</a:t>
            </a:r>
          </a:p>
          <a:p>
            <a:r>
              <a:rPr lang="en-US" dirty="0" smtClean="0"/>
              <a:t>Leung </a:t>
            </a:r>
            <a:r>
              <a:rPr lang="en-US" i="1" dirty="0" smtClean="0"/>
              <a:t>et al.</a:t>
            </a:r>
            <a:r>
              <a:rPr lang="en-US" dirty="0" smtClean="0"/>
              <a:t> model-based approach:</a:t>
            </a:r>
          </a:p>
          <a:p>
            <a:pPr lvl="1"/>
            <a:r>
              <a:rPr lang="en-US" dirty="0" smtClean="0"/>
              <a:t>Image pyramid.</a:t>
            </a:r>
          </a:p>
          <a:p>
            <a:pPr lvl="1"/>
            <a:r>
              <a:rPr lang="en-US" dirty="0" smtClean="0"/>
              <a:t>Match against local feature template vectors.</a:t>
            </a:r>
          </a:p>
          <a:p>
            <a:pPr lvl="1"/>
            <a:r>
              <a:rPr lang="en-US" dirty="0" smtClean="0"/>
              <a:t>Build a graph model for constellations of features.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sz="half" idx="2"/>
              </p:nvPr>
            </p:nvSpPr>
            <p:spPr/>
            <p:txBody>
              <a:bodyPr>
                <a:normAutofit lnSpcReduction="10000"/>
              </a:bodyPr>
              <a:lstStyle/>
              <a:p>
                <a:r>
                  <a:rPr lang="en-US" dirty="0" smtClean="0"/>
                  <a:t>Zhu </a:t>
                </a:r>
                <a:r>
                  <a:rPr lang="en-US" i="1" dirty="0" smtClean="0"/>
                  <a:t>et al.</a:t>
                </a:r>
                <a:r>
                  <a:rPr lang="en-US" dirty="0" smtClean="0"/>
                  <a:t> used wavelet features.</a:t>
                </a:r>
              </a:p>
              <a:p>
                <a:r>
                  <a:rPr lang="en-US" dirty="0" err="1" smtClean="0"/>
                  <a:t>Eigenface</a:t>
                </a:r>
                <a:r>
                  <a:rPr lang="en-US" dirty="0" smtClean="0"/>
                  <a:t> method performs both detection and recognition:</a:t>
                </a:r>
              </a:p>
              <a:p>
                <a:pPr lvl="1"/>
                <a:r>
                  <a:rPr lang="en-US" dirty="0" smtClean="0"/>
                  <a:t>Facebook of images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𝐹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{"/>
                        <m:endChr m:val="}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</a:rPr>
                          <m:t>,⋯,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𝑀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dirty="0" smtClean="0"/>
                  <a:t>.</a:t>
                </a:r>
              </a:p>
              <a:p>
                <a:pPr lvl="1"/>
                <a:r>
                  <a:rPr lang="en-US" dirty="0" smtClean="0"/>
                  <a:t>Image is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dirty="0" smtClean="0"/>
                  <a:t>-dimension vector.</a:t>
                </a:r>
              </a:p>
              <a:p>
                <a:pPr lvl="1"/>
                <a:r>
                  <a:rPr lang="en-US" dirty="0" smtClean="0"/>
                  <a:t>Fit image using principal component analysis to find orthonormal vector and </a:t>
                </a:r>
                <a:r>
                  <a:rPr lang="en-US" dirty="0" err="1" smtClean="0"/>
                  <a:t>engenvector</a:t>
                </a:r>
                <a:r>
                  <a:rPr lang="en-US" dirty="0" smtClean="0"/>
                  <a:t>.</a:t>
                </a:r>
              </a:p>
              <a:p>
                <a:pPr lvl="1"/>
                <a:r>
                  <a:rPr lang="en-US" dirty="0" smtClean="0"/>
                  <a:t>Any face is a linear combination of the </a:t>
                </a:r>
                <a:r>
                  <a:rPr lang="en-US" dirty="0" err="1" smtClean="0"/>
                  <a:t>facebook</a:t>
                </a:r>
                <a:r>
                  <a:rPr lang="en-US" dirty="0" smtClean="0"/>
                  <a:t> faces.</a:t>
                </a:r>
                <a:endParaRPr lang="en-US" dirty="0"/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blipFill rotWithShape="0">
                <a:blip r:embed="rId2"/>
                <a:stretch>
                  <a:fillRect l="-2118" t="-3081" r="-388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2018 Marilyn Wolf. Non-commercial use only.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660301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Tracking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Tracking:</a:t>
            </a:r>
          </a:p>
          <a:p>
            <a:pPr lvl="1"/>
            <a:r>
              <a:rPr lang="en-US" dirty="0" smtClean="0"/>
              <a:t>Target model.</a:t>
            </a:r>
          </a:p>
          <a:p>
            <a:pPr lvl="1"/>
            <a:r>
              <a:rPr lang="en-US" dirty="0" smtClean="0"/>
              <a:t>Path model.</a:t>
            </a:r>
          </a:p>
          <a:p>
            <a:r>
              <a:rPr lang="en-US" dirty="0" smtClean="0"/>
              <a:t>Camera setup:</a:t>
            </a:r>
          </a:p>
          <a:p>
            <a:pPr lvl="1"/>
            <a:r>
              <a:rPr lang="en-US" dirty="0" smtClean="0"/>
              <a:t>Single camera.</a:t>
            </a:r>
          </a:p>
          <a:p>
            <a:pPr lvl="1"/>
            <a:r>
              <a:rPr lang="en-US" dirty="0" smtClean="0"/>
              <a:t>Multiple cameras.</a:t>
            </a:r>
          </a:p>
          <a:p>
            <a:pPr lvl="1"/>
            <a:r>
              <a:rPr lang="en-US" dirty="0" smtClean="0"/>
              <a:t>Moving camera.</a:t>
            </a:r>
          </a:p>
          <a:p>
            <a:pPr lvl="1"/>
            <a:r>
              <a:rPr lang="en-US" dirty="0" smtClean="0"/>
              <a:t>Multiple bands (visible, IR, </a:t>
            </a:r>
            <a:r>
              <a:rPr lang="en-US" i="1" dirty="0" smtClean="0"/>
              <a:t>etc</a:t>
            </a:r>
            <a:r>
              <a:rPr lang="en-US" dirty="0" smtClean="0"/>
              <a:t>.)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2018 Marilyn Wolf. Non-commercial use only.</a:t>
            </a:r>
            <a:endParaRPr lang="en-US"/>
          </a:p>
        </p:txBody>
      </p:sp>
      <p:sp>
        <p:nvSpPr>
          <p:cNvPr id="7" name="Freeform 6"/>
          <p:cNvSpPr/>
          <p:nvPr/>
        </p:nvSpPr>
        <p:spPr>
          <a:xfrm>
            <a:off x="7096715" y="1173345"/>
            <a:ext cx="3710590" cy="4385883"/>
          </a:xfrm>
          <a:custGeom>
            <a:avLst/>
            <a:gdLst>
              <a:gd name="connsiteX0" fmla="*/ 0 w 3710590"/>
              <a:gd name="connsiteY0" fmla="*/ 4385883 h 4385883"/>
              <a:gd name="connsiteX1" fmla="*/ 793020 w 3710590"/>
              <a:gd name="connsiteY1" fmla="*/ 3277274 h 4385883"/>
              <a:gd name="connsiteX2" fmla="*/ 3325827 w 3710590"/>
              <a:gd name="connsiteY2" fmla="*/ 1691236 h 4385883"/>
              <a:gd name="connsiteX3" fmla="*/ 3657600 w 3710590"/>
              <a:gd name="connsiteY3" fmla="*/ 0 h 43858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10590" h="4385883">
                <a:moveTo>
                  <a:pt x="0" y="4385883"/>
                </a:moveTo>
                <a:cubicBezTo>
                  <a:pt x="119358" y="4056132"/>
                  <a:pt x="238716" y="3726382"/>
                  <a:pt x="793020" y="3277274"/>
                </a:cubicBezTo>
                <a:cubicBezTo>
                  <a:pt x="1347324" y="2828166"/>
                  <a:pt x="2848397" y="2237448"/>
                  <a:pt x="3325827" y="1691236"/>
                </a:cubicBezTo>
                <a:cubicBezTo>
                  <a:pt x="3803257" y="1145024"/>
                  <a:pt x="3730428" y="572512"/>
                  <a:pt x="3657600" y="0"/>
                </a:cubicBezTo>
              </a:path>
            </a:pathLst>
          </a:custGeom>
          <a:noFill/>
          <a:ln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7088623" y="4280687"/>
            <a:ext cx="1246173" cy="801111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target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0106151" y="1719917"/>
            <a:ext cx="6496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track</a:t>
            </a:r>
            <a:endParaRPr lang="en-US" dirty="0"/>
          </a:p>
        </p:txBody>
      </p:sp>
      <p:sp>
        <p:nvSpPr>
          <p:cNvPr id="9" name="5-Point Star 8"/>
          <p:cNvSpPr/>
          <p:nvPr/>
        </p:nvSpPr>
        <p:spPr>
          <a:xfrm>
            <a:off x="7412304" y="5559228"/>
            <a:ext cx="598811" cy="509799"/>
          </a:xfrm>
          <a:prstGeom prst="star5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5-Point Star 9"/>
          <p:cNvSpPr/>
          <p:nvPr/>
        </p:nvSpPr>
        <p:spPr>
          <a:xfrm>
            <a:off x="7735985" y="3548357"/>
            <a:ext cx="598811" cy="509799"/>
          </a:xfrm>
          <a:prstGeom prst="star5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5-Point Star 10"/>
          <p:cNvSpPr/>
          <p:nvPr/>
        </p:nvSpPr>
        <p:spPr>
          <a:xfrm>
            <a:off x="10283628" y="3014282"/>
            <a:ext cx="598811" cy="509799"/>
          </a:xfrm>
          <a:prstGeom prst="star5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5-Point Star 11"/>
          <p:cNvSpPr/>
          <p:nvPr/>
        </p:nvSpPr>
        <p:spPr>
          <a:xfrm>
            <a:off x="10048958" y="1002501"/>
            <a:ext cx="598811" cy="509799"/>
          </a:xfrm>
          <a:prstGeom prst="star5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6918690" y="3154749"/>
            <a:ext cx="12974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observation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9018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 elimination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half"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In video, background = items not of interest.</a:t>
                </a:r>
              </a:p>
              <a:p>
                <a:r>
                  <a:rPr lang="en-US" dirty="0" smtClean="0"/>
                  <a:t>In many scenes, target moves, background does not move much.</a:t>
                </a:r>
              </a:p>
              <a:p>
                <a:r>
                  <a:rPr lang="en-US" dirty="0" smtClean="0"/>
                  <a:t>Background subtraction: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𝐵𝐺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𝑗</m:t>
                        </m:r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𝑅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𝑗</m:t>
                        </m:r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𝐼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𝑗</m:t>
                        </m:r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&lt;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𝑡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 rotWithShape="0">
                <a:blip r:embed="rId2"/>
                <a:stretch>
                  <a:fillRect l="-2118" t="-2241" r="-317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2018 Marilyn Wolf. Non-commercial use only.</a:t>
            </a:r>
            <a:endParaRPr lang="en-US"/>
          </a:p>
        </p:txBody>
      </p:sp>
      <p:pic>
        <p:nvPicPr>
          <p:cNvPr id="6" name="Content Placeholder 5"/>
          <p:cNvPicPr>
            <a:picLocks noGrp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0584" y="2403334"/>
            <a:ext cx="5319851" cy="29934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594201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Mixture-of-Gaussians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Stauffer and </a:t>
            </a:r>
            <a:r>
              <a:rPr lang="en-US" dirty="0" err="1" smtClean="0"/>
              <a:t>Grimson</a:t>
            </a:r>
            <a:r>
              <a:rPr lang="en-US" dirty="0" smtClean="0"/>
              <a:t>: model each pixels with a set of Gaussians.</a:t>
            </a:r>
            <a:endParaRPr lang="en-US" dirty="0"/>
          </a:p>
          <a:p>
            <a:pPr lvl="1"/>
            <a:r>
              <a:rPr lang="en-US" dirty="0" smtClean="0"/>
              <a:t>Allows multiple appearances for a pixel.</a:t>
            </a:r>
          </a:p>
          <a:p>
            <a:pPr lvl="1"/>
            <a:r>
              <a:rPr lang="en-US" dirty="0" smtClean="0"/>
              <a:t>A given pixel may match any of the models to be classified as background.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sz="half" idx="2"/>
              </p:nvPr>
            </p:nvSpPr>
            <p:spPr/>
            <p:txBody>
              <a:bodyPr/>
              <a:lstStyle/>
              <a:p>
                <a:r>
                  <a:rPr lang="en-US" dirty="0" smtClean="0"/>
                  <a:t>Probability of observing pixel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</m:sSub>
                  </m:oMath>
                </a14:m>
                <a:r>
                  <a:rPr lang="en-US" dirty="0" smtClean="0"/>
                  <a:t>:</a:t>
                </a:r>
              </a:p>
              <a:p>
                <a:pPr lvl="1"/>
                <a14:m>
                  <m:oMath xmlns:m="http://schemas.openxmlformats.org/officeDocument/2006/math">
                    <m:func>
                      <m:func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Pr</m:t>
                        </m:r>
                      </m:fName>
                      <m:e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𝑋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</m:sub>
                            </m:s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𝜇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m:rPr>
                                <m:sty m:val="p"/>
                              </m:rPr>
                              <a:rPr lang="en-US">
                                <a:latin typeface="Cambria Math" panose="02040503050406030204" pitchFamily="18" charset="0"/>
                              </a:rPr>
                              <m:t>Σ</m:t>
                            </m:r>
                          </m:e>
                        </m:d>
                      </m:e>
                    </m:func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nary>
                      <m:naryPr>
                        <m:chr m:val="∑"/>
                        <m:limLoc m:val="undOvr"/>
                        <m:supHide m:val="on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1≤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≤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𝐾</m:t>
                        </m:r>
                      </m:sub>
                      <m:sup/>
                      <m:e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𝜔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𝑡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</a:rPr>
                          <m:t>𝜂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(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𝑋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𝑡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𝜇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Σ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)</m:t>
                        </m:r>
                      </m:e>
                    </m:nary>
                  </m:oMath>
                </a14:m>
                <a:endParaRPr lang="en-US" dirty="0" smtClean="0"/>
              </a:p>
              <a:p>
                <a:r>
                  <a:rPr lang="en-US" dirty="0" smtClean="0"/>
                  <a:t>Weight update: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𝜔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1−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𝛼</m:t>
                        </m:r>
                      </m:e>
                    </m:d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𝜔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−1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𝛼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dirty="0" smtClean="0"/>
              </a:p>
              <a:p>
                <a:r>
                  <a:rPr lang="en-US" dirty="0" smtClean="0"/>
                  <a:t>Mean, variance update: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1−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𝜌</m:t>
                        </m:r>
                      </m:e>
                    </m:d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−1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𝜌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</m:sSub>
                  </m:oMath>
                </a14:m>
                <a:endParaRPr lang="en-US" dirty="0" smtClean="0"/>
              </a:p>
              <a:p>
                <a:pPr lvl="1"/>
                <a14:m>
                  <m:oMath xmlns:m="http://schemas.openxmlformats.org/officeDocument/2006/math">
                    <m:sSubSup>
                      <m:sSub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1−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𝜌</m:t>
                        </m:r>
                      </m:e>
                    </m:d>
                    <m:sSubSup>
                      <m:sSub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−1</m:t>
                        </m:r>
                      </m:sub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en-US" i="1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𝜌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𝑋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𝑡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𝜇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𝑡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</a:rPr>
                          <m:t>)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𝑇</m:t>
                        </m:r>
                      </m:sup>
                    </m:sSup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dirty="0" smtClean="0"/>
              </a:p>
              <a:p>
                <a:pPr lvl="1"/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𝜌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𝛼𝜂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,|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/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blipFill rotWithShape="0">
                <a:blip r:embed="rId2"/>
                <a:stretch>
                  <a:fillRect l="-2118" t="-2241" r="-1059" b="-112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2018 Marilyn Wolf. Non-commercial use only.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2236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Tracking from a fixed camera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sz="half" idx="1"/>
              </p:nvPr>
            </p:nvSpPr>
            <p:spPr/>
            <p:txBody>
              <a:bodyPr>
                <a:normAutofit fontScale="92500" lnSpcReduction="10000"/>
              </a:bodyPr>
              <a:lstStyle/>
              <a:p>
                <a:r>
                  <a:rPr lang="en-US" dirty="0" smtClean="0"/>
                  <a:t>Model linear track using </a:t>
                </a:r>
                <a:r>
                  <a:rPr lang="en-US" dirty="0" err="1" smtClean="0"/>
                  <a:t>Kalman</a:t>
                </a:r>
                <a:r>
                  <a:rPr lang="en-US" dirty="0" smtClean="0"/>
                  <a:t> filter.</a:t>
                </a:r>
              </a:p>
              <a:p>
                <a:pPr lvl="1"/>
                <a:r>
                  <a:rPr lang="en-US" dirty="0" smtClean="0"/>
                  <a:t>Frame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𝑘</m:t>
                    </m:r>
                  </m:oMath>
                </a14:m>
                <a:r>
                  <a:rPr lang="en-US" dirty="0" smtClean="0"/>
                  <a:t>. </a:t>
                </a:r>
              </a:p>
              <a:p>
                <a:pPr lvl="1"/>
                <a:r>
                  <a:rPr lang="en-US" dirty="0" smtClean="0"/>
                  <a:t>Observation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/>
                        </m:ctrlPr>
                      </m:sSubPr>
                      <m:e>
                        <m:r>
                          <a:rPr lang="en-US" b="1" i="1"/>
                          <m:t>𝒚</m:t>
                        </m:r>
                      </m:e>
                      <m:sub>
                        <m:r>
                          <a:rPr lang="en-US" i="1"/>
                          <m:t>𝑘</m:t>
                        </m:r>
                      </m:sub>
                    </m:sSub>
                    <m:r>
                      <a:rPr lang="en-US" i="1"/>
                      <m:t>=</m:t>
                    </m:r>
                    <m:d>
                      <m:dPr>
                        <m:begChr m:val="["/>
                        <m:endChr m:val="]"/>
                        <m:ctrlPr>
                          <a:rPr lang="en-US" i="1"/>
                        </m:ctrlPr>
                      </m:dPr>
                      <m:e>
                        <m:sSub>
                          <m:sSubPr>
                            <m:ctrlPr>
                              <a:rPr lang="en-US" i="1"/>
                            </m:ctrlPr>
                          </m:sSubPr>
                          <m:e>
                            <m:r>
                              <a:rPr lang="en-US" i="1"/>
                              <m:t>𝑦</m:t>
                            </m:r>
                          </m:e>
                          <m:sub>
                            <m:r>
                              <a:rPr lang="en-US" i="1"/>
                              <m:t>𝑥</m:t>
                            </m:r>
                          </m:sub>
                        </m:sSub>
                        <m:r>
                          <a:rPr lang="en-US" i="1"/>
                          <m:t> </m:t>
                        </m:r>
                        <m:sSub>
                          <m:sSubPr>
                            <m:ctrlPr>
                              <a:rPr lang="en-US" i="1"/>
                            </m:ctrlPr>
                          </m:sSubPr>
                          <m:e>
                            <m:r>
                              <a:rPr lang="en-US" i="1"/>
                              <m:t>𝑦</m:t>
                            </m:r>
                          </m:e>
                          <m:sub>
                            <m:r>
                              <a:rPr lang="en-US" i="1"/>
                              <m:t>𝑦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dirty="0" smtClean="0"/>
                  <a:t>.</a:t>
                </a:r>
              </a:p>
              <a:p>
                <a:pPr lvl="1"/>
                <a:r>
                  <a:rPr lang="en-US" dirty="0" smtClean="0"/>
                  <a:t>Target state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/>
                        </m:ctrlPr>
                      </m:sSubPr>
                      <m:e>
                        <m:r>
                          <a:rPr lang="en-US" b="1" i="1"/>
                          <m:t>𝒙</m:t>
                        </m:r>
                      </m:e>
                      <m:sub>
                        <m:r>
                          <a:rPr lang="en-US" i="1"/>
                          <m:t>𝑘</m:t>
                        </m:r>
                      </m:sub>
                    </m:sSub>
                    <m:r>
                      <a:rPr lang="en-US" i="1"/>
                      <m:t>=</m:t>
                    </m:r>
                    <m:d>
                      <m:dPr>
                        <m:begChr m:val="["/>
                        <m:endChr m:val="]"/>
                        <m:ctrlPr>
                          <a:rPr lang="en-US" i="1"/>
                        </m:ctrlPr>
                      </m:dPr>
                      <m:e>
                        <m:sSub>
                          <m:sSubPr>
                            <m:ctrlPr>
                              <a:rPr lang="en-US" i="1"/>
                            </m:ctrlPr>
                          </m:sSubPr>
                          <m:e>
                            <m:r>
                              <a:rPr lang="en-US" i="1"/>
                              <m:t>𝑥</m:t>
                            </m:r>
                          </m:e>
                          <m:sub>
                            <m:r>
                              <a:rPr lang="en-US" i="1"/>
                              <m:t>𝑘</m:t>
                            </m:r>
                          </m:sub>
                        </m:sSub>
                        <m:r>
                          <a:rPr lang="en-US" i="1"/>
                          <m:t> </m:t>
                        </m:r>
                        <m:sSub>
                          <m:sSubPr>
                            <m:ctrlPr>
                              <a:rPr lang="en-US" i="1"/>
                            </m:ctrlPr>
                          </m:sSubPr>
                          <m:e>
                            <m:r>
                              <a:rPr lang="en-US" i="1"/>
                              <m:t>𝑦</m:t>
                            </m:r>
                          </m:e>
                          <m:sub>
                            <m:r>
                              <a:rPr lang="en-US" i="1"/>
                              <m:t>𝑘</m:t>
                            </m:r>
                          </m:sub>
                        </m:sSub>
                        <m:r>
                          <a:rPr lang="en-US" i="1"/>
                          <m:t> </m:t>
                        </m:r>
                        <m:sSub>
                          <m:sSubPr>
                            <m:ctrlPr>
                              <a:rPr lang="en-US" i="1"/>
                            </m:ctrlPr>
                          </m:sSubPr>
                          <m:e>
                            <m:r>
                              <a:rPr lang="en-US" i="1"/>
                              <m:t>𝑣</m:t>
                            </m:r>
                          </m:e>
                          <m:sub>
                            <m:r>
                              <a:rPr lang="en-US" i="1"/>
                              <m:t>𝑥𝑘</m:t>
                            </m:r>
                          </m:sub>
                        </m:sSub>
                        <m:r>
                          <a:rPr lang="en-US" i="1"/>
                          <m:t> </m:t>
                        </m:r>
                        <m:sSub>
                          <m:sSubPr>
                            <m:ctrlPr>
                              <a:rPr lang="en-US" i="1"/>
                            </m:ctrlPr>
                          </m:sSubPr>
                          <m:e>
                            <m:r>
                              <a:rPr lang="en-US" i="1"/>
                              <m:t>𝑣</m:t>
                            </m:r>
                          </m:e>
                          <m:sub>
                            <m:r>
                              <a:rPr lang="en-US" i="1"/>
                              <m:t>𝑦𝑘</m:t>
                            </m:r>
                          </m:sub>
                        </m:sSub>
                      </m:e>
                    </m:d>
                  </m:oMath>
                </a14:m>
                <a:endParaRPr lang="en-US" dirty="0" smtClean="0"/>
              </a:p>
              <a:p>
                <a:pPr lvl="1"/>
                <a:r>
                  <a:rPr lang="en-US" dirty="0" smtClean="0"/>
                  <a:t>System state:</a:t>
                </a:r>
              </a:p>
              <a:p>
                <a:pPr lvl="2"/>
                <a14:m>
                  <m:oMath xmlns:m="http://schemas.openxmlformats.org/officeDocument/2006/math">
                    <m:sSub>
                      <m:sSubPr>
                        <m:ctrlPr>
                          <a:rPr lang="en-US" i="1"/>
                        </m:ctrlPr>
                      </m:sSubPr>
                      <m:e>
                        <m:r>
                          <a:rPr lang="en-US" b="1" i="1"/>
                          <m:t>𝒙</m:t>
                        </m:r>
                      </m:e>
                      <m:sub>
                        <m:r>
                          <a:rPr lang="en-US" i="1"/>
                          <m:t>𝑘</m:t>
                        </m:r>
                      </m:sub>
                    </m:sSub>
                    <m:r>
                      <a:rPr lang="en-US" i="1"/>
                      <m:t>=</m:t>
                    </m:r>
                    <m:r>
                      <m:rPr>
                        <m:sty m:val="p"/>
                      </m:rPr>
                      <a:rPr lang="en-US"/>
                      <m:t>Φ</m:t>
                    </m:r>
                    <m:sSub>
                      <m:sSubPr>
                        <m:ctrlPr>
                          <a:rPr lang="en-US" i="1"/>
                        </m:ctrlPr>
                      </m:sSubPr>
                      <m:e>
                        <m:r>
                          <a:rPr lang="en-US" b="1" i="1"/>
                          <m:t>𝒙</m:t>
                        </m:r>
                      </m:e>
                      <m:sub>
                        <m:r>
                          <a:rPr lang="en-US" i="1"/>
                          <m:t>𝑘</m:t>
                        </m:r>
                        <m:r>
                          <a:rPr lang="en-US" i="1"/>
                          <m:t>−1</m:t>
                        </m:r>
                      </m:sub>
                    </m:sSub>
                    <m:r>
                      <a:rPr lang="en-US" i="1"/>
                      <m:t>+</m:t>
                    </m:r>
                    <m:r>
                      <a:rPr lang="en-US" i="1"/>
                      <m:t>𝜉</m:t>
                    </m:r>
                    <m:r>
                      <a:rPr lang="en-US" i="1"/>
                      <m:t>,</m:t>
                    </m:r>
                  </m:oMath>
                </a14:m>
                <a:endParaRPr lang="en-US" dirty="0" smtClean="0"/>
              </a:p>
              <a:p>
                <a:pPr lvl="2"/>
                <a14:m>
                  <m:oMath xmlns:m="http://schemas.openxmlformats.org/officeDocument/2006/math">
                    <m:sSub>
                      <m:sSubPr>
                        <m:ctrlPr>
                          <a:rPr lang="en-US" i="1"/>
                        </m:ctrlPr>
                      </m:sSubPr>
                      <m:e>
                        <m:r>
                          <a:rPr lang="en-US" b="1" i="1"/>
                          <m:t>𝒚</m:t>
                        </m:r>
                      </m:e>
                      <m:sub>
                        <m:r>
                          <a:rPr lang="en-US" i="1"/>
                          <m:t>𝑘</m:t>
                        </m:r>
                      </m:sub>
                    </m:sSub>
                    <m:r>
                      <a:rPr lang="en-US" i="1"/>
                      <m:t>=</m:t>
                    </m:r>
                    <m:r>
                      <a:rPr lang="en-US" i="1"/>
                      <m:t>𝐻</m:t>
                    </m:r>
                    <m:sSub>
                      <m:sSubPr>
                        <m:ctrlPr>
                          <a:rPr lang="en-US" i="1"/>
                        </m:ctrlPr>
                      </m:sSubPr>
                      <m:e>
                        <m:r>
                          <a:rPr lang="en-US" b="1" i="1"/>
                          <m:t>𝒙</m:t>
                        </m:r>
                      </m:e>
                      <m:sub>
                        <m:r>
                          <a:rPr lang="en-US" i="1"/>
                          <m:t>𝑘</m:t>
                        </m:r>
                      </m:sub>
                    </m:sSub>
                    <m:r>
                      <a:rPr lang="en-US" i="1"/>
                      <m:t>+</m:t>
                    </m:r>
                    <m:r>
                      <a:rPr lang="en-US" i="1"/>
                      <m:t>𝜇</m:t>
                    </m:r>
                  </m:oMath>
                </a14:m>
                <a:endParaRPr lang="en-US" dirty="0" smtClean="0"/>
              </a:p>
              <a:p>
                <a:pPr lvl="1"/>
                <a:r>
                  <a:rPr lang="en-US" dirty="0"/>
                  <a:t>State transition matrix:</a:t>
                </a:r>
              </a:p>
              <a:p>
                <a:pPr lvl="2"/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Φ</m:t>
                    </m:r>
                    <m:r>
                      <a:rPr lang="en-US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["/>
                        <m:endChr m:val="]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1 0 </m:t>
                            </m:r>
                            <m:r>
                              <m:rPr>
                                <m:sty m:val="p"/>
                              </m:rPr>
                              <a:rPr lang="en-US">
                                <a:latin typeface="Cambria Math" panose="02040503050406030204" pitchFamily="18" charset="0"/>
                              </a:rPr>
                              <m:t>Δ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𝑡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 0</m:t>
                            </m:r>
                          </m:e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0 1 0 </m:t>
                            </m:r>
                            <m:r>
                              <m:rPr>
                                <m:sty m:val="p"/>
                              </m:rPr>
                              <a:rPr lang="en-US">
                                <a:latin typeface="Cambria Math" panose="02040503050406030204" pitchFamily="18" charset="0"/>
                              </a:rPr>
                              <m:t>Δ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0 0 1 0</m:t>
                            </m:r>
                          </m:e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0 0 0 1</m:t>
                            </m:r>
                          </m:e>
                        </m:eqArr>
                      </m:e>
                    </m:d>
                  </m:oMath>
                </a14:m>
                <a:endParaRPr lang="en-US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 rotWithShape="0">
                <a:blip r:embed="rId2"/>
                <a:stretch>
                  <a:fillRect l="-1882" t="-280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Content Placeholder 3"/>
              <p:cNvSpPr>
                <a:spLocks noGrp="1"/>
              </p:cNvSpPr>
              <p:nvPr>
                <p:ph sz="half" idx="2"/>
              </p:nvPr>
            </p:nvSpPr>
            <p:spPr/>
            <p:txBody>
              <a:bodyPr>
                <a:normAutofit fontScale="92500" lnSpcReduction="10000"/>
              </a:bodyPr>
              <a:lstStyle/>
              <a:p>
                <a:r>
                  <a:rPr lang="en-US" dirty="0" smtClean="0"/>
                  <a:t>Propagate step:</a:t>
                </a:r>
              </a:p>
              <a:p>
                <a:pPr lvl="1"/>
                <a14:m>
                  <m:oMath xmlns:m="http://schemas.openxmlformats.org/officeDocument/2006/math">
                    <m:sSup>
                      <m:sSupPr>
                        <m:ctrlPr>
                          <a:rPr lang="en-US" i="1"/>
                        </m:ctrlPr>
                      </m:sSupPr>
                      <m:e>
                        <m:acc>
                          <m:accPr>
                            <m:chr m:val="̂"/>
                            <m:ctrlPr>
                              <a:rPr lang="en-US" i="1"/>
                            </m:ctrlPr>
                          </m:accPr>
                          <m:e>
                            <m:sSub>
                              <m:sSubPr>
                                <m:ctrlPr>
                                  <a:rPr lang="en-US" i="1"/>
                                </m:ctrlPr>
                              </m:sSubPr>
                              <m:e>
                                <m:r>
                                  <a:rPr lang="en-US" b="1" i="1"/>
                                  <m:t>𝒙</m:t>
                                </m:r>
                              </m:e>
                              <m:sub>
                                <m:r>
                                  <a:rPr lang="en-US" i="1"/>
                                  <m:t>𝑘</m:t>
                                </m:r>
                                <m:r>
                                  <a:rPr lang="en-US" i="1"/>
                                  <m:t>−1</m:t>
                                </m:r>
                              </m:sub>
                            </m:sSub>
                          </m:e>
                        </m:acc>
                        <m:r>
                          <a:rPr lang="en-US"/>
                          <m:t> </m:t>
                        </m:r>
                      </m:e>
                      <m:sup>
                        <m:r>
                          <a:rPr lang="en-US" i="1"/>
                          <m:t>−</m:t>
                        </m:r>
                      </m:sup>
                    </m:sSup>
                    <m:r>
                      <a:rPr lang="en-US" i="1"/>
                      <m:t>=</m:t>
                    </m:r>
                    <m:r>
                      <m:rPr>
                        <m:sty m:val="p"/>
                      </m:rPr>
                      <a:rPr lang="en-US"/>
                      <m:t>Φ</m:t>
                    </m:r>
                    <m:acc>
                      <m:accPr>
                        <m:chr m:val="̂"/>
                        <m:ctrlPr>
                          <a:rPr lang="en-US" i="1"/>
                        </m:ctrlPr>
                      </m:accPr>
                      <m:e>
                        <m:sSub>
                          <m:sSubPr>
                            <m:ctrlPr>
                              <a:rPr lang="en-US" i="1"/>
                            </m:ctrlPr>
                          </m:sSubPr>
                          <m:e>
                            <m:r>
                              <a:rPr lang="en-US" b="1" i="1"/>
                              <m:t>𝒙</m:t>
                            </m:r>
                          </m:e>
                          <m:sub>
                            <m:r>
                              <a:rPr lang="en-US" i="1"/>
                              <m:t>𝑘</m:t>
                            </m:r>
                          </m:sub>
                        </m:sSub>
                      </m:e>
                    </m:acc>
                  </m:oMath>
                </a14:m>
                <a:endParaRPr lang="en-US" dirty="0" smtClean="0"/>
              </a:p>
              <a:p>
                <a:pPr lvl="1"/>
                <a14:m>
                  <m:oMath xmlns:m="http://schemas.openxmlformats.org/officeDocument/2006/math">
                    <m:sSubSup>
                      <m:sSubSupPr>
                        <m:ctrlPr>
                          <a:rPr lang="en-US" b="1" i="1"/>
                        </m:ctrlPr>
                      </m:sSubSupPr>
                      <m:e>
                        <m:r>
                          <a:rPr lang="en-US" i="1"/>
                          <m:t>𝑃</m:t>
                        </m:r>
                      </m:e>
                      <m:sub>
                        <m:r>
                          <a:rPr lang="en-US" b="1" i="1"/>
                          <m:t>𝒌</m:t>
                        </m:r>
                        <m:r>
                          <a:rPr lang="en-US" b="1" i="1"/>
                          <m:t>+</m:t>
                        </m:r>
                        <m:r>
                          <a:rPr lang="en-US" b="1" i="1"/>
                          <m:t>𝟏</m:t>
                        </m:r>
                      </m:sub>
                      <m:sup>
                        <m:r>
                          <a:rPr lang="en-US" b="1" i="1"/>
                          <m:t>−</m:t>
                        </m:r>
                      </m:sup>
                    </m:sSubSup>
                    <m:r>
                      <a:rPr lang="en-US" i="1"/>
                      <m:t>=</m:t>
                    </m:r>
                    <m:r>
                      <m:rPr>
                        <m:sty m:val="p"/>
                      </m:rPr>
                      <a:rPr lang="en-US"/>
                      <m:t>Φ</m:t>
                    </m:r>
                    <m:sSub>
                      <m:sSubPr>
                        <m:ctrlPr>
                          <a:rPr lang="en-US" i="1"/>
                        </m:ctrlPr>
                      </m:sSubPr>
                      <m:e>
                        <m:r>
                          <a:rPr lang="en-US" i="1"/>
                          <m:t>𝑃</m:t>
                        </m:r>
                      </m:e>
                      <m:sub>
                        <m:r>
                          <a:rPr lang="en-US" i="1"/>
                          <m:t>𝑘</m:t>
                        </m:r>
                      </m:sub>
                    </m:sSub>
                    <m:sSup>
                      <m:sSupPr>
                        <m:ctrlPr>
                          <a:rPr lang="en-US" i="1"/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/>
                          <m:t>Φ</m:t>
                        </m:r>
                      </m:e>
                      <m:sup>
                        <m:r>
                          <a:rPr lang="en-US" i="1"/>
                          <m:t>𝑇</m:t>
                        </m:r>
                      </m:sup>
                    </m:sSup>
                    <m:r>
                      <a:rPr lang="en-US" i="1"/>
                      <m:t>+</m:t>
                    </m:r>
                    <m:r>
                      <a:rPr lang="en-US" i="1"/>
                      <m:t>𝑄</m:t>
                    </m:r>
                  </m:oMath>
                </a14:m>
                <a:endParaRPr lang="en-US" dirty="0" smtClean="0"/>
              </a:p>
              <a:p>
                <a:r>
                  <a:rPr lang="en-US" dirty="0" smtClean="0"/>
                  <a:t>Update step: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b="1" i="1"/>
                        </m:ctrlPr>
                      </m:sSubPr>
                      <m:e>
                        <m:r>
                          <a:rPr lang="en-US" i="1"/>
                          <m:t>𝑃</m:t>
                        </m:r>
                      </m:e>
                      <m:sub>
                        <m:r>
                          <a:rPr lang="en-US" b="1" i="1"/>
                          <m:t>𝒌</m:t>
                        </m:r>
                      </m:sub>
                    </m:sSub>
                    <m:r>
                      <a:rPr lang="en-US" b="1" i="1"/>
                      <m:t>=</m:t>
                    </m:r>
                    <m:sSup>
                      <m:sSupPr>
                        <m:ctrlPr>
                          <a:rPr lang="en-US" b="1" i="1"/>
                        </m:ctrlPr>
                      </m:sSupPr>
                      <m:e>
                        <m:d>
                          <m:dPr>
                            <m:ctrlPr>
                              <a:rPr lang="en-US" b="1" i="1"/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b="1" i="1"/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en-US" b="1" i="1"/>
                                    </m:ctrlPr>
                                  </m:dPr>
                                  <m:e>
                                    <m:sSubSup>
                                      <m:sSubSupPr>
                                        <m:ctrlPr>
                                          <a:rPr lang="en-US" b="1" i="1"/>
                                        </m:ctrlPr>
                                      </m:sSubSupPr>
                                      <m:e>
                                        <m:r>
                                          <a:rPr lang="en-US" i="1"/>
                                          <m:t>𝑃</m:t>
                                        </m:r>
                                      </m:e>
                                      <m:sub>
                                        <m:r>
                                          <a:rPr lang="en-US" b="1" i="1"/>
                                          <m:t>𝒌</m:t>
                                        </m:r>
                                      </m:sub>
                                      <m:sup>
                                        <m:r>
                                          <a:rPr lang="en-US" b="1" i="1"/>
                                          <m:t>−</m:t>
                                        </m:r>
                                      </m:sup>
                                    </m:sSubSup>
                                  </m:e>
                                </m:d>
                              </m:e>
                              <m:sup>
                                <m:r>
                                  <a:rPr lang="en-US" b="1" i="1"/>
                                  <m:t>−</m:t>
                                </m:r>
                                <m:r>
                                  <a:rPr lang="en-US" i="1"/>
                                  <m:t>1</m:t>
                                </m:r>
                              </m:sup>
                            </m:sSup>
                            <m:r>
                              <a:rPr lang="en-US" b="1" i="1"/>
                              <m:t>+</m:t>
                            </m:r>
                            <m:sSup>
                              <m:sSupPr>
                                <m:ctrlPr>
                                  <a:rPr lang="en-US" b="1" i="1"/>
                                </m:ctrlPr>
                              </m:sSupPr>
                              <m:e>
                                <m:r>
                                  <a:rPr lang="en-US" i="1"/>
                                  <m:t>𝐻</m:t>
                                </m:r>
                              </m:e>
                              <m:sup>
                                <m:r>
                                  <a:rPr lang="en-US" i="1"/>
                                  <m:t>𝑇</m:t>
                                </m:r>
                              </m:sup>
                            </m:sSup>
                            <m:sSup>
                              <m:sSupPr>
                                <m:ctrlPr>
                                  <a:rPr lang="en-US" b="1" i="1"/>
                                </m:ctrlPr>
                              </m:sSupPr>
                              <m:e>
                                <m:r>
                                  <a:rPr lang="en-US" i="1"/>
                                  <m:t>𝑅</m:t>
                                </m:r>
                              </m:e>
                              <m:sup>
                                <m:r>
                                  <a:rPr lang="en-US" b="1" i="1"/>
                                  <m:t>−</m:t>
                                </m:r>
                                <m:r>
                                  <a:rPr lang="en-US" b="1" i="1"/>
                                  <m:t>𝟏</m:t>
                                </m:r>
                              </m:sup>
                            </m:sSup>
                            <m:r>
                              <a:rPr lang="en-US" i="1"/>
                              <m:t>𝐻</m:t>
                            </m:r>
                          </m:e>
                        </m:d>
                      </m:e>
                      <m:sup>
                        <m:r>
                          <a:rPr lang="en-US" b="1" i="1"/>
                          <m:t>−</m:t>
                        </m:r>
                        <m:r>
                          <a:rPr lang="en-US" i="1"/>
                          <m:t>1</m:t>
                        </m:r>
                      </m:sup>
                    </m:sSup>
                  </m:oMath>
                </a14:m>
                <a:endParaRPr lang="en-US" dirty="0" smtClean="0"/>
              </a:p>
              <a:p>
                <a:pPr lvl="1"/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i="1"/>
                        </m:ctrlPr>
                      </m:accPr>
                      <m:e>
                        <m:sSub>
                          <m:sSubPr>
                            <m:ctrlPr>
                              <a:rPr lang="en-US" i="1"/>
                            </m:ctrlPr>
                          </m:sSubPr>
                          <m:e>
                            <m:r>
                              <a:rPr lang="en-US" i="1"/>
                              <m:t>𝑥</m:t>
                            </m:r>
                          </m:e>
                          <m:sub>
                            <m:r>
                              <a:rPr lang="en-US" i="1"/>
                              <m:t>𝑘</m:t>
                            </m:r>
                          </m:sub>
                        </m:sSub>
                      </m:e>
                    </m:acc>
                    <m:r>
                      <a:rPr lang="en-US" b="1" i="1"/>
                      <m:t>=</m:t>
                    </m:r>
                    <m:sSup>
                      <m:sSupPr>
                        <m:ctrlPr>
                          <a:rPr lang="en-US" i="1"/>
                        </m:ctrlPr>
                      </m:sSupPr>
                      <m:e>
                        <m:acc>
                          <m:accPr>
                            <m:chr m:val="̂"/>
                            <m:ctrlPr>
                              <a:rPr lang="en-US" i="1"/>
                            </m:ctrlPr>
                          </m:accPr>
                          <m:e>
                            <m:sSub>
                              <m:sSubPr>
                                <m:ctrlPr>
                                  <a:rPr lang="en-US" i="1"/>
                                </m:ctrlPr>
                              </m:sSubPr>
                              <m:e>
                                <m:r>
                                  <a:rPr lang="en-US" b="1" i="1"/>
                                  <m:t>𝒙</m:t>
                                </m:r>
                              </m:e>
                              <m:sub>
                                <m:r>
                                  <a:rPr lang="en-US" i="1"/>
                                  <m:t>𝑘</m:t>
                                </m:r>
                              </m:sub>
                            </m:sSub>
                          </m:e>
                        </m:acc>
                        <m:r>
                          <a:rPr lang="en-US"/>
                          <m:t> </m:t>
                        </m:r>
                      </m:e>
                      <m:sup>
                        <m:r>
                          <a:rPr lang="en-US" i="1"/>
                          <m:t>−</m:t>
                        </m:r>
                      </m:sup>
                    </m:sSup>
                    <m:r>
                      <a:rPr lang="en-US" i="1"/>
                      <m:t>+</m:t>
                    </m:r>
                    <m:sSub>
                      <m:sSubPr>
                        <m:ctrlPr>
                          <a:rPr lang="en-US" i="1"/>
                        </m:ctrlPr>
                      </m:sSubPr>
                      <m:e>
                        <m:r>
                          <a:rPr lang="en-US" i="1"/>
                          <m:t>𝑃</m:t>
                        </m:r>
                      </m:e>
                      <m:sub>
                        <m:r>
                          <a:rPr lang="en-US" i="1"/>
                          <m:t>𝑘</m:t>
                        </m:r>
                      </m:sub>
                    </m:sSub>
                    <m:sSup>
                      <m:sSupPr>
                        <m:ctrlPr>
                          <a:rPr lang="en-US" i="1"/>
                        </m:ctrlPr>
                      </m:sSupPr>
                      <m:e>
                        <m:r>
                          <a:rPr lang="en-US" i="1"/>
                          <m:t>𝐻</m:t>
                        </m:r>
                      </m:e>
                      <m:sup>
                        <m:r>
                          <a:rPr lang="en-US" i="1"/>
                          <m:t>𝑇</m:t>
                        </m:r>
                      </m:sup>
                    </m:sSup>
                    <m:sSup>
                      <m:sSupPr>
                        <m:ctrlPr>
                          <a:rPr lang="en-US" i="1"/>
                        </m:ctrlPr>
                      </m:sSupPr>
                      <m:e>
                        <m:r>
                          <a:rPr lang="en-US" i="1"/>
                          <m:t>𝑅</m:t>
                        </m:r>
                      </m:e>
                      <m:sup>
                        <m:r>
                          <a:rPr lang="en-US" i="1"/>
                          <m:t>−1</m:t>
                        </m:r>
                      </m:sup>
                    </m:sSup>
                    <m:d>
                      <m:dPr>
                        <m:ctrlPr>
                          <a:rPr lang="en-US" i="1"/>
                        </m:ctrlPr>
                      </m:dPr>
                      <m:e>
                        <m:sSub>
                          <m:sSubPr>
                            <m:ctrlPr>
                              <a:rPr lang="en-US" i="1"/>
                            </m:ctrlPr>
                          </m:sSubPr>
                          <m:e>
                            <m:r>
                              <a:rPr lang="en-US" b="1" i="1"/>
                              <m:t>𝒚</m:t>
                            </m:r>
                          </m:e>
                          <m:sub>
                            <m:r>
                              <a:rPr lang="en-US" i="1"/>
                              <m:t>𝑘</m:t>
                            </m:r>
                          </m:sub>
                        </m:sSub>
                        <m:r>
                          <a:rPr lang="en-US" i="1"/>
                          <m:t>−</m:t>
                        </m:r>
                        <m:r>
                          <a:rPr lang="en-US" i="1"/>
                          <m:t>𝐻</m:t>
                        </m:r>
                        <m:sSup>
                          <m:sSupPr>
                            <m:ctrlPr>
                              <a:rPr lang="en-US" i="1"/>
                            </m:ctrlPr>
                          </m:sSupPr>
                          <m:e>
                            <m:acc>
                              <m:accPr>
                                <m:chr m:val="̂"/>
                                <m:ctrlPr>
                                  <a:rPr lang="en-US" i="1"/>
                                </m:ctrlPr>
                              </m:accPr>
                              <m:e>
                                <m:sSub>
                                  <m:sSubPr>
                                    <m:ctrlPr>
                                      <a:rPr lang="en-US" i="1"/>
                                    </m:ctrlPr>
                                  </m:sSubPr>
                                  <m:e>
                                    <m:r>
                                      <a:rPr lang="en-US" b="1" i="1"/>
                                      <m:t>𝒙</m:t>
                                    </m:r>
                                  </m:e>
                                  <m:sub>
                                    <m:r>
                                      <a:rPr lang="en-US" i="1"/>
                                      <m:t>𝑘</m:t>
                                    </m:r>
                                  </m:sub>
                                </m:sSub>
                              </m:e>
                            </m:acc>
                            <m:r>
                              <a:rPr lang="en-US"/>
                              <m:t> </m:t>
                            </m:r>
                          </m:e>
                          <m:sup>
                            <m:r>
                              <a:rPr lang="en-US" i="1"/>
                              <m:t>−</m:t>
                            </m:r>
                          </m:sup>
                        </m:sSup>
                      </m:e>
                    </m:d>
                  </m:oMath>
                </a14:m>
                <a:endParaRPr lang="en-US" dirty="0"/>
              </a:p>
            </p:txBody>
          </p:sp>
        </mc:Choice>
        <mc:Fallback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blipFill rotWithShape="0">
                <a:blip r:embed="rId3"/>
                <a:stretch>
                  <a:fillRect l="-1882" t="-2801" r="-6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2018 Marilyn Wolf. Non-commercial use only.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8980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Multi-target tracking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sz="half" idx="1"/>
              </p:nvPr>
            </p:nvSpPr>
            <p:spPr/>
            <p:txBody>
              <a:bodyPr>
                <a:normAutofit fontScale="85000" lnSpcReduction="10000"/>
              </a:bodyPr>
              <a:lstStyle/>
              <a:p>
                <a:r>
                  <a:rPr lang="en-US" dirty="0" smtClean="0"/>
                  <a:t>Multiple targets must be distinguished and assigned to proper tracks.</a:t>
                </a:r>
              </a:p>
              <a:p>
                <a:pPr lvl="1"/>
                <a:r>
                  <a:rPr lang="en-US" dirty="0" smtClean="0"/>
                  <a:t>Several different assignments of observations to tracks may be possible.</a:t>
                </a:r>
              </a:p>
              <a:p>
                <a:r>
                  <a:rPr lang="en-US" dirty="0" smtClean="0"/>
                  <a:t>Reid used </a:t>
                </a:r>
                <a:r>
                  <a:rPr lang="en-US" dirty="0" err="1" smtClean="0"/>
                  <a:t>Kalman</a:t>
                </a:r>
                <a:r>
                  <a:rPr lang="en-US" dirty="0" smtClean="0"/>
                  <a:t> filter for each target.</a:t>
                </a:r>
              </a:p>
              <a:p>
                <a:r>
                  <a:rPr lang="en-US" dirty="0" smtClean="0"/>
                  <a:t>Probability of new target configuration: </a:t>
                </a:r>
              </a:p>
              <a:p>
                <a:pPr lvl="1"/>
                <a14:m>
                  <m:oMath xmlns:m="http://schemas.openxmlformats.org/officeDocument/2006/math">
                    <m:sSubSup>
                      <m:sSubSupPr>
                        <m:ctrlPr>
                          <a:rPr lang="en-US" i="1"/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/>
                          <m:t>P</m:t>
                        </m:r>
                      </m:e>
                      <m:sub>
                        <m:r>
                          <a:rPr lang="en-US" i="1"/>
                          <m:t>𝑖</m:t>
                        </m:r>
                      </m:sub>
                      <m:sup>
                        <m:r>
                          <a:rPr lang="en-US" i="1"/>
                          <m:t>𝑘</m:t>
                        </m:r>
                      </m:sup>
                    </m:sSubSup>
                    <m:r>
                      <a:rPr lang="en-US" i="1"/>
                      <m:t>=</m:t>
                    </m:r>
                    <m:f>
                      <m:fPr>
                        <m:ctrlPr>
                          <a:rPr lang="en-US" i="1"/>
                        </m:ctrlPr>
                      </m:fPr>
                      <m:num>
                        <m:r>
                          <a:rPr lang="en-US" i="1"/>
                          <m:t>1</m:t>
                        </m:r>
                      </m:num>
                      <m:den>
                        <m:r>
                          <a:rPr lang="en-US" i="1"/>
                          <m:t>𝑐</m:t>
                        </m:r>
                      </m:den>
                    </m:f>
                    <m:sSubSup>
                      <m:sSubSupPr>
                        <m:ctrlPr>
                          <a:rPr lang="en-US" i="1"/>
                        </m:ctrlPr>
                      </m:sSubSupPr>
                      <m:e>
                        <m:r>
                          <a:rPr lang="en-US" i="1"/>
                          <m:t>𝑃</m:t>
                        </m:r>
                      </m:e>
                      <m:sub>
                        <m:r>
                          <a:rPr lang="en-US" i="1"/>
                          <m:t>𝐷</m:t>
                        </m:r>
                      </m:sub>
                      <m:sup>
                        <m:sSub>
                          <m:sSubPr>
                            <m:ctrlPr>
                              <a:rPr lang="en-US" i="1"/>
                            </m:ctrlPr>
                          </m:sSubPr>
                          <m:e>
                            <m:r>
                              <a:rPr lang="en-US" i="1"/>
                              <m:t>𝑁</m:t>
                            </m:r>
                          </m:e>
                          <m:sub>
                            <m:r>
                              <a:rPr lang="en-US" i="1"/>
                              <m:t>𝐷𝑇</m:t>
                            </m:r>
                          </m:sub>
                        </m:sSub>
                      </m:sup>
                    </m:sSubSup>
                    <m:sSup>
                      <m:sSupPr>
                        <m:ctrlPr>
                          <a:rPr lang="en-US" i="1"/>
                        </m:ctrlPr>
                      </m:sSupPr>
                      <m:e>
                        <m:d>
                          <m:dPr>
                            <m:ctrlPr>
                              <a:rPr lang="en-US" i="1"/>
                            </m:ctrlPr>
                          </m:dPr>
                          <m:e>
                            <m:r>
                              <a:rPr lang="en-US" i="1"/>
                              <m:t>1−</m:t>
                            </m:r>
                            <m:sSub>
                              <m:sSubPr>
                                <m:ctrlPr>
                                  <a:rPr lang="en-US" i="1"/>
                                </m:ctrlPr>
                              </m:sSubPr>
                              <m:e>
                                <m:r>
                                  <a:rPr lang="en-US" i="1"/>
                                  <m:t>𝑃</m:t>
                                </m:r>
                              </m:e>
                              <m:sub>
                                <m:r>
                                  <a:rPr lang="en-US" i="1"/>
                                  <m:t>𝐷</m:t>
                                </m:r>
                              </m:sub>
                            </m:sSub>
                          </m:e>
                        </m:d>
                      </m:e>
                      <m:sup>
                        <m:d>
                          <m:dPr>
                            <m:ctrlPr>
                              <a:rPr lang="en-US" i="1"/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i="1"/>
                                </m:ctrlPr>
                              </m:sSubPr>
                              <m:e>
                                <m:r>
                                  <a:rPr lang="en-US" i="1"/>
                                  <m:t>𝑁</m:t>
                                </m:r>
                              </m:e>
                              <m:sub>
                                <m:r>
                                  <a:rPr lang="en-US" i="1"/>
                                  <m:t>𝑇𝐺𝑇</m:t>
                                </m:r>
                              </m:sub>
                            </m:sSub>
                            <m:r>
                              <a:rPr lang="en-US" i="1"/>
                              <m:t>−</m:t>
                            </m:r>
                            <m:sSub>
                              <m:sSubPr>
                                <m:ctrlPr>
                                  <a:rPr lang="en-US" i="1"/>
                                </m:ctrlPr>
                              </m:sSubPr>
                              <m:e>
                                <m:r>
                                  <a:rPr lang="en-US" i="1"/>
                                  <m:t>𝑁</m:t>
                                </m:r>
                              </m:e>
                              <m:sub>
                                <m:r>
                                  <a:rPr lang="en-US" i="1"/>
                                  <m:t>𝐷𝑇</m:t>
                                </m:r>
                              </m:sub>
                            </m:sSub>
                          </m:e>
                        </m:d>
                      </m:sup>
                    </m:sSup>
                    <m:sSubSup>
                      <m:sSubSupPr>
                        <m:ctrlPr>
                          <a:rPr lang="en-US" i="1"/>
                        </m:ctrlPr>
                      </m:sSubSupPr>
                      <m:e>
                        <m:r>
                          <a:rPr lang="en-US" i="1"/>
                          <m:t>𝛽</m:t>
                        </m:r>
                      </m:e>
                      <m:sub>
                        <m:r>
                          <a:rPr lang="en-US" i="1"/>
                          <m:t>𝐹𝑇</m:t>
                        </m:r>
                      </m:sub>
                      <m:sup>
                        <m:sSubSup>
                          <m:sSubSupPr>
                            <m:ctrlPr>
                              <a:rPr lang="en-US" i="1"/>
                            </m:ctrlPr>
                          </m:sSubSupPr>
                          <m:e>
                            <m:r>
                              <a:rPr lang="en-US" i="1"/>
                              <m:t>𝑁</m:t>
                            </m:r>
                          </m:e>
                          <m:sub>
                            <m:r>
                              <a:rPr lang="en-US" i="1"/>
                              <m:t>𝐹𝑇</m:t>
                            </m:r>
                          </m:sub>
                          <m:sup/>
                        </m:sSubSup>
                      </m:sup>
                    </m:sSubSup>
                    <m:sSubSup>
                      <m:sSubSupPr>
                        <m:ctrlPr>
                          <a:rPr lang="en-US" i="1"/>
                        </m:ctrlPr>
                      </m:sSubSupPr>
                      <m:e>
                        <m:r>
                          <a:rPr lang="en-US" i="1"/>
                          <m:t>𝛽</m:t>
                        </m:r>
                      </m:e>
                      <m:sub>
                        <m:r>
                          <a:rPr lang="en-US" i="1"/>
                          <m:t>𝑁𝑇</m:t>
                        </m:r>
                      </m:sub>
                      <m:sup>
                        <m:sSubSup>
                          <m:sSubSupPr>
                            <m:ctrlPr>
                              <a:rPr lang="en-US" i="1"/>
                            </m:ctrlPr>
                          </m:sSubSupPr>
                          <m:e>
                            <m:r>
                              <a:rPr lang="en-US" i="1"/>
                              <m:t>𝑁</m:t>
                            </m:r>
                          </m:e>
                          <m:sub>
                            <m:r>
                              <a:rPr lang="en-US" i="1"/>
                              <m:t>𝑁𝑇</m:t>
                            </m:r>
                          </m:sub>
                          <m:sup/>
                        </m:sSubSup>
                      </m:sup>
                    </m:sSubSup>
                    <m:d>
                      <m:dPr>
                        <m:begChr m:val="["/>
                        <m:endChr m:val="]"/>
                        <m:ctrlPr>
                          <a:rPr lang="en-US" i="1"/>
                        </m:ctrlPr>
                      </m:dPr>
                      <m:e>
                        <m:nary>
                          <m:naryPr>
                            <m:chr m:val="∏"/>
                            <m:limLoc m:val="undOvr"/>
                            <m:supHide m:val="on"/>
                            <m:ctrlPr>
                              <a:rPr lang="en-US" i="1"/>
                            </m:ctrlPr>
                          </m:naryPr>
                          <m:sub>
                            <m:r>
                              <a:rPr lang="en-US" i="1"/>
                              <m:t>1≤</m:t>
                            </m:r>
                            <m:r>
                              <a:rPr lang="en-US" i="1"/>
                              <m:t>𝑚</m:t>
                            </m:r>
                            <m:r>
                              <a:rPr lang="en-US" i="1"/>
                              <m:t>≤</m:t>
                            </m:r>
                            <m:sSub>
                              <m:sSubPr>
                                <m:ctrlPr>
                                  <a:rPr lang="en-US" i="1"/>
                                </m:ctrlPr>
                              </m:sSubPr>
                              <m:e>
                                <m:r>
                                  <a:rPr lang="en-US" i="1"/>
                                  <m:t>𝑁</m:t>
                                </m:r>
                              </m:e>
                              <m:sub>
                                <m:r>
                                  <a:rPr lang="en-US" i="1"/>
                                  <m:t>𝐷𝑇</m:t>
                                </m:r>
                              </m:sub>
                            </m:sSub>
                          </m:sub>
                          <m:sup/>
                          <m:e>
                            <m:r>
                              <a:rPr lang="en-US" i="1"/>
                              <m:t>𝑁</m:t>
                            </m:r>
                            <m:d>
                              <m:dPr>
                                <m:ctrlPr>
                                  <a:rPr lang="en-US" i="1"/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i="1"/>
                                    </m:ctrlPr>
                                  </m:sSubPr>
                                  <m:e>
                                    <m:r>
                                      <a:rPr lang="en-US" i="1"/>
                                      <m:t>𝑦</m:t>
                                    </m:r>
                                  </m:e>
                                  <m:sub>
                                    <m:r>
                                      <a:rPr lang="en-US" i="1"/>
                                      <m:t>𝑚</m:t>
                                    </m:r>
                                  </m:sub>
                                </m:sSub>
                                <m:r>
                                  <a:rPr lang="en-US" i="1"/>
                                  <m:t>−</m:t>
                                </m:r>
                                <m:r>
                                  <a:rPr lang="en-US" i="1"/>
                                  <m:t>𝐻</m:t>
                                </m:r>
                                <m:acc>
                                  <m:accPr>
                                    <m:chr m:val="̅"/>
                                    <m:ctrlPr>
                                      <a:rPr lang="en-US" i="1"/>
                                    </m:ctrlPr>
                                  </m:accPr>
                                  <m:e>
                                    <m:r>
                                      <a:rPr lang="en-US" i="1"/>
                                      <m:t>𝑥</m:t>
                                    </m:r>
                                  </m:e>
                                </m:acc>
                                <m:r>
                                  <a:rPr lang="en-US" i="1"/>
                                  <m:t>,</m:t>
                                </m:r>
                                <m:sSubSup>
                                  <m:sSubSupPr>
                                    <m:ctrlPr>
                                      <a:rPr lang="en-US" b="1" i="1"/>
                                    </m:ctrlPr>
                                  </m:sSubSupPr>
                                  <m:e>
                                    <m:r>
                                      <a:rPr lang="en-US" i="1"/>
                                      <m:t>𝑃</m:t>
                                    </m:r>
                                  </m:e>
                                  <m:sub>
                                    <m:r>
                                      <a:rPr lang="en-US" b="1" i="1"/>
                                      <m:t>𝒌</m:t>
                                    </m:r>
                                  </m:sub>
                                  <m:sup>
                                    <m:r>
                                      <a:rPr lang="en-US" b="1" i="1"/>
                                      <m:t>−</m:t>
                                    </m:r>
                                  </m:sup>
                                </m:sSubSup>
                              </m:e>
                            </m:d>
                          </m:e>
                        </m:nary>
                      </m:e>
                    </m:d>
                    <m:sSubSup>
                      <m:sSubSupPr>
                        <m:ctrlPr>
                          <a:rPr lang="en-US" i="1"/>
                        </m:ctrlPr>
                      </m:sSubSupPr>
                      <m:e>
                        <m:r>
                          <a:rPr lang="en-US" i="1"/>
                          <m:t>𝑃</m:t>
                        </m:r>
                      </m:e>
                      <m:sub>
                        <m:r>
                          <a:rPr lang="en-US" i="1"/>
                          <m:t>𝑔</m:t>
                        </m:r>
                      </m:sub>
                      <m:sup>
                        <m:r>
                          <a:rPr lang="en-US" i="1"/>
                          <m:t>𝑘</m:t>
                        </m:r>
                        <m:r>
                          <a:rPr lang="en-US" i="1"/>
                          <m:t>−1</m:t>
                        </m:r>
                      </m:sup>
                    </m:sSubSup>
                  </m:oMath>
                </a14:m>
                <a:endParaRPr lang="en-US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 rotWithShape="0">
                <a:blip r:embed="rId2"/>
                <a:stretch>
                  <a:fillRect l="-1647" t="-2661" r="-8000" b="-182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2018 Marilyn Wolf. Non-commercial use only.</a:t>
            </a:r>
            <a:endParaRPr lang="en-US"/>
          </a:p>
        </p:txBody>
      </p:sp>
      <p:pic>
        <p:nvPicPr>
          <p:cNvPr id="6" name="Content Placeholder 5"/>
          <p:cNvPicPr>
            <a:picLocks noGrp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3892" y="2434213"/>
            <a:ext cx="4058216" cy="3134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5943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Building block algorithms.</a:t>
            </a:r>
          </a:p>
          <a:p>
            <a:r>
              <a:rPr lang="en-US" dirty="0" smtClean="0"/>
              <a:t>Image and video characteristics.</a:t>
            </a:r>
          </a:p>
          <a:p>
            <a:r>
              <a:rPr lang="en-US" dirty="0" smtClean="0"/>
              <a:t>Scene analysis.</a:t>
            </a:r>
          </a:p>
          <a:p>
            <a:r>
              <a:rPr lang="en-US" dirty="0" smtClean="0"/>
              <a:t>Tracking.</a:t>
            </a:r>
          </a:p>
          <a:p>
            <a:r>
              <a:rPr lang="en-US" dirty="0" err="1" smtClean="0"/>
              <a:t>Multicamera</a:t>
            </a:r>
            <a:r>
              <a:rPr lang="en-US" dirty="0" smtClean="0"/>
              <a:t> systems.</a:t>
            </a:r>
          </a:p>
          <a:p>
            <a:r>
              <a:rPr lang="en-US" dirty="0" smtClean="0"/>
              <a:t>Use cases and workflows.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2018 Marilyn Wolf. Non-commercial use only.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2952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Multi-target tracking, cont’d.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sz="half" idx="1"/>
              </p:nvPr>
            </p:nvSpPr>
            <p:spPr/>
            <p:txBody>
              <a:bodyPr/>
              <a:lstStyle/>
              <a:p>
                <a:r>
                  <a:rPr lang="en-US" dirty="0" err="1" smtClean="0"/>
                  <a:t>Fortmann</a:t>
                </a:r>
                <a:r>
                  <a:rPr lang="en-US" dirty="0" smtClean="0"/>
                  <a:t> </a:t>
                </a:r>
                <a:r>
                  <a:rPr lang="en-US" i="1" dirty="0" smtClean="0"/>
                  <a:t>et al.</a:t>
                </a:r>
                <a:r>
                  <a:rPr lang="en-US" dirty="0" smtClean="0"/>
                  <a:t>: build hypotheses to assign observations to targets.</a:t>
                </a:r>
              </a:p>
              <a:p>
                <a:pPr lvl="1"/>
                <a:r>
                  <a:rPr lang="en-US" dirty="0" smtClean="0"/>
                  <a:t>Each observation assigned to at most one event.</a:t>
                </a:r>
              </a:p>
              <a:p>
                <a:r>
                  <a:rPr lang="en-US" dirty="0" smtClean="0"/>
                  <a:t>Measurement PDF: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i="1"/>
                      <m:t>𝑁</m:t>
                    </m:r>
                    <m:d>
                      <m:dPr>
                        <m:ctrlPr>
                          <a:rPr lang="en-US" i="1"/>
                        </m:ctrlPr>
                      </m:dPr>
                      <m:e>
                        <m:sSubSup>
                          <m:sSubSupPr>
                            <m:ctrlPr>
                              <a:rPr lang="en-US" i="1"/>
                            </m:ctrlPr>
                          </m:sSubSupPr>
                          <m:e>
                            <m:acc>
                              <m:accPr>
                                <m:chr m:val="̃"/>
                                <m:ctrlPr>
                                  <a:rPr lang="en-US" i="1"/>
                                </m:ctrlPr>
                              </m:accPr>
                              <m:e>
                                <m:r>
                                  <a:rPr lang="en-US" i="1"/>
                                  <m:t>𝑦</m:t>
                                </m:r>
                              </m:e>
                            </m:acc>
                          </m:e>
                          <m:sub>
                            <m:r>
                              <a:rPr lang="en-US" i="1"/>
                              <m:t>𝑗</m:t>
                            </m:r>
                          </m:sub>
                          <m:sup>
                            <m:r>
                              <a:rPr lang="en-US" i="1"/>
                              <m:t>𝑡</m:t>
                            </m:r>
                          </m:sup>
                        </m:sSubSup>
                        <m:r>
                          <a:rPr lang="en-US" i="1"/>
                          <m:t>;0, </m:t>
                        </m:r>
                        <m:sSup>
                          <m:sSupPr>
                            <m:ctrlPr>
                              <a:rPr lang="en-US" i="1"/>
                            </m:ctrlPr>
                          </m:sSupPr>
                          <m:e>
                            <m:r>
                              <a:rPr lang="en-US" i="1"/>
                              <m:t>𝑆</m:t>
                            </m:r>
                          </m:e>
                          <m:sup>
                            <m:r>
                              <a:rPr lang="en-US" i="1"/>
                              <m:t>𝑡</m:t>
                            </m:r>
                          </m:sup>
                        </m:sSup>
                      </m:e>
                    </m:d>
                    <m:r>
                      <a:rPr lang="en-US" i="1"/>
                      <m:t>=</m:t>
                    </m:r>
                    <m:f>
                      <m:fPr>
                        <m:ctrlPr>
                          <a:rPr lang="en-US" i="1"/>
                        </m:ctrlPr>
                      </m:fPr>
                      <m:num>
                        <m:r>
                          <a:rPr lang="en-US" i="1"/>
                          <m:t>𝑒𝑥𝑝</m:t>
                        </m:r>
                        <m:d>
                          <m:dPr>
                            <m:ctrlPr>
                              <a:rPr lang="en-US" i="1"/>
                            </m:ctrlPr>
                          </m:dPr>
                          <m:e>
                            <m:f>
                              <m:fPr>
                                <m:type m:val="lin"/>
                                <m:ctrlPr>
                                  <a:rPr lang="en-US" i="1"/>
                                </m:ctrlPr>
                              </m:fPr>
                              <m:num>
                                <m:r>
                                  <a:rPr lang="en-US" i="1"/>
                                  <m:t>−</m:t>
                                </m:r>
                                <m:sSubSup>
                                  <m:sSubSupPr>
                                    <m:ctrlPr>
                                      <a:rPr lang="en-US" i="1"/>
                                    </m:ctrlPr>
                                  </m:sSubSupPr>
                                  <m:e>
                                    <m:acc>
                                      <m:accPr>
                                        <m:chr m:val="̃"/>
                                        <m:ctrlPr>
                                          <a:rPr lang="en-US" i="1"/>
                                        </m:ctrlPr>
                                      </m:accPr>
                                      <m:e>
                                        <m:r>
                                          <a:rPr lang="en-US" i="1"/>
                                          <m:t>𝑦</m:t>
                                        </m:r>
                                      </m:e>
                                    </m:acc>
                                  </m:e>
                                  <m:sub>
                                    <m:r>
                                      <a:rPr lang="en-US" i="1"/>
                                      <m:t>𝑗</m:t>
                                    </m:r>
                                  </m:sub>
                                  <m:sup>
                                    <m:r>
                                      <a:rPr lang="en-US" i="1"/>
                                      <m:t>𝑡</m:t>
                                    </m:r>
                                    <m:r>
                                      <a:rPr lang="en-US" i="1"/>
                                      <m:t>′</m:t>
                                    </m:r>
                                  </m:sup>
                                </m:sSubSup>
                                <m:sSubSup>
                                  <m:sSubSupPr>
                                    <m:ctrlPr>
                                      <a:rPr lang="en-US" i="1"/>
                                    </m:ctrlPr>
                                  </m:sSubSupPr>
                                  <m:e>
                                    <m:r>
                                      <a:rPr lang="en-US" i="1"/>
                                      <m:t>𝑆</m:t>
                                    </m:r>
                                  </m:e>
                                  <m:sub>
                                    <m:r>
                                      <a:rPr lang="en-US" i="1"/>
                                      <m:t>𝑡</m:t>
                                    </m:r>
                                  </m:sub>
                                  <m:sup>
                                    <m:r>
                                      <a:rPr lang="en-US" i="1"/>
                                      <m:t>−1</m:t>
                                    </m:r>
                                  </m:sup>
                                </m:sSubSup>
                                <m:sSubSup>
                                  <m:sSubSupPr>
                                    <m:ctrlPr>
                                      <a:rPr lang="en-US" i="1"/>
                                    </m:ctrlPr>
                                  </m:sSubSupPr>
                                  <m:e>
                                    <m:acc>
                                      <m:accPr>
                                        <m:chr m:val="̃"/>
                                        <m:ctrlPr>
                                          <a:rPr lang="en-US" i="1"/>
                                        </m:ctrlPr>
                                      </m:accPr>
                                      <m:e>
                                        <m:r>
                                          <a:rPr lang="en-US" i="1"/>
                                          <m:t>𝑦</m:t>
                                        </m:r>
                                      </m:e>
                                    </m:acc>
                                  </m:e>
                                  <m:sub>
                                    <m:r>
                                      <a:rPr lang="en-US" i="1"/>
                                      <m:t>𝑗</m:t>
                                    </m:r>
                                  </m:sub>
                                  <m:sup>
                                    <m:r>
                                      <a:rPr lang="en-US" i="1"/>
                                      <m:t>𝑡</m:t>
                                    </m:r>
                                  </m:sup>
                                </m:sSubSup>
                              </m:num>
                              <m:den>
                                <m:r>
                                  <a:rPr lang="en-US" i="1"/>
                                  <m:t>2</m:t>
                                </m:r>
                              </m:den>
                            </m:f>
                          </m:e>
                        </m:d>
                      </m:num>
                      <m:den>
                        <m:sSup>
                          <m:sSupPr>
                            <m:ctrlPr>
                              <a:rPr lang="en-US" i="1"/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i="1"/>
                                </m:ctrlPr>
                              </m:dPr>
                              <m:e>
                                <m:r>
                                  <a:rPr lang="en-US" i="1"/>
                                  <m:t>2</m:t>
                                </m:r>
                                <m:r>
                                  <a:rPr lang="en-US" i="1"/>
                                  <m:t>𝜋</m:t>
                                </m:r>
                              </m:e>
                            </m:d>
                          </m:e>
                          <m:sup>
                            <m:f>
                              <m:fPr>
                                <m:type m:val="lin"/>
                                <m:ctrlPr>
                                  <a:rPr lang="en-US" i="1"/>
                                </m:ctrlPr>
                              </m:fPr>
                              <m:num>
                                <m:r>
                                  <a:rPr lang="en-US" i="1"/>
                                  <m:t>𝑀</m:t>
                                </m:r>
                              </m:num>
                              <m:den>
                                <m:r>
                                  <a:rPr lang="en-US" i="1"/>
                                  <m:t>2</m:t>
                                </m:r>
                              </m:den>
                            </m:f>
                          </m:sup>
                        </m:sSup>
                        <m:sSup>
                          <m:sSupPr>
                            <m:ctrlPr>
                              <a:rPr lang="en-US" i="1"/>
                            </m:ctrlPr>
                          </m:sSupPr>
                          <m:e>
                            <m:d>
                              <m:dPr>
                                <m:begChr m:val="|"/>
                                <m:endChr m:val="|"/>
                                <m:ctrlPr>
                                  <a:rPr lang="en-US" i="1"/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i="1"/>
                                    </m:ctrlPr>
                                  </m:sSubPr>
                                  <m:e>
                                    <m:r>
                                      <a:rPr lang="en-US" i="1"/>
                                      <m:t>𝑆</m:t>
                                    </m:r>
                                  </m:e>
                                  <m:sub>
                                    <m:r>
                                      <a:rPr lang="en-US" i="1"/>
                                      <m:t>𝑡</m:t>
                                    </m:r>
                                  </m:sub>
                                </m:sSub>
                              </m:e>
                            </m:d>
                          </m:e>
                          <m:sup>
                            <m:f>
                              <m:fPr>
                                <m:type m:val="lin"/>
                                <m:ctrlPr>
                                  <a:rPr lang="en-US" i="1"/>
                                </m:ctrlPr>
                              </m:fPr>
                              <m:num>
                                <m:r>
                                  <a:rPr lang="en-US" i="1"/>
                                  <m:t>1</m:t>
                                </m:r>
                              </m:num>
                              <m:den>
                                <m:r>
                                  <a:rPr lang="en-US" i="1"/>
                                  <m:t>2</m:t>
                                </m:r>
                              </m:den>
                            </m:f>
                          </m:sup>
                        </m:sSup>
                      </m:den>
                    </m:f>
                  </m:oMath>
                </a14:m>
                <a:endParaRPr lang="en-US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 rotWithShape="0">
                <a:blip r:embed="rId2"/>
                <a:stretch>
                  <a:fillRect l="-2118" t="-22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Content Placeholder 3"/>
              <p:cNvSpPr>
                <a:spLocks noGrp="1"/>
              </p:cNvSpPr>
              <p:nvPr>
                <p:ph sz="half" idx="2"/>
              </p:nvPr>
            </p:nvSpPr>
            <p:spPr/>
            <p:txBody>
              <a:bodyPr/>
              <a:lstStyle/>
              <a:p>
                <a:r>
                  <a:rPr lang="en-US" dirty="0" smtClean="0"/>
                  <a:t>Probability of a set of target identifications given observations: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i="1"/>
                      <m:t>𝑃</m:t>
                    </m:r>
                    <m:d>
                      <m:dPr>
                        <m:ctrlPr>
                          <a:rPr lang="en-US" i="1"/>
                        </m:ctrlPr>
                      </m:dPr>
                      <m:e>
                        <m:r>
                          <a:rPr lang="en-US" i="1"/>
                          <m:t>𝑋</m:t>
                        </m:r>
                        <m:r>
                          <a:rPr lang="en-US" i="1"/>
                          <m:t>|</m:t>
                        </m:r>
                        <m:sSub>
                          <m:sSubPr>
                            <m:ctrlPr>
                              <a:rPr lang="en-US" i="1"/>
                            </m:ctrlPr>
                          </m:sSubPr>
                          <m:e>
                            <m:r>
                              <a:rPr lang="en-US" i="1"/>
                              <m:t>𝑌</m:t>
                            </m:r>
                          </m:e>
                          <m:sub>
                            <m:r>
                              <a:rPr lang="en-US" i="1"/>
                              <m:t>𝑘</m:t>
                            </m:r>
                          </m:sub>
                        </m:sSub>
                      </m:e>
                    </m:d>
                    <m:r>
                      <a:rPr lang="en-US" i="1"/>
                      <m:t>=</m:t>
                    </m:r>
                    <m:f>
                      <m:fPr>
                        <m:ctrlPr>
                          <a:rPr lang="en-US" i="1"/>
                        </m:ctrlPr>
                      </m:fPr>
                      <m:num>
                        <m:r>
                          <a:rPr lang="en-US" i="1"/>
                          <m:t>𝐶</m:t>
                        </m:r>
                      </m:num>
                      <m:den>
                        <m:r>
                          <a:rPr lang="en-US" i="1"/>
                          <m:t>𝑐</m:t>
                        </m:r>
                      </m:den>
                    </m:f>
                    <m:nary>
                      <m:naryPr>
                        <m:chr m:val="∏"/>
                        <m:limLoc m:val="undOvr"/>
                        <m:supHide m:val="on"/>
                        <m:ctrlPr>
                          <a:rPr lang="en-US" i="1"/>
                        </m:ctrlPr>
                      </m:naryPr>
                      <m:sub>
                        <m:r>
                          <a:rPr lang="en-US" i="1"/>
                          <m:t>𝑗</m:t>
                        </m:r>
                        <m:r>
                          <a:rPr lang="en-US" i="1"/>
                          <m:t>𝜖𝜏</m:t>
                        </m:r>
                      </m:sub>
                      <m:sup/>
                      <m:e>
                        <m:r>
                          <a:rPr lang="en-US" i="1"/>
                          <m:t>𝑁</m:t>
                        </m:r>
                        <m:d>
                          <m:dPr>
                            <m:ctrlPr>
                              <a:rPr lang="en-US" i="1"/>
                            </m:ctrlPr>
                          </m:dPr>
                          <m:e>
                            <m:sSubSup>
                              <m:sSubSupPr>
                                <m:ctrlPr>
                                  <a:rPr lang="en-US" i="1"/>
                                </m:ctrlPr>
                              </m:sSubSupPr>
                              <m:e>
                                <m:acc>
                                  <m:accPr>
                                    <m:chr m:val="̃"/>
                                    <m:ctrlPr>
                                      <a:rPr lang="en-US" i="1"/>
                                    </m:ctrlPr>
                                  </m:accPr>
                                  <m:e>
                                    <m:r>
                                      <a:rPr lang="en-US" i="1"/>
                                      <m:t>𝑦</m:t>
                                    </m:r>
                                  </m:e>
                                </m:acc>
                              </m:e>
                              <m:sub>
                                <m:r>
                                  <a:rPr lang="en-US" i="1"/>
                                  <m:t>𝑗</m:t>
                                </m:r>
                              </m:sub>
                              <m:sup>
                                <m:r>
                                  <a:rPr lang="en-US" i="1"/>
                                  <m:t>𝑡</m:t>
                                </m:r>
                              </m:sup>
                            </m:sSubSup>
                            <m:r>
                              <a:rPr lang="en-US" i="1"/>
                              <m:t>;0, </m:t>
                            </m:r>
                            <m:sSup>
                              <m:sSupPr>
                                <m:ctrlPr>
                                  <a:rPr lang="en-US" i="1"/>
                                </m:ctrlPr>
                              </m:sSupPr>
                              <m:e>
                                <m:r>
                                  <a:rPr lang="en-US" i="1"/>
                                  <m:t>𝑆</m:t>
                                </m:r>
                              </m:e>
                              <m:sup>
                                <m:r>
                                  <a:rPr lang="en-US" i="1"/>
                                  <m:t>𝑡</m:t>
                                </m:r>
                              </m:sup>
                            </m:sSup>
                          </m:e>
                        </m:d>
                        <m:nary>
                          <m:naryPr>
                            <m:chr m:val="∏"/>
                            <m:limLoc m:val="undOvr"/>
                            <m:supHide m:val="on"/>
                            <m:ctrlPr>
                              <a:rPr lang="en-US" i="1"/>
                            </m:ctrlPr>
                          </m:naryPr>
                          <m:sub>
                            <m:r>
                              <a:rPr lang="en-US" i="1"/>
                              <m:t>𝑡</m:t>
                            </m:r>
                            <m:r>
                              <a:rPr lang="en-US" i="1"/>
                              <m:t>𝜖𝛿</m:t>
                            </m:r>
                          </m:sub>
                          <m:sup/>
                          <m:e>
                            <m:sSubSup>
                              <m:sSubSupPr>
                                <m:ctrlPr>
                                  <a:rPr lang="en-US" i="1"/>
                                </m:ctrlPr>
                              </m:sSubSupPr>
                              <m:e>
                                <m:r>
                                  <a:rPr lang="en-US" i="1"/>
                                  <m:t>𝑃</m:t>
                                </m:r>
                              </m:e>
                              <m:sub>
                                <m:r>
                                  <a:rPr lang="en-US" i="1"/>
                                  <m:t>𝐷</m:t>
                                </m:r>
                              </m:sub>
                              <m:sup>
                                <m:r>
                                  <a:rPr lang="en-US" i="1"/>
                                  <m:t>𝑡</m:t>
                                </m:r>
                              </m:sup>
                            </m:sSubSup>
                          </m:e>
                        </m:nary>
                        <m:nary>
                          <m:naryPr>
                            <m:chr m:val="∏"/>
                            <m:limLoc m:val="undOvr"/>
                            <m:supHide m:val="on"/>
                            <m:ctrlPr>
                              <a:rPr lang="en-US" i="1"/>
                            </m:ctrlPr>
                          </m:naryPr>
                          <m:sub>
                            <m:r>
                              <a:rPr lang="en-US" i="1"/>
                              <m:t>𝑡</m:t>
                            </m:r>
                            <m:r>
                              <a:rPr lang="en-US" i="1"/>
                              <m:t>𝜖</m:t>
                            </m:r>
                            <m:r>
                              <a:rPr lang="en-US" i="1"/>
                              <m:t>¬</m:t>
                            </m:r>
                            <m:r>
                              <a:rPr lang="en-US" i="1"/>
                              <m:t>𝛿</m:t>
                            </m:r>
                          </m:sub>
                          <m:sup/>
                          <m:e>
                            <m:d>
                              <m:dPr>
                                <m:ctrlPr>
                                  <a:rPr lang="en-US" i="1"/>
                                </m:ctrlPr>
                              </m:dPr>
                              <m:e>
                                <m:r>
                                  <a:rPr lang="en-US" i="1"/>
                                  <m:t>1−</m:t>
                                </m:r>
                                <m:sSubSup>
                                  <m:sSubSupPr>
                                    <m:ctrlPr>
                                      <a:rPr lang="en-US" i="1"/>
                                    </m:ctrlPr>
                                  </m:sSubSupPr>
                                  <m:e>
                                    <m:r>
                                      <a:rPr lang="en-US" i="1"/>
                                      <m:t>𝑃</m:t>
                                    </m:r>
                                  </m:e>
                                  <m:sub>
                                    <m:r>
                                      <a:rPr lang="en-US" i="1"/>
                                      <m:t>𝐷</m:t>
                                    </m:r>
                                  </m:sub>
                                  <m:sup>
                                    <m:r>
                                      <a:rPr lang="en-US" i="1"/>
                                      <m:t>𝑡</m:t>
                                    </m:r>
                                  </m:sup>
                                </m:sSubSup>
                              </m:e>
                            </m:d>
                          </m:e>
                        </m:nary>
                      </m:e>
                    </m:nary>
                  </m:oMath>
                </a14:m>
                <a:endParaRPr lang="en-US" dirty="0"/>
              </a:p>
            </p:txBody>
          </p:sp>
        </mc:Choice>
        <mc:Fallback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blipFill rotWithShape="0">
                <a:blip r:embed="rId3"/>
                <a:stretch>
                  <a:fillRect l="-2118" t="-2241" r="-482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2018 Marilyn Wolf. Non-commercial use only.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8723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Target appearance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Object appearance is influenced by scene lighting.</a:t>
            </a:r>
          </a:p>
          <a:p>
            <a:r>
              <a:rPr lang="en-US" dirty="0" smtClean="0"/>
              <a:t>Target may be occluded.</a:t>
            </a:r>
          </a:p>
          <a:p>
            <a:r>
              <a:rPr lang="en-US" dirty="0" smtClean="0"/>
              <a:t>Mixed indoor-outdoor lighting exhibits high contrast ratios.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2018 Marilyn Wolf. Non-commercial use only.</a:t>
            </a:r>
            <a:endParaRPr lang="en-US"/>
          </a:p>
        </p:txBody>
      </p:sp>
      <p:pic>
        <p:nvPicPr>
          <p:cNvPr id="6" name="Content Placeholder 5"/>
          <p:cNvPicPr>
            <a:picLocks noGrp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9536" y="1843251"/>
            <a:ext cx="2426428" cy="43160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5882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Appearance models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sz="half" idx="1"/>
              </p:nvPr>
            </p:nvSpPr>
            <p:spPr/>
            <p:txBody>
              <a:bodyPr>
                <a:normAutofit fontScale="92500" lnSpcReduction="10000"/>
              </a:bodyPr>
              <a:lstStyle/>
              <a:p>
                <a:r>
                  <a:rPr lang="en-US" dirty="0" smtClean="0"/>
                  <a:t>Bounding box:</a:t>
                </a:r>
              </a:p>
              <a:p>
                <a:pPr lvl="1"/>
                <a14:m>
                  <m:oMath xmlns:m="http://schemas.openxmlformats.org/officeDocument/2006/math">
                    <m:d>
                      <m:dPr>
                        <m:begChr m:val="〈"/>
                        <m:endChr m:val="〉"/>
                        <m:ctrlPr>
                          <a:rPr lang="en-US" i="1"/>
                        </m:ctrlPr>
                      </m:dPr>
                      <m:e>
                        <m:eqArr>
                          <m:eqArr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d>
                              <m:dPr>
                                <m:begChr m:val="〈"/>
                                <m:endChr m:val="〉"/>
                                <m:ctrlPr>
                                  <a:rPr lang="en-US" i="1"/>
                                </m:ctrlPr>
                              </m:dPr>
                              <m:e>
                                <m:func>
                                  <m:funcPr>
                                    <m:ctrlPr>
                                      <a:rPr lang="en-US" i="1"/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en-US"/>
                                      <m:t>min</m:t>
                                    </m:r>
                                  </m:fName>
                                  <m:e>
                                    <m:r>
                                      <a:rPr lang="en-US" i="1"/>
                                      <m:t>𝑥</m:t>
                                    </m:r>
                                    <m:d>
                                      <m:dPr>
                                        <m:ctrlPr>
                                          <a:rPr lang="en-US" i="1"/>
                                        </m:ctrlPr>
                                      </m:dPr>
                                      <m:e>
                                        <m:r>
                                          <a:rPr lang="en-US" i="1"/>
                                          <m:t>𝑃</m:t>
                                        </m:r>
                                      </m:e>
                                    </m:d>
                                    <m:r>
                                      <a:rPr lang="en-US" i="1"/>
                                      <m:t>,</m:t>
                                    </m:r>
                                    <m:func>
                                      <m:funcPr>
                                        <m:ctrlPr>
                                          <a:rPr lang="en-US" i="1"/>
                                        </m:ctrlPr>
                                      </m:funcPr>
                                      <m:fName>
                                        <m:r>
                                          <m:rPr>
                                            <m:sty m:val="p"/>
                                          </m:rPr>
                                          <a:rPr lang="en-US"/>
                                          <m:t>min</m:t>
                                        </m:r>
                                      </m:fName>
                                      <m:e>
                                        <m:r>
                                          <a:rPr lang="en-US" i="1"/>
                                          <m:t>𝑦</m:t>
                                        </m:r>
                                        <m:r>
                                          <a:rPr lang="en-US" i="1"/>
                                          <m:t>(</m:t>
                                        </m:r>
                                        <m:r>
                                          <a:rPr lang="en-US" i="1"/>
                                          <m:t>𝑃</m:t>
                                        </m:r>
                                        <m:r>
                                          <a:rPr lang="en-US" i="1"/>
                                          <m:t>)</m:t>
                                        </m:r>
                                      </m:e>
                                    </m:func>
                                  </m:e>
                                </m:func>
                              </m:e>
                            </m:d>
                            <m:r>
                              <a:rPr lang="en-US" i="1"/>
                              <m:t>,</m:t>
                            </m:r>
                          </m:e>
                          <m:e>
                            <m:d>
                              <m:dPr>
                                <m:begChr m:val="〈"/>
                                <m:endChr m:val="〉"/>
                                <m:ctrlPr>
                                  <a:rPr lang="en-US" i="1"/>
                                </m:ctrlPr>
                              </m:dPr>
                              <m:e>
                                <m:func>
                                  <m:funcPr>
                                    <m:ctrlPr>
                                      <a:rPr lang="en-US" i="1"/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en-US"/>
                                      <m:t>max</m:t>
                                    </m:r>
                                  </m:fName>
                                  <m:e>
                                    <m:r>
                                      <a:rPr lang="en-US" i="1"/>
                                      <m:t>𝑥</m:t>
                                    </m:r>
                                    <m:d>
                                      <m:dPr>
                                        <m:ctrlPr>
                                          <a:rPr lang="en-US" i="1"/>
                                        </m:ctrlPr>
                                      </m:dPr>
                                      <m:e>
                                        <m:r>
                                          <a:rPr lang="en-US" i="1"/>
                                          <m:t>𝑃</m:t>
                                        </m:r>
                                      </m:e>
                                    </m:d>
                                    <m:r>
                                      <a:rPr lang="en-US" i="1"/>
                                      <m:t>, </m:t>
                                    </m:r>
                                    <m:r>
                                      <m:rPr>
                                        <m:sty m:val="p"/>
                                      </m:rPr>
                                      <a:rPr lang="en-US"/>
                                      <m:t>max</m:t>
                                    </m:r>
                                    <m:r>
                                      <a:rPr lang="en-US"/>
                                      <m:t>⁡</m:t>
                                    </m:r>
                                    <m:r>
                                      <a:rPr lang="en-US" i="1"/>
                                      <m:t>𝑦</m:t>
                                    </m:r>
                                    <m:r>
                                      <a:rPr lang="en-US" i="1"/>
                                      <m:t>(</m:t>
                                    </m:r>
                                    <m:r>
                                      <a:rPr lang="en-US" i="1"/>
                                      <m:t>𝑃</m:t>
                                    </m:r>
                                    <m:r>
                                      <a:rPr lang="en-US" i="1"/>
                                      <m:t>)</m:t>
                                    </m:r>
                                  </m:e>
                                </m:func>
                              </m:e>
                            </m:d>
                          </m:e>
                        </m:eqArr>
                      </m:e>
                    </m:d>
                  </m:oMath>
                </a14:m>
                <a:endParaRPr lang="en-US" dirty="0" smtClean="0"/>
              </a:p>
              <a:p>
                <a:r>
                  <a:rPr lang="en-US" dirty="0" smtClean="0"/>
                  <a:t>Ratio of bounding boxes:</a:t>
                </a:r>
              </a:p>
              <a:p>
                <a:pPr lvl="1"/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/>
                            </m:ctrlPr>
                          </m:sSubPr>
                          <m:e>
                            <m:r>
                              <a:rPr lang="en-US" i="1"/>
                              <m:t>𝐵</m:t>
                            </m:r>
                          </m:e>
                          <m:sub>
                            <m:r>
                              <a:rPr lang="en-US" i="1"/>
                              <m:t>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i="1"/>
                            </m:ctrlPr>
                          </m:sSubPr>
                          <m:e>
                            <m:r>
                              <a:rPr lang="en-US" i="1"/>
                              <m:t>𝐵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/>
                        </m:ctrlPr>
                      </m:fPr>
                      <m:num>
                        <m:f>
                          <m:fPr>
                            <m:type m:val="lin"/>
                            <m:ctrlPr>
                              <a:rPr lang="en-US" i="1"/>
                            </m:ctrlPr>
                          </m:fPr>
                          <m:num>
                            <m:d>
                              <m:dPr>
                                <m:begChr m:val="|"/>
                                <m:endChr m:val="|"/>
                                <m:ctrlPr>
                                  <a:rPr lang="en-US" i="1"/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i="1"/>
                                    </m:ctrlPr>
                                  </m:sSubPr>
                                  <m:e>
                                    <m:r>
                                      <a:rPr lang="en-US" i="1"/>
                                      <m:t>𝑈𝑅</m:t>
                                    </m:r>
                                  </m:e>
                                  <m:sub>
                                    <m:r>
                                      <a:rPr lang="en-US" i="1"/>
                                      <m:t>1</m:t>
                                    </m:r>
                                    <m:r>
                                      <a:rPr lang="en-US" i="1"/>
                                      <m:t>𝑥</m:t>
                                    </m:r>
                                  </m:sub>
                                </m:sSub>
                                <m:r>
                                  <a:rPr lang="en-US" i="1"/>
                                  <m:t>−</m:t>
                                </m:r>
                                <m:sSub>
                                  <m:sSubPr>
                                    <m:ctrlPr>
                                      <a:rPr lang="en-US" i="1"/>
                                    </m:ctrlPr>
                                  </m:sSubPr>
                                  <m:e>
                                    <m:r>
                                      <a:rPr lang="en-US" i="1"/>
                                      <m:t>𝐿𝐿</m:t>
                                    </m:r>
                                  </m:e>
                                  <m:sub>
                                    <m:r>
                                      <a:rPr lang="en-US" i="1"/>
                                      <m:t>1</m:t>
                                    </m:r>
                                    <m:r>
                                      <a:rPr lang="en-US" i="1"/>
                                      <m:t>𝑥</m:t>
                                    </m:r>
                                  </m:sub>
                                </m:sSub>
                              </m:e>
                            </m:d>
                          </m:num>
                          <m:den>
                            <m:d>
                              <m:dPr>
                                <m:begChr m:val="|"/>
                                <m:endChr m:val="|"/>
                                <m:ctrlPr>
                                  <a:rPr lang="en-US" i="1"/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i="1"/>
                                    </m:ctrlPr>
                                  </m:sSubPr>
                                  <m:e>
                                    <m:r>
                                      <a:rPr lang="en-US" i="1"/>
                                      <m:t>𝑈𝑅</m:t>
                                    </m:r>
                                  </m:e>
                                  <m:sub>
                                    <m:r>
                                      <a:rPr lang="en-US" i="1"/>
                                      <m:t>1</m:t>
                                    </m:r>
                                    <m:r>
                                      <a:rPr lang="en-US" i="1"/>
                                      <m:t>𝑦</m:t>
                                    </m:r>
                                  </m:sub>
                                </m:sSub>
                                <m:r>
                                  <a:rPr lang="en-US" i="1"/>
                                  <m:t>−</m:t>
                                </m:r>
                                <m:sSub>
                                  <m:sSubPr>
                                    <m:ctrlPr>
                                      <a:rPr lang="en-US" i="1"/>
                                    </m:ctrlPr>
                                  </m:sSubPr>
                                  <m:e>
                                    <m:r>
                                      <a:rPr lang="en-US" i="1"/>
                                      <m:t>𝐿𝐿</m:t>
                                    </m:r>
                                  </m:e>
                                  <m:sub>
                                    <m:r>
                                      <a:rPr lang="en-US" i="1"/>
                                      <m:t>1</m:t>
                                    </m:r>
                                    <m:r>
                                      <a:rPr lang="en-US" i="1"/>
                                      <m:t>𝑦</m:t>
                                    </m:r>
                                  </m:sub>
                                </m:sSub>
                              </m:e>
                            </m:d>
                          </m:den>
                        </m:f>
                      </m:num>
                      <m:den>
                        <m:f>
                          <m:fPr>
                            <m:type m:val="lin"/>
                            <m:ctrlPr>
                              <a:rPr lang="en-US" i="1"/>
                            </m:ctrlPr>
                          </m:fPr>
                          <m:num>
                            <m:d>
                              <m:dPr>
                                <m:begChr m:val="|"/>
                                <m:endChr m:val="|"/>
                                <m:ctrlPr>
                                  <a:rPr lang="en-US" i="1"/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i="1"/>
                                    </m:ctrlPr>
                                  </m:sSubPr>
                                  <m:e>
                                    <m:r>
                                      <a:rPr lang="en-US" i="1"/>
                                      <m:t>𝑈𝑅</m:t>
                                    </m:r>
                                  </m:e>
                                  <m:sub>
                                    <m:r>
                                      <a:rPr lang="en-US" i="1"/>
                                      <m:t>2</m:t>
                                    </m:r>
                                    <m:r>
                                      <a:rPr lang="en-US" i="1"/>
                                      <m:t>𝑥</m:t>
                                    </m:r>
                                  </m:sub>
                                </m:sSub>
                                <m:r>
                                  <a:rPr lang="en-US" i="1"/>
                                  <m:t>−</m:t>
                                </m:r>
                                <m:sSub>
                                  <m:sSubPr>
                                    <m:ctrlPr>
                                      <a:rPr lang="en-US" i="1"/>
                                    </m:ctrlPr>
                                  </m:sSubPr>
                                  <m:e>
                                    <m:r>
                                      <a:rPr lang="en-US" i="1"/>
                                      <m:t>𝐿𝐿</m:t>
                                    </m:r>
                                  </m:e>
                                  <m:sub>
                                    <m:r>
                                      <a:rPr lang="en-US" i="1"/>
                                      <m:t>2</m:t>
                                    </m:r>
                                    <m:r>
                                      <a:rPr lang="en-US" i="1"/>
                                      <m:t>𝑥</m:t>
                                    </m:r>
                                  </m:sub>
                                </m:sSub>
                              </m:e>
                            </m:d>
                          </m:num>
                          <m:den>
                            <m:d>
                              <m:dPr>
                                <m:begChr m:val="|"/>
                                <m:endChr m:val="|"/>
                                <m:ctrlPr>
                                  <a:rPr lang="en-US" i="1"/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i="1"/>
                                    </m:ctrlPr>
                                  </m:sSubPr>
                                  <m:e>
                                    <m:r>
                                      <a:rPr lang="en-US" i="1"/>
                                      <m:t>𝑈𝑅</m:t>
                                    </m:r>
                                  </m:e>
                                  <m:sub>
                                    <m:r>
                                      <a:rPr lang="en-US" i="1"/>
                                      <m:t>2</m:t>
                                    </m:r>
                                    <m:r>
                                      <a:rPr lang="en-US" i="1"/>
                                      <m:t>𝑦</m:t>
                                    </m:r>
                                  </m:sub>
                                </m:sSub>
                                <m:r>
                                  <a:rPr lang="en-US" i="1"/>
                                  <m:t>−</m:t>
                                </m:r>
                                <m:sSub>
                                  <m:sSubPr>
                                    <m:ctrlPr>
                                      <a:rPr lang="en-US" i="1"/>
                                    </m:ctrlPr>
                                  </m:sSubPr>
                                  <m:e>
                                    <m:r>
                                      <a:rPr lang="en-US" i="1"/>
                                      <m:t>𝐿𝐿</m:t>
                                    </m:r>
                                  </m:e>
                                  <m:sub>
                                    <m:r>
                                      <a:rPr lang="en-US" i="1"/>
                                      <m:t>2</m:t>
                                    </m:r>
                                    <m:r>
                                      <a:rPr lang="en-US" i="1"/>
                                      <m:t>𝑦</m:t>
                                    </m:r>
                                  </m:sub>
                                </m:sSub>
                              </m:e>
                            </m:d>
                          </m:den>
                        </m:f>
                      </m:den>
                    </m:f>
                  </m:oMath>
                </a14:m>
                <a:endParaRPr lang="en-US" dirty="0" smtClean="0"/>
              </a:p>
              <a:p>
                <a:r>
                  <a:rPr lang="en-US" dirty="0" smtClean="0"/>
                  <a:t>Use Bhattacharyya distance to compare color or luminance histograms: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i="1"/>
                      <m:t>−</m:t>
                    </m:r>
                    <m:func>
                      <m:funcPr>
                        <m:ctrlPr>
                          <a:rPr lang="en-US" i="1"/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/>
                          <m:t>ln</m:t>
                        </m:r>
                      </m:fName>
                      <m:e>
                        <m:nary>
                          <m:naryPr>
                            <m:chr m:val="∑"/>
                            <m:limLoc m:val="undOvr"/>
                            <m:supHide m:val="on"/>
                            <m:ctrlPr>
                              <a:rPr lang="en-US" i="1"/>
                            </m:ctrlPr>
                          </m:naryPr>
                          <m:sub>
                            <m:r>
                              <a:rPr lang="en-US" i="1"/>
                              <m:t>𝑖</m:t>
                            </m:r>
                          </m:sub>
                          <m:sup/>
                          <m:e>
                            <m:sSub>
                              <m:sSubPr>
                                <m:ctrlPr>
                                  <a:rPr lang="en-US" i="1"/>
                                </m:ctrlPr>
                              </m:sSubPr>
                              <m:e>
                                <m:r>
                                  <a:rPr lang="en-US" i="1"/>
                                  <m:t>𝐻</m:t>
                                </m:r>
                              </m:e>
                              <m:sub>
                                <m:r>
                                  <a:rPr lang="en-US" i="1"/>
                                  <m:t>1</m:t>
                                </m:r>
                              </m:sub>
                            </m:sSub>
                            <m:r>
                              <a:rPr lang="en-US" i="1"/>
                              <m:t>(</m:t>
                            </m:r>
                            <m:r>
                              <a:rPr lang="en-US" i="1"/>
                              <m:t>𝑖</m:t>
                            </m:r>
                            <m:r>
                              <a:rPr lang="en-US" i="1"/>
                              <m:t>)</m:t>
                            </m:r>
                            <m:sSub>
                              <m:sSubPr>
                                <m:ctrlPr>
                                  <a:rPr lang="en-US" i="1"/>
                                </m:ctrlPr>
                              </m:sSubPr>
                              <m:e>
                                <m:r>
                                  <a:rPr lang="en-US" i="1"/>
                                  <m:t>𝐻</m:t>
                                </m:r>
                              </m:e>
                              <m:sub>
                                <m:r>
                                  <a:rPr lang="en-US" i="1"/>
                                  <m:t>2</m:t>
                                </m:r>
                              </m:sub>
                            </m:sSub>
                            <m:r>
                              <a:rPr lang="en-US" i="1"/>
                              <m:t>(</m:t>
                            </m:r>
                            <m:r>
                              <a:rPr lang="en-US" i="1"/>
                              <m:t>𝑖</m:t>
                            </m:r>
                            <m:r>
                              <a:rPr lang="en-US" i="1"/>
                              <m:t>)</m:t>
                            </m:r>
                          </m:e>
                        </m:nary>
                      </m:e>
                    </m:func>
                  </m:oMath>
                </a14:m>
                <a:endParaRPr lang="en-US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 rotWithShape="0">
                <a:blip r:embed="rId2"/>
                <a:stretch>
                  <a:fillRect l="-1882" t="-2801" b="-140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Content Placeholder 3"/>
              <p:cNvSpPr>
                <a:spLocks noGrp="1"/>
              </p:cNvSpPr>
              <p:nvPr>
                <p:ph sz="half" idx="2"/>
              </p:nvPr>
            </p:nvSpPr>
            <p:spPr/>
            <p:txBody>
              <a:bodyPr>
                <a:normAutofit fontScale="92500" lnSpcReduction="10000"/>
              </a:bodyPr>
              <a:lstStyle/>
              <a:p>
                <a:r>
                  <a:rPr lang="en-US" dirty="0" smtClean="0"/>
                  <a:t>Jepson </a:t>
                </a:r>
                <a:r>
                  <a:rPr lang="en-US" i="1" dirty="0" smtClean="0"/>
                  <a:t>et al.</a:t>
                </a:r>
                <a:r>
                  <a:rPr lang="en-US" dirty="0" smtClean="0"/>
                  <a:t>: multi-component appearance mixture model:</a:t>
                </a:r>
              </a:p>
              <a:p>
                <a:pPr lvl="1"/>
                <a:r>
                  <a:rPr lang="en-US" dirty="0" smtClean="0"/>
                  <a:t>Stable features.</a:t>
                </a:r>
              </a:p>
              <a:p>
                <a:pPr lvl="1"/>
                <a:r>
                  <a:rPr lang="en-US" dirty="0" smtClean="0"/>
                  <a:t>Outliers.</a:t>
                </a:r>
              </a:p>
              <a:p>
                <a:pPr lvl="1"/>
                <a:r>
                  <a:rPr lang="en-US" dirty="0" smtClean="0"/>
                  <a:t>Short time constant set to account for motion.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i="1"/>
                      <m:t>𝑃</m:t>
                    </m:r>
                    <m:d>
                      <m:dPr>
                        <m:ctrlPr>
                          <a:rPr lang="en-US" i="1"/>
                        </m:ctrlPr>
                      </m:dPr>
                      <m:e>
                        <m:sSub>
                          <m:sSubPr>
                            <m:ctrlPr>
                              <a:rPr lang="en-US" i="1"/>
                            </m:ctrlPr>
                          </m:sSubPr>
                          <m:e>
                            <m:r>
                              <a:rPr lang="en-US" i="1"/>
                              <m:t>𝑑</m:t>
                            </m:r>
                          </m:e>
                          <m:sub>
                            <m:r>
                              <a:rPr lang="en-US" i="1"/>
                              <m:t>𝑡</m:t>
                            </m:r>
                          </m:sub>
                        </m:sSub>
                        <m:r>
                          <a:rPr lang="en-US" i="1"/>
                          <m:t>|</m:t>
                        </m:r>
                        <m:sSub>
                          <m:sSubPr>
                            <m:ctrlPr>
                              <a:rPr lang="en-US" b="1" i="1"/>
                            </m:ctrlPr>
                          </m:sSubPr>
                          <m:e>
                            <m:r>
                              <a:rPr lang="en-US" b="1" i="1"/>
                              <m:t>𝒒</m:t>
                            </m:r>
                          </m:e>
                          <m:sub>
                            <m:r>
                              <a:rPr lang="en-US" b="1" i="1"/>
                              <m:t>𝒕</m:t>
                            </m:r>
                          </m:sub>
                        </m:sSub>
                        <m:r>
                          <a:rPr lang="en-US" i="1"/>
                          <m:t>,</m:t>
                        </m:r>
                        <m:sSub>
                          <m:sSubPr>
                            <m:ctrlPr>
                              <a:rPr lang="en-US" b="1" i="1"/>
                            </m:ctrlPr>
                          </m:sSubPr>
                          <m:e>
                            <m:r>
                              <a:rPr lang="en-US" b="1" i="1"/>
                              <m:t>𝒎</m:t>
                            </m:r>
                          </m:e>
                          <m:sub>
                            <m:r>
                              <a:rPr lang="en-US" b="1" i="1"/>
                              <m:t>𝒕</m:t>
                            </m:r>
                          </m:sub>
                        </m:sSub>
                        <m:r>
                          <a:rPr lang="en-US" i="1"/>
                          <m:t>,</m:t>
                        </m:r>
                        <m:sSub>
                          <m:sSubPr>
                            <m:ctrlPr>
                              <a:rPr lang="en-US" i="1"/>
                            </m:ctrlPr>
                          </m:sSubPr>
                          <m:e>
                            <m:r>
                              <a:rPr lang="en-US" i="1"/>
                              <m:t>𝑑</m:t>
                            </m:r>
                          </m:e>
                          <m:sub>
                            <m:r>
                              <a:rPr lang="en-US" i="1"/>
                              <m:t>𝑡</m:t>
                            </m:r>
                            <m:r>
                              <a:rPr lang="en-US" i="1"/>
                              <m:t>−1</m:t>
                            </m:r>
                          </m:sub>
                        </m:sSub>
                      </m:e>
                    </m:d>
                    <m:r>
                      <a:rPr lang="en-US" i="1"/>
                      <m:t>=</m:t>
                    </m:r>
                    <m:sSub>
                      <m:sSubPr>
                        <m:ctrlPr>
                          <a:rPr lang="en-US" i="1"/>
                        </m:ctrlPr>
                      </m:sSubPr>
                      <m:e>
                        <m:r>
                          <a:rPr lang="en-US" i="1"/>
                          <m:t>𝑚</m:t>
                        </m:r>
                      </m:e>
                      <m:sub>
                        <m:r>
                          <a:rPr lang="en-US" i="1"/>
                          <m:t>𝑤</m:t>
                        </m:r>
                      </m:sub>
                    </m:sSub>
                    <m:r>
                      <a:rPr lang="en-US" i="1"/>
                      <m:t>𝑃</m:t>
                    </m:r>
                    <m:d>
                      <m:dPr>
                        <m:ctrlPr>
                          <a:rPr lang="en-US" i="1"/>
                        </m:ctrlPr>
                      </m:dPr>
                      <m:e>
                        <m:sSub>
                          <m:sSubPr>
                            <m:ctrlPr>
                              <a:rPr lang="en-US" i="1"/>
                            </m:ctrlPr>
                          </m:sSubPr>
                          <m:e>
                            <m:r>
                              <a:rPr lang="en-US" i="1"/>
                              <m:t>𝑑</m:t>
                            </m:r>
                          </m:e>
                          <m:sub>
                            <m:r>
                              <a:rPr lang="en-US" i="1"/>
                              <m:t>𝑡</m:t>
                            </m:r>
                          </m:sub>
                        </m:sSub>
                        <m:r>
                          <a:rPr lang="en-US" i="1"/>
                          <m:t>|</m:t>
                        </m:r>
                        <m:sSub>
                          <m:sSubPr>
                            <m:ctrlPr>
                              <a:rPr lang="en-US" i="1"/>
                            </m:ctrlPr>
                          </m:sSubPr>
                          <m:e>
                            <m:r>
                              <a:rPr lang="en-US" i="1"/>
                              <m:t>𝑑</m:t>
                            </m:r>
                          </m:e>
                          <m:sub>
                            <m:r>
                              <a:rPr lang="en-US" i="1"/>
                              <m:t>𝑡</m:t>
                            </m:r>
                            <m:r>
                              <a:rPr lang="en-US" i="1"/>
                              <m:t>−1</m:t>
                            </m:r>
                          </m:sub>
                        </m:sSub>
                      </m:e>
                    </m:d>
                    <m:r>
                      <a:rPr lang="en-US" i="1"/>
                      <m:t>+</m:t>
                    </m:r>
                    <m:sSub>
                      <m:sSubPr>
                        <m:ctrlPr>
                          <a:rPr lang="en-US" i="1"/>
                        </m:ctrlPr>
                      </m:sSubPr>
                      <m:e>
                        <m:r>
                          <a:rPr lang="en-US" i="1"/>
                          <m:t>𝑚</m:t>
                        </m:r>
                      </m:e>
                      <m:sub>
                        <m:r>
                          <a:rPr lang="en-US" i="1"/>
                          <m:t>𝑠</m:t>
                        </m:r>
                      </m:sub>
                    </m:sSub>
                    <m:r>
                      <a:rPr lang="en-US" i="1"/>
                      <m:t>𝑃</m:t>
                    </m:r>
                    <m:d>
                      <m:dPr>
                        <m:ctrlPr>
                          <a:rPr lang="en-US" i="1"/>
                        </m:ctrlPr>
                      </m:dPr>
                      <m:e>
                        <m:sSub>
                          <m:sSubPr>
                            <m:ctrlPr>
                              <a:rPr lang="en-US" i="1"/>
                            </m:ctrlPr>
                          </m:sSubPr>
                          <m:e>
                            <m:r>
                              <a:rPr lang="en-US" i="1"/>
                              <m:t>𝑑</m:t>
                            </m:r>
                          </m:e>
                          <m:sub>
                            <m:r>
                              <a:rPr lang="en-US" i="1"/>
                              <m:t>𝑡</m:t>
                            </m:r>
                          </m:sub>
                        </m:sSub>
                        <m:r>
                          <a:rPr lang="en-US" i="1"/>
                          <m:t>|</m:t>
                        </m:r>
                        <m:sSub>
                          <m:sSubPr>
                            <m:ctrlPr>
                              <a:rPr lang="en-US" b="1" i="1"/>
                            </m:ctrlPr>
                          </m:sSubPr>
                          <m:e>
                            <m:r>
                              <a:rPr lang="en-US" b="1" i="1"/>
                              <m:t>𝒒</m:t>
                            </m:r>
                          </m:e>
                          <m:sub>
                            <m:r>
                              <a:rPr lang="en-US" b="1" i="1"/>
                              <m:t>𝒕</m:t>
                            </m:r>
                          </m:sub>
                        </m:sSub>
                      </m:e>
                    </m:d>
                    <m:r>
                      <a:rPr lang="en-US" i="1"/>
                      <m:t>+</m:t>
                    </m:r>
                    <m:sSub>
                      <m:sSubPr>
                        <m:ctrlPr>
                          <a:rPr lang="en-US" i="1"/>
                        </m:ctrlPr>
                      </m:sSubPr>
                      <m:e>
                        <m:r>
                          <a:rPr lang="en-US" i="1"/>
                          <m:t>𝑚</m:t>
                        </m:r>
                      </m:e>
                      <m:sub>
                        <m:r>
                          <a:rPr lang="en-US" i="1"/>
                          <m:t>𝑙</m:t>
                        </m:r>
                      </m:sub>
                    </m:sSub>
                    <m:r>
                      <a:rPr lang="en-US" i="1"/>
                      <m:t>𝑃</m:t>
                    </m:r>
                    <m:d>
                      <m:dPr>
                        <m:ctrlPr>
                          <a:rPr lang="en-US" i="1"/>
                        </m:ctrlPr>
                      </m:dPr>
                      <m:e>
                        <m:sSub>
                          <m:sSubPr>
                            <m:ctrlPr>
                              <a:rPr lang="en-US" i="1"/>
                            </m:ctrlPr>
                          </m:sSubPr>
                          <m:e>
                            <m:r>
                              <a:rPr lang="en-US" i="1"/>
                              <m:t>𝑑</m:t>
                            </m:r>
                          </m:e>
                          <m:sub>
                            <m:r>
                              <a:rPr lang="en-US" i="1"/>
                              <m:t>𝑡</m:t>
                            </m:r>
                          </m:sub>
                        </m:sSub>
                      </m:e>
                    </m:d>
                  </m:oMath>
                </a14:m>
                <a:endParaRPr lang="en-US" dirty="0" smtClean="0"/>
              </a:p>
              <a:p>
                <a:pPr lvl="1"/>
                <a:r>
                  <a:rPr lang="en-US" dirty="0" smtClean="0"/>
                  <a:t>Expectation maximization over observation classification:</a:t>
                </a:r>
              </a:p>
              <a:p>
                <a:pPr lvl="2"/>
                <a14:m>
                  <m:oMath xmlns:m="http://schemas.openxmlformats.org/officeDocument/2006/math">
                    <m:sSub>
                      <m:sSubPr>
                        <m:ctrlPr>
                          <a:rPr lang="en-US" i="1"/>
                        </m:ctrlPr>
                      </m:sSubPr>
                      <m:e>
                        <m:r>
                          <a:rPr lang="en-US" i="1"/>
                          <m:t>𝑜</m:t>
                        </m:r>
                      </m:e>
                      <m:sub>
                        <m:r>
                          <a:rPr lang="en-US" i="1"/>
                          <m:t>𝑖</m:t>
                        </m:r>
                        <m:r>
                          <a:rPr lang="en-US" i="1"/>
                          <m:t>,</m:t>
                        </m:r>
                        <m:r>
                          <a:rPr lang="en-US" i="1"/>
                          <m:t>𝑡</m:t>
                        </m:r>
                      </m:sub>
                    </m:sSub>
                    <m:d>
                      <m:dPr>
                        <m:ctrlPr>
                          <a:rPr lang="en-US" i="1"/>
                        </m:ctrlPr>
                      </m:dPr>
                      <m:e>
                        <m:sSub>
                          <m:sSubPr>
                            <m:ctrlPr>
                              <a:rPr lang="en-US" i="1"/>
                            </m:ctrlPr>
                          </m:sSubPr>
                          <m:e>
                            <m:r>
                              <a:rPr lang="en-US" i="1"/>
                              <m:t>𝑑</m:t>
                            </m:r>
                          </m:e>
                          <m:sub>
                            <m:r>
                              <a:rPr lang="en-US" i="1"/>
                              <m:t>𝑘</m:t>
                            </m:r>
                          </m:sub>
                        </m:sSub>
                      </m:e>
                    </m:d>
                    <m:r>
                      <a:rPr lang="en-US" i="1"/>
                      <m:t>=</m:t>
                    </m:r>
                    <m:f>
                      <m:fPr>
                        <m:ctrlPr>
                          <a:rPr lang="en-US" i="1"/>
                        </m:ctrlPr>
                      </m:fPr>
                      <m:num>
                        <m:sSub>
                          <m:sSubPr>
                            <m:ctrlPr>
                              <a:rPr lang="en-US" i="1"/>
                            </m:ctrlPr>
                          </m:sSubPr>
                          <m:e>
                            <m:r>
                              <a:rPr lang="en-US" i="1"/>
                              <m:t>𝑚</m:t>
                            </m:r>
                          </m:e>
                          <m:sub>
                            <m:r>
                              <a:rPr lang="en-US" i="1"/>
                              <m:t>𝑖</m:t>
                            </m:r>
                            <m:r>
                              <a:rPr lang="en-US" i="1"/>
                              <m:t>,</m:t>
                            </m:r>
                            <m:r>
                              <a:rPr lang="en-US" i="1"/>
                              <m:t>𝑡</m:t>
                            </m:r>
                          </m:sub>
                        </m:sSub>
                        <m:r>
                          <a:rPr lang="en-US" i="1"/>
                          <m:t>𝑃</m:t>
                        </m:r>
                        <m:d>
                          <m:dPr>
                            <m:ctrlPr>
                              <a:rPr lang="en-US" i="1"/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i="1"/>
                                </m:ctrlPr>
                              </m:sSubPr>
                              <m:e>
                                <m:r>
                                  <a:rPr lang="en-US" i="1"/>
                                  <m:t>𝑑</m:t>
                                </m:r>
                              </m:e>
                              <m:sub>
                                <m:r>
                                  <a:rPr lang="en-US" i="1"/>
                                  <m:t>𝑘</m:t>
                                </m:r>
                              </m:sub>
                            </m:sSub>
                            <m:r>
                              <a:rPr lang="en-US" i="1"/>
                              <m:t>;</m:t>
                            </m:r>
                            <m:sSub>
                              <m:sSubPr>
                                <m:ctrlPr>
                                  <a:rPr lang="en-US" b="1" i="1"/>
                                </m:ctrlPr>
                              </m:sSubPr>
                              <m:e>
                                <m:r>
                                  <a:rPr lang="en-US" b="1" i="1"/>
                                  <m:t>𝒒</m:t>
                                </m:r>
                              </m:e>
                              <m:sub>
                                <m:r>
                                  <a:rPr lang="en-US" b="1" i="1"/>
                                  <m:t>𝒕</m:t>
                                </m:r>
                              </m:sub>
                            </m:sSub>
                            <m:r>
                              <a:rPr lang="en-US" i="1"/>
                              <m:t>,</m:t>
                            </m:r>
                            <m:sSub>
                              <m:sSubPr>
                                <m:ctrlPr>
                                  <a:rPr lang="en-US" i="1"/>
                                </m:ctrlPr>
                              </m:sSubPr>
                              <m:e>
                                <m:r>
                                  <a:rPr lang="en-US" i="1"/>
                                  <m:t>𝑑</m:t>
                                </m:r>
                              </m:e>
                              <m:sub>
                                <m:r>
                                  <a:rPr lang="en-US" i="1"/>
                                  <m:t>𝑘</m:t>
                                </m:r>
                                <m:r>
                                  <a:rPr lang="en-US" i="1"/>
                                  <m:t>−1</m:t>
                                </m:r>
                              </m:sub>
                            </m:sSub>
                          </m:e>
                        </m:d>
                      </m:num>
                      <m:den>
                        <m:r>
                          <a:rPr lang="en-US" i="1"/>
                          <m:t>𝑃</m:t>
                        </m:r>
                        <m:d>
                          <m:dPr>
                            <m:ctrlPr>
                              <a:rPr lang="en-US" i="1"/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i="1"/>
                                </m:ctrlPr>
                              </m:sSubPr>
                              <m:e>
                                <m:r>
                                  <a:rPr lang="en-US" i="1"/>
                                  <m:t>𝑑</m:t>
                                </m:r>
                              </m:e>
                              <m:sub>
                                <m:r>
                                  <a:rPr lang="en-US" i="1"/>
                                  <m:t>𝑘</m:t>
                                </m:r>
                              </m:sub>
                            </m:sSub>
                            <m:r>
                              <a:rPr lang="en-US" i="1"/>
                              <m:t>; </m:t>
                            </m:r>
                            <m:sSub>
                              <m:sSubPr>
                                <m:ctrlPr>
                                  <a:rPr lang="en-US" i="1"/>
                                </m:ctrlPr>
                              </m:sSubPr>
                              <m:e>
                                <m:r>
                                  <a:rPr lang="en-US" i="1"/>
                                  <m:t>𝑚</m:t>
                                </m:r>
                              </m:e>
                              <m:sub>
                                <m:r>
                                  <a:rPr lang="en-US" i="1"/>
                                  <m:t>𝑡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en-US" b="1" i="1"/>
                                </m:ctrlPr>
                              </m:sSubPr>
                              <m:e>
                                <m:r>
                                  <a:rPr lang="en-US" b="1" i="1"/>
                                  <m:t>,</m:t>
                                </m:r>
                                <m:r>
                                  <a:rPr lang="en-US" b="1" i="1"/>
                                  <m:t>𝒒</m:t>
                                </m:r>
                              </m:e>
                              <m:sub>
                                <m:r>
                                  <a:rPr lang="en-US" b="1" i="1"/>
                                  <m:t>𝒕</m:t>
                                </m:r>
                              </m:sub>
                            </m:sSub>
                            <m:r>
                              <a:rPr lang="en-US" i="1"/>
                              <m:t>,</m:t>
                            </m:r>
                            <m:sSub>
                              <m:sSubPr>
                                <m:ctrlPr>
                                  <a:rPr lang="en-US" i="1"/>
                                </m:ctrlPr>
                              </m:sSubPr>
                              <m:e>
                                <m:r>
                                  <a:rPr lang="en-US" i="1"/>
                                  <m:t>𝑑</m:t>
                                </m:r>
                              </m:e>
                              <m:sub>
                                <m:r>
                                  <a:rPr lang="en-US" i="1"/>
                                  <m:t>𝑘</m:t>
                                </m:r>
                                <m:r>
                                  <a:rPr lang="en-US" i="1"/>
                                  <m:t>−1</m:t>
                                </m:r>
                              </m:sub>
                            </m:sSub>
                          </m:e>
                        </m:d>
                      </m:den>
                    </m:f>
                  </m:oMath>
                </a14:m>
                <a:endParaRPr lang="en-US" dirty="0"/>
              </a:p>
            </p:txBody>
          </p:sp>
        </mc:Choice>
        <mc:Fallback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blipFill rotWithShape="0">
                <a:blip r:embed="rId3"/>
                <a:stretch>
                  <a:fillRect l="-1882" t="-2801" r="-223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2018 Marilyn Wolf. Non-commercial use only.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5052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Appearance models, cont’d.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sz="half" idx="1"/>
              </p:nvPr>
            </p:nvSpPr>
            <p:spPr/>
            <p:txBody>
              <a:bodyPr/>
              <a:lstStyle/>
              <a:p>
                <a:r>
                  <a:rPr lang="en-US" dirty="0" err="1" smtClean="0"/>
                  <a:t>Comaniciu</a:t>
                </a:r>
                <a:r>
                  <a:rPr lang="en-US" dirty="0" smtClean="0"/>
                  <a:t> </a:t>
                </a:r>
                <a:r>
                  <a:rPr lang="en-US" i="1" dirty="0" smtClean="0"/>
                  <a:t>et al.</a:t>
                </a:r>
                <a:r>
                  <a:rPr lang="en-US" dirty="0" smtClean="0"/>
                  <a:t>: mean-shift target model.</a:t>
                </a:r>
              </a:p>
              <a:p>
                <a:pPr lvl="1"/>
                <a:r>
                  <a:rPr lang="en-US" dirty="0" smtClean="0"/>
                  <a:t>Compare using generalized Bhattacharyya coefficient.</a:t>
                </a:r>
              </a:p>
              <a:p>
                <a:pPr lvl="1"/>
                <a:r>
                  <a:rPr lang="en-US" dirty="0" smtClean="0"/>
                  <a:t>Target represented as an ellipse with normalized size.</a:t>
                </a:r>
              </a:p>
              <a:p>
                <a:pPr lvl="1"/>
                <a:r>
                  <a:rPr lang="en-US" dirty="0" smtClean="0"/>
                  <a:t>Kernel profile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𝑘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 smtClean="0"/>
                  <a:t> weights pixels relative to distance from center, </a:t>
                </a:r>
                <a:r>
                  <a:rPr lang="en-US" dirty="0" err="1" smtClean="0"/>
                  <a:t>covex</a:t>
                </a:r>
                <a:r>
                  <a:rPr lang="en-US" dirty="0" smtClean="0"/>
                  <a:t> and monotonic decreasing.</a:t>
                </a:r>
                <a:endParaRPr lang="en-US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 rotWithShape="0">
                <a:blip r:embed="rId2"/>
                <a:stretch>
                  <a:fillRect l="-2118" t="-22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Content Placeholder 3"/>
              <p:cNvSpPr>
                <a:spLocks noGrp="1"/>
              </p:cNvSpPr>
              <p:nvPr>
                <p:ph sz="half" idx="2"/>
              </p:nvPr>
            </p:nvSpPr>
            <p:spPr/>
            <p:txBody>
              <a:bodyPr/>
              <a:lstStyle/>
              <a:p>
                <a:r>
                  <a:rPr lang="en-US" dirty="0" smtClean="0"/>
                  <a:t>Distance between candidate distributions: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i="1"/>
                        </m:ctrlPr>
                      </m:sSubPr>
                      <m:e>
                        <m:r>
                          <a:rPr lang="en-US" i="1"/>
                          <m:t>𝑤</m:t>
                        </m:r>
                      </m:e>
                      <m:sub>
                        <m:r>
                          <a:rPr lang="en-US" i="1"/>
                          <m:t>𝑖</m:t>
                        </m:r>
                      </m:sub>
                    </m:sSub>
                    <m:r>
                      <a:rPr lang="en-US" i="1"/>
                      <m:t>=</m:t>
                    </m:r>
                    <m:nary>
                      <m:naryPr>
                        <m:chr m:val="∑"/>
                        <m:limLoc m:val="undOvr"/>
                        <m:supHide m:val="on"/>
                        <m:ctrlPr>
                          <a:rPr lang="en-US" i="1"/>
                        </m:ctrlPr>
                      </m:naryPr>
                      <m:sub>
                        <m:r>
                          <a:rPr lang="en-US" i="1"/>
                          <m:t>1≤</m:t>
                        </m:r>
                        <m:r>
                          <a:rPr lang="en-US" i="1"/>
                          <m:t>𝑢</m:t>
                        </m:r>
                        <m:r>
                          <a:rPr lang="en-US" i="1"/>
                          <m:t>≤</m:t>
                        </m:r>
                        <m:r>
                          <a:rPr lang="en-US" i="1"/>
                          <m:t>𝑚</m:t>
                        </m:r>
                      </m:sub>
                      <m:sup/>
                      <m:e>
                        <m:rad>
                          <m:radPr>
                            <m:degHide m:val="on"/>
                            <m:ctrlPr>
                              <a:rPr lang="en-US" i="1"/>
                            </m:ctrlPr>
                          </m:radPr>
                          <m:deg/>
                          <m:e>
                            <m:f>
                              <m:fPr>
                                <m:ctrlPr>
                                  <a:rPr lang="en-US" i="1"/>
                                </m:ctrlPr>
                              </m:fPr>
                              <m:num>
                                <m:acc>
                                  <m:accPr>
                                    <m:chr m:val="̂"/>
                                    <m:ctrlPr>
                                      <a:rPr lang="en-US" i="1"/>
                                    </m:ctrlPr>
                                  </m:accPr>
                                  <m:e>
                                    <m:sSub>
                                      <m:sSubPr>
                                        <m:ctrlPr>
                                          <a:rPr lang="en-US" i="1"/>
                                        </m:ctrlPr>
                                      </m:sSubPr>
                                      <m:e>
                                        <m:r>
                                          <a:rPr lang="en-US" i="1"/>
                                          <m:t>𝑞</m:t>
                                        </m:r>
                                      </m:e>
                                      <m:sub>
                                        <m:r>
                                          <a:rPr lang="en-US" i="1"/>
                                          <m:t>𝑢</m:t>
                                        </m:r>
                                      </m:sub>
                                    </m:sSub>
                                  </m:e>
                                </m:acc>
                              </m:num>
                              <m:den>
                                <m:acc>
                                  <m:accPr>
                                    <m:chr m:val="̂"/>
                                    <m:ctrlPr>
                                      <a:rPr lang="en-US" i="1"/>
                                    </m:ctrlPr>
                                  </m:accPr>
                                  <m:e>
                                    <m:sSub>
                                      <m:sSubPr>
                                        <m:ctrlPr>
                                          <a:rPr lang="en-US" i="1"/>
                                        </m:ctrlPr>
                                      </m:sSubPr>
                                      <m:e>
                                        <m:r>
                                          <a:rPr lang="en-US" i="1"/>
                                          <m:t>𝑝</m:t>
                                        </m:r>
                                      </m:e>
                                      <m:sub>
                                        <m:r>
                                          <a:rPr lang="en-US" i="1"/>
                                          <m:t>𝑢</m:t>
                                        </m:r>
                                      </m:sub>
                                    </m:sSub>
                                    <m:r>
                                      <a:rPr lang="en-US" i="1"/>
                                      <m:t>(</m:t>
                                    </m:r>
                                    <m:acc>
                                      <m:accPr>
                                        <m:chr m:val="̂"/>
                                        <m:ctrlPr>
                                          <a:rPr lang="en-US" i="1"/>
                                        </m:ctrlPr>
                                      </m:accPr>
                                      <m:e>
                                        <m:sSub>
                                          <m:sSubPr>
                                            <m:ctrlPr>
                                              <a:rPr lang="en-US" i="1"/>
                                            </m:ctrlPr>
                                          </m:sSubPr>
                                          <m:e>
                                            <m:r>
                                              <a:rPr lang="en-US" i="1"/>
                                              <m:t>𝑦</m:t>
                                            </m:r>
                                          </m:e>
                                          <m:sub>
                                            <m:r>
                                              <a:rPr lang="en-US" i="1"/>
                                              <m:t>0</m:t>
                                            </m:r>
                                          </m:sub>
                                        </m:sSub>
                                      </m:e>
                                    </m:acc>
                                    <m:r>
                                      <a:rPr lang="en-US" i="1"/>
                                      <m:t>)</m:t>
                                    </m:r>
                                  </m:e>
                                </m:acc>
                              </m:den>
                            </m:f>
                          </m:e>
                        </m:rad>
                      </m:e>
                    </m:nary>
                    <m:r>
                      <a:rPr lang="en-US" i="1"/>
                      <m:t>𝛿</m:t>
                    </m:r>
                    <m:d>
                      <m:dPr>
                        <m:begChr m:val="["/>
                        <m:endChr m:val="]"/>
                        <m:ctrlPr>
                          <a:rPr lang="en-US" i="1"/>
                        </m:ctrlPr>
                      </m:dPr>
                      <m:e>
                        <m:r>
                          <a:rPr lang="en-US" i="1"/>
                          <m:t>𝑏</m:t>
                        </m:r>
                        <m:d>
                          <m:dPr>
                            <m:ctrlPr>
                              <a:rPr lang="en-US" i="1"/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i="1"/>
                                </m:ctrlPr>
                              </m:sSubPr>
                              <m:e>
                                <m:r>
                                  <a:rPr lang="en-US" i="1"/>
                                  <m:t>𝑥</m:t>
                                </m:r>
                              </m:e>
                              <m:sub>
                                <m:r>
                                  <a:rPr lang="en-US" i="1"/>
                                  <m:t>𝑖</m:t>
                                </m:r>
                              </m:sub>
                            </m:sSub>
                          </m:e>
                        </m:d>
                        <m:r>
                          <a:rPr lang="en-US" i="1"/>
                          <m:t>−</m:t>
                        </m:r>
                        <m:r>
                          <a:rPr lang="en-US" i="1"/>
                          <m:t>𝑢</m:t>
                        </m:r>
                      </m:e>
                    </m:d>
                  </m:oMath>
                </a14:m>
                <a:endParaRPr lang="en-US" dirty="0" smtClean="0"/>
              </a:p>
              <a:p>
                <a:r>
                  <a:rPr lang="en-US" dirty="0" smtClean="0"/>
                  <a:t>Kernel position estimate in new frame:</a:t>
                </a:r>
              </a:p>
              <a:p>
                <a:pPr lvl="1"/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i="1"/>
                        </m:ctrlPr>
                      </m:accPr>
                      <m:e>
                        <m:sSub>
                          <m:sSubPr>
                            <m:ctrlPr>
                              <a:rPr lang="en-US" i="1"/>
                            </m:ctrlPr>
                          </m:sSubPr>
                          <m:e>
                            <m:r>
                              <a:rPr lang="en-US" i="1"/>
                              <m:t>𝑦</m:t>
                            </m:r>
                          </m:e>
                          <m:sub>
                            <m:r>
                              <a:rPr lang="en-US" i="1"/>
                              <m:t>1</m:t>
                            </m:r>
                          </m:sub>
                        </m:sSub>
                      </m:e>
                    </m:acc>
                    <m:r>
                      <a:rPr lang="en-US" i="1"/>
                      <m:t>=</m:t>
                    </m:r>
                    <m:f>
                      <m:fPr>
                        <m:ctrlPr>
                          <a:rPr lang="en-US" i="1"/>
                        </m:ctrlPr>
                      </m:fPr>
                      <m:num>
                        <m:nary>
                          <m:naryPr>
                            <m:chr m:val="∑"/>
                            <m:limLoc m:val="undOvr"/>
                            <m:supHide m:val="on"/>
                            <m:ctrlPr>
                              <a:rPr lang="en-US" i="1"/>
                            </m:ctrlPr>
                          </m:naryPr>
                          <m:sub>
                            <m:r>
                              <a:rPr lang="en-US" i="1"/>
                              <m:t>1≤</m:t>
                            </m:r>
                            <m:r>
                              <a:rPr lang="en-US" i="1"/>
                              <m:t>𝑖</m:t>
                            </m:r>
                            <m:r>
                              <a:rPr lang="en-US" i="1"/>
                              <m:t>≤</m:t>
                            </m:r>
                            <m:sSub>
                              <m:sSubPr>
                                <m:ctrlPr>
                                  <a:rPr lang="en-US" i="1"/>
                                </m:ctrlPr>
                              </m:sSubPr>
                              <m:e>
                                <m:r>
                                  <a:rPr lang="en-US" i="1"/>
                                  <m:t>𝑛</m:t>
                                </m:r>
                              </m:e>
                              <m:sub>
                                <m:r>
                                  <a:rPr lang="en-US" i="1"/>
                                  <m:t>h</m:t>
                                </m:r>
                              </m:sub>
                            </m:sSub>
                          </m:sub>
                          <m:sup/>
                          <m:e>
                            <m:sSub>
                              <m:sSubPr>
                                <m:ctrlPr>
                                  <a:rPr lang="en-US" i="1"/>
                                </m:ctrlPr>
                              </m:sSubPr>
                              <m:e>
                                <m:r>
                                  <a:rPr lang="en-US" i="1"/>
                                  <m:t>𝑥</m:t>
                                </m:r>
                              </m:e>
                              <m:sub>
                                <m:r>
                                  <a:rPr lang="en-US" i="1"/>
                                  <m:t>𝑖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en-US" i="1"/>
                                </m:ctrlPr>
                              </m:sSubPr>
                              <m:e>
                                <m:r>
                                  <a:rPr lang="en-US" i="1"/>
                                  <m:t>𝑤</m:t>
                                </m:r>
                              </m:e>
                              <m:sub>
                                <m:r>
                                  <a:rPr lang="en-US" i="1"/>
                                  <m:t>𝑖</m:t>
                                </m:r>
                              </m:sub>
                            </m:sSub>
                            <m:r>
                              <a:rPr lang="en-US" i="1"/>
                              <m:t>𝑔</m:t>
                            </m:r>
                            <m:sSup>
                              <m:sSupPr>
                                <m:ctrlPr>
                                  <a:rPr lang="en-US" i="1"/>
                                </m:ctrlPr>
                              </m:sSupPr>
                              <m:e>
                                <m:d>
                                  <m:dPr>
                                    <m:begChr m:val="‖"/>
                                    <m:endChr m:val="‖"/>
                                    <m:ctrlPr>
                                      <a:rPr lang="en-US" i="1"/>
                                    </m:ctrlPr>
                                  </m:dPr>
                                  <m:e>
                                    <m:f>
                                      <m:fPr>
                                        <m:ctrlPr>
                                          <a:rPr lang="en-US" i="1"/>
                                        </m:ctrlPr>
                                      </m:fPr>
                                      <m:num>
                                        <m:acc>
                                          <m:accPr>
                                            <m:chr m:val="̂"/>
                                            <m:ctrlPr>
                                              <a:rPr lang="en-US" i="1"/>
                                            </m:ctrlPr>
                                          </m:accPr>
                                          <m:e>
                                            <m:sSub>
                                              <m:sSubPr>
                                                <m:ctrlPr>
                                                  <a:rPr lang="en-US" i="1"/>
                                                </m:ctrlPr>
                                              </m:sSubPr>
                                              <m:e>
                                                <m:r>
                                                  <a:rPr lang="en-US" i="1"/>
                                                  <m:t>𝑦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en-US" i="1"/>
                                                  <m:t>0</m:t>
                                                </m:r>
                                              </m:sub>
                                            </m:sSub>
                                          </m:e>
                                        </m:acc>
                                        <m:r>
                                          <a:rPr lang="en-US" i="1"/>
                                          <m:t>−</m:t>
                                        </m:r>
                                        <m:sSub>
                                          <m:sSubPr>
                                            <m:ctrlPr>
                                              <a:rPr lang="en-US" i="1"/>
                                            </m:ctrlPr>
                                          </m:sSubPr>
                                          <m:e>
                                            <m:r>
                                              <a:rPr lang="en-US" i="1"/>
                                              <m:t>𝑥</m:t>
                                            </m:r>
                                          </m:e>
                                          <m:sub>
                                            <m:r>
                                              <a:rPr lang="en-US" i="1"/>
                                              <m:t>𝑖</m:t>
                                            </m:r>
                                          </m:sub>
                                        </m:sSub>
                                      </m:num>
                                      <m:den>
                                        <m:r>
                                          <a:rPr lang="en-US" i="1"/>
                                          <m:t>h</m:t>
                                        </m:r>
                                      </m:den>
                                    </m:f>
                                  </m:e>
                                </m:d>
                              </m:e>
                              <m:sup>
                                <m:r>
                                  <a:rPr lang="en-US" i="1"/>
                                  <m:t>2</m:t>
                                </m:r>
                              </m:sup>
                            </m:sSup>
                          </m:e>
                        </m:nary>
                      </m:num>
                      <m:den>
                        <m:nary>
                          <m:naryPr>
                            <m:chr m:val="∑"/>
                            <m:limLoc m:val="undOvr"/>
                            <m:supHide m:val="on"/>
                            <m:ctrlPr>
                              <a:rPr lang="en-US" i="1"/>
                            </m:ctrlPr>
                          </m:naryPr>
                          <m:sub>
                            <m:r>
                              <a:rPr lang="en-US" i="1"/>
                              <m:t>1≤</m:t>
                            </m:r>
                            <m:r>
                              <a:rPr lang="en-US" i="1"/>
                              <m:t>𝑖</m:t>
                            </m:r>
                            <m:r>
                              <a:rPr lang="en-US" i="1"/>
                              <m:t>≤</m:t>
                            </m:r>
                            <m:sSub>
                              <m:sSubPr>
                                <m:ctrlPr>
                                  <a:rPr lang="en-US" i="1"/>
                                </m:ctrlPr>
                              </m:sSubPr>
                              <m:e>
                                <m:r>
                                  <a:rPr lang="en-US" i="1"/>
                                  <m:t>𝑛</m:t>
                                </m:r>
                              </m:e>
                              <m:sub>
                                <m:r>
                                  <a:rPr lang="en-US" i="1"/>
                                  <m:t>h</m:t>
                                </m:r>
                              </m:sub>
                            </m:sSub>
                          </m:sub>
                          <m:sup/>
                          <m:e>
                            <m:sSub>
                              <m:sSubPr>
                                <m:ctrlPr>
                                  <a:rPr lang="en-US" i="1"/>
                                </m:ctrlPr>
                              </m:sSubPr>
                              <m:e>
                                <m:r>
                                  <a:rPr lang="en-US" i="1"/>
                                  <m:t>𝑤</m:t>
                                </m:r>
                              </m:e>
                              <m:sub>
                                <m:r>
                                  <a:rPr lang="en-US" i="1"/>
                                  <m:t>𝑖</m:t>
                                </m:r>
                              </m:sub>
                            </m:sSub>
                            <m:r>
                              <a:rPr lang="en-US" i="1"/>
                              <m:t>𝑔</m:t>
                            </m:r>
                            <m:sSup>
                              <m:sSupPr>
                                <m:ctrlPr>
                                  <a:rPr lang="en-US" i="1"/>
                                </m:ctrlPr>
                              </m:sSupPr>
                              <m:e>
                                <m:d>
                                  <m:dPr>
                                    <m:begChr m:val="‖"/>
                                    <m:endChr m:val="‖"/>
                                    <m:ctrlPr>
                                      <a:rPr lang="en-US" i="1"/>
                                    </m:ctrlPr>
                                  </m:dPr>
                                  <m:e>
                                    <m:f>
                                      <m:fPr>
                                        <m:ctrlPr>
                                          <a:rPr lang="en-US" i="1"/>
                                        </m:ctrlPr>
                                      </m:fPr>
                                      <m:num>
                                        <m:acc>
                                          <m:accPr>
                                            <m:chr m:val="̂"/>
                                            <m:ctrlPr>
                                              <a:rPr lang="en-US" i="1"/>
                                            </m:ctrlPr>
                                          </m:accPr>
                                          <m:e>
                                            <m:sSub>
                                              <m:sSubPr>
                                                <m:ctrlPr>
                                                  <a:rPr lang="en-US" i="1"/>
                                                </m:ctrlPr>
                                              </m:sSubPr>
                                              <m:e>
                                                <m:r>
                                                  <a:rPr lang="en-US" i="1"/>
                                                  <m:t>𝑦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en-US" i="1"/>
                                                  <m:t>0</m:t>
                                                </m:r>
                                              </m:sub>
                                            </m:sSub>
                                          </m:e>
                                        </m:acc>
                                        <m:r>
                                          <a:rPr lang="en-US" i="1"/>
                                          <m:t>−</m:t>
                                        </m:r>
                                        <m:sSub>
                                          <m:sSubPr>
                                            <m:ctrlPr>
                                              <a:rPr lang="en-US" i="1"/>
                                            </m:ctrlPr>
                                          </m:sSubPr>
                                          <m:e>
                                            <m:r>
                                              <a:rPr lang="en-US" i="1"/>
                                              <m:t>𝑥</m:t>
                                            </m:r>
                                          </m:e>
                                          <m:sub>
                                            <m:r>
                                              <a:rPr lang="en-US" i="1"/>
                                              <m:t>𝑖</m:t>
                                            </m:r>
                                          </m:sub>
                                        </m:sSub>
                                      </m:num>
                                      <m:den>
                                        <m:r>
                                          <a:rPr lang="en-US" i="1"/>
                                          <m:t>h</m:t>
                                        </m:r>
                                      </m:den>
                                    </m:f>
                                  </m:e>
                                </m:d>
                              </m:e>
                              <m:sup>
                                <m:r>
                                  <a:rPr lang="en-US" i="1"/>
                                  <m:t>2</m:t>
                                </m:r>
                              </m:sup>
                            </m:sSup>
                          </m:e>
                        </m:nary>
                      </m:den>
                    </m:f>
                  </m:oMath>
                </a14:m>
                <a:endParaRPr lang="en-US" dirty="0"/>
              </a:p>
            </p:txBody>
          </p:sp>
        </mc:Choice>
        <mc:Fallback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blipFill rotWithShape="0">
                <a:blip r:embed="rId3"/>
                <a:stretch>
                  <a:fillRect l="-2118" t="-22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2018 Marilyn Wolf. Non-commercial use only.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0820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Activity analysis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sz="half" idx="1"/>
              </p:nvPr>
            </p:nvSpPr>
            <p:spPr/>
            <p:txBody>
              <a:bodyPr/>
              <a:lstStyle/>
              <a:p>
                <a:r>
                  <a:rPr lang="en-US" dirty="0" err="1" smtClean="0"/>
                  <a:t>Pfinder</a:t>
                </a:r>
                <a:r>
                  <a:rPr lang="en-US" dirty="0"/>
                  <a:t> </a:t>
                </a:r>
                <a:r>
                  <a:rPr lang="en-US" dirty="0" smtClean="0"/>
                  <a:t>used statistical models of Gaussian blobs.</a:t>
                </a:r>
              </a:p>
              <a:p>
                <a:pPr lvl="1"/>
                <a:r>
                  <a:rPr lang="en-US" dirty="0" smtClean="0"/>
                  <a:t>Pixels classified into blob/non-blob.</a:t>
                </a:r>
              </a:p>
              <a:p>
                <a:pPr lvl="1"/>
                <a:r>
                  <a:rPr lang="en-US" dirty="0" smtClean="0"/>
                  <a:t>Blob update:</a:t>
                </a:r>
              </a:p>
              <a:p>
                <a:pPr lvl="2"/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i="1"/>
                        </m:ctrlPr>
                      </m:accPr>
                      <m:e>
                        <m:sSub>
                          <m:sSubPr>
                            <m:ctrlPr>
                              <a:rPr lang="en-US" b="1" i="1"/>
                            </m:ctrlPr>
                          </m:sSubPr>
                          <m:e>
                            <m:r>
                              <a:rPr lang="en-US" b="1" i="1"/>
                              <m:t>𝑿</m:t>
                            </m:r>
                          </m:e>
                          <m:sub>
                            <m:r>
                              <a:rPr lang="en-US" b="1" i="1"/>
                              <m:t>[</m:t>
                            </m:r>
                            <m:r>
                              <a:rPr lang="en-US" b="1" i="1"/>
                              <m:t>𝒏</m:t>
                            </m:r>
                            <m:r>
                              <a:rPr lang="en-US" b="1" i="1"/>
                              <m:t>|</m:t>
                            </m:r>
                            <m:r>
                              <a:rPr lang="en-US" b="1" i="1"/>
                              <m:t>𝒏</m:t>
                            </m:r>
                            <m:r>
                              <a:rPr lang="en-US" b="1" i="1"/>
                              <m:t>]</m:t>
                            </m:r>
                          </m:sub>
                        </m:sSub>
                      </m:e>
                    </m:acc>
                    <m:r>
                      <a:rPr lang="en-US" i="1"/>
                      <m:t>=</m:t>
                    </m:r>
                    <m:acc>
                      <m:accPr>
                        <m:chr m:val="̂"/>
                        <m:ctrlPr>
                          <a:rPr lang="en-US" i="1"/>
                        </m:ctrlPr>
                      </m:accPr>
                      <m:e>
                        <m:sSub>
                          <m:sSubPr>
                            <m:ctrlPr>
                              <a:rPr lang="en-US" b="1" i="1"/>
                            </m:ctrlPr>
                          </m:sSubPr>
                          <m:e>
                            <m:r>
                              <a:rPr lang="en-US" b="1" i="1"/>
                              <m:t>𝑿</m:t>
                            </m:r>
                          </m:e>
                          <m:sub>
                            <m:r>
                              <a:rPr lang="en-US" b="1" i="1"/>
                              <m:t>[</m:t>
                            </m:r>
                            <m:r>
                              <a:rPr lang="en-US" b="1" i="1"/>
                              <m:t>𝒏</m:t>
                            </m:r>
                            <m:r>
                              <a:rPr lang="en-US" b="1" i="1"/>
                              <m:t>|</m:t>
                            </m:r>
                            <m:r>
                              <a:rPr lang="en-US" b="1" i="1"/>
                              <m:t>𝒏</m:t>
                            </m:r>
                            <m:r>
                              <a:rPr lang="en-US" b="1" i="1"/>
                              <m:t>−</m:t>
                            </m:r>
                            <m:r>
                              <a:rPr lang="en-US" b="1" i="1"/>
                              <m:t>𝟏</m:t>
                            </m:r>
                            <m:r>
                              <a:rPr lang="en-US" b="1" i="1"/>
                              <m:t>]</m:t>
                            </m:r>
                          </m:sub>
                        </m:sSub>
                      </m:e>
                    </m:acc>
                    <m:r>
                      <a:rPr lang="en-US" i="1"/>
                      <m:t>+</m:t>
                    </m:r>
                    <m:acc>
                      <m:accPr>
                        <m:chr m:val="̂"/>
                        <m:ctrlPr>
                          <a:rPr lang="en-US" i="1"/>
                        </m:ctrlPr>
                      </m:accPr>
                      <m:e>
                        <m:sSub>
                          <m:sSubPr>
                            <m:ctrlPr>
                              <a:rPr lang="en-US" b="1" i="1"/>
                            </m:ctrlPr>
                          </m:sSubPr>
                          <m:e>
                            <m:r>
                              <a:rPr lang="en-US" b="1" i="1"/>
                              <m:t>𝑮</m:t>
                            </m:r>
                          </m:e>
                          <m:sub>
                            <m:r>
                              <a:rPr lang="en-US" b="1" i="1"/>
                              <m:t>[</m:t>
                            </m:r>
                            <m:r>
                              <a:rPr lang="en-US" b="1" i="1"/>
                              <m:t>𝒏</m:t>
                            </m:r>
                            <m:r>
                              <a:rPr lang="en-US" b="1" i="1"/>
                              <m:t>]</m:t>
                            </m:r>
                          </m:sub>
                        </m:sSub>
                      </m:e>
                    </m:acc>
                    <m:d>
                      <m:dPr>
                        <m:begChr m:val="{"/>
                        <m:endChr m:val="}"/>
                        <m:ctrlPr>
                          <a:rPr lang="en-US" i="1"/>
                        </m:ctrlPr>
                      </m:dPr>
                      <m:e>
                        <m:acc>
                          <m:accPr>
                            <m:chr m:val="̂"/>
                            <m:ctrlPr>
                              <a:rPr lang="en-US" i="1"/>
                            </m:ctrlPr>
                          </m:accPr>
                          <m:e>
                            <m:sSub>
                              <m:sSubPr>
                                <m:ctrlPr>
                                  <a:rPr lang="en-US" b="1" i="1"/>
                                </m:ctrlPr>
                              </m:sSubPr>
                              <m:e>
                                <m:r>
                                  <a:rPr lang="en-US" b="1" i="1"/>
                                  <m:t>𝒀</m:t>
                                </m:r>
                              </m:e>
                              <m:sub>
                                <m:r>
                                  <a:rPr lang="en-US" b="1" i="1"/>
                                  <m:t>[</m:t>
                                </m:r>
                                <m:r>
                                  <a:rPr lang="en-US" b="1" i="1"/>
                                  <m:t>𝒏</m:t>
                                </m:r>
                                <m:r>
                                  <a:rPr lang="en-US" b="1" i="1"/>
                                  <m:t>]</m:t>
                                </m:r>
                              </m:sub>
                            </m:sSub>
                          </m:e>
                        </m:acc>
                        <m:r>
                          <a:rPr lang="en-US" i="1"/>
                          <m:t>−</m:t>
                        </m:r>
                        <m:acc>
                          <m:accPr>
                            <m:chr m:val="̂"/>
                            <m:ctrlPr>
                              <a:rPr lang="en-US" i="1"/>
                            </m:ctrlPr>
                          </m:accPr>
                          <m:e>
                            <m:sSub>
                              <m:sSubPr>
                                <m:ctrlPr>
                                  <a:rPr lang="en-US" b="1" i="1"/>
                                </m:ctrlPr>
                              </m:sSubPr>
                              <m:e>
                                <m:r>
                                  <a:rPr lang="en-US" b="1" i="1"/>
                                  <m:t>𝑿</m:t>
                                </m:r>
                              </m:e>
                              <m:sub>
                                <m:r>
                                  <a:rPr lang="en-US" b="1" i="1"/>
                                  <m:t>[</m:t>
                                </m:r>
                                <m:r>
                                  <a:rPr lang="en-US" b="1" i="1"/>
                                  <m:t>𝒏</m:t>
                                </m:r>
                                <m:r>
                                  <a:rPr lang="en-US" b="1" i="1"/>
                                  <m:t>|</m:t>
                                </m:r>
                                <m:r>
                                  <a:rPr lang="en-US" b="1" i="1"/>
                                  <m:t>𝒏</m:t>
                                </m:r>
                                <m:r>
                                  <a:rPr lang="en-US" b="1" i="1"/>
                                  <m:t>−</m:t>
                                </m:r>
                                <m:r>
                                  <a:rPr lang="en-US" b="1" i="1"/>
                                  <m:t>𝟏</m:t>
                                </m:r>
                                <m:r>
                                  <a:rPr lang="en-US" b="1" i="1"/>
                                  <m:t>]</m:t>
                                </m:r>
                              </m:sub>
                            </m:sSub>
                          </m:e>
                        </m:acc>
                      </m:e>
                    </m:d>
                  </m:oMath>
                </a14:m>
                <a:endParaRPr lang="en-US" dirty="0" smtClean="0"/>
              </a:p>
              <a:p>
                <a:pPr marL="457200" lvl="1" indent="0">
                  <a:buNone/>
                </a:pPr>
                <a:endParaRPr lang="en-US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 rotWithShape="0">
                <a:blip r:embed="rId2"/>
                <a:stretch>
                  <a:fillRect l="-2118" t="-2241" r="-388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Content Placeholder 3"/>
              <p:cNvSpPr>
                <a:spLocks noGrp="1"/>
              </p:cNvSpPr>
              <p:nvPr>
                <p:ph sz="half" idx="2"/>
              </p:nvPr>
            </p:nvSpPr>
            <p:spPr/>
            <p:txBody>
              <a:bodyPr/>
              <a:lstStyle/>
              <a:p>
                <a:r>
                  <a:rPr lang="en-US" dirty="0"/>
                  <a:t>Likelihood of pixel’s membership in blob, background:</a:t>
                </a:r>
              </a:p>
              <a:p>
                <a:pPr lvl="2"/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𝑑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=−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1" i="1">
                                <a:latin typeface="Cambria Math" panose="02040503050406030204" pitchFamily="18" charset="0"/>
                              </a:rPr>
                              <m:t>𝒚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b="1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1" i="1">
                                    <a:latin typeface="Cambria Math" panose="02040503050406030204" pitchFamily="18" charset="0"/>
                                  </a:rPr>
                                  <m:t>𝝁</m:t>
                                </m:r>
                              </m:e>
                              <m:sub>
                                <m:r>
                                  <a:rPr lang="en-US" b="1" i="1">
                                    <a:latin typeface="Cambria Math" panose="02040503050406030204" pitchFamily="18" charset="0"/>
                                  </a:rPr>
                                  <m:t>𝒌</m:t>
                                </m:r>
                              </m:sub>
                            </m:sSub>
                          </m:e>
                        </m:d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𝑇</m:t>
                        </m:r>
                      </m:sup>
                    </m:sSup>
                    <m:sSubSup>
                      <m:sSubSupPr>
                        <m:ctrlPr>
                          <a:rPr lang="en-US" b="1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𝑲</m:t>
                        </m:r>
                      </m:e>
                      <m:sub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𝒌</m:t>
                        </m:r>
                      </m:sub>
                      <m:sup>
                        <m:r>
                          <a:rPr lang="en-US" b="1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𝟏</m:t>
                        </m:r>
                      </m:sup>
                    </m:sSubSup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𝒚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en-US" b="1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1" i="1">
                                <a:latin typeface="Cambria Math" panose="02040503050406030204" pitchFamily="18" charset="0"/>
                              </a:rPr>
                              <m:t>𝝁</m:t>
                            </m:r>
                          </m:e>
                          <m:sub>
                            <m:r>
                              <a:rPr lang="en-US" b="1" i="1">
                                <a:latin typeface="Cambria Math" panose="02040503050406030204" pitchFamily="18" charset="0"/>
                              </a:rPr>
                              <m:t>𝒌</m:t>
                            </m:r>
                          </m:sub>
                        </m:sSub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func>
                      <m:func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ln</m:t>
                        </m:r>
                      </m:fName>
                      <m:e>
                        <m:d>
                          <m:dPr>
                            <m:begChr m:val="|"/>
                            <m:endChr m:val="|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b="1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1" i="1">
                                    <a:latin typeface="Cambria Math" panose="02040503050406030204" pitchFamily="18" charset="0"/>
                                  </a:rPr>
                                  <m:t>𝑲</m:t>
                                </m:r>
                              </m:e>
                              <m:sub>
                                <m:r>
                                  <a:rPr lang="en-US" b="1" i="1">
                                    <a:latin typeface="Cambria Math" panose="02040503050406030204" pitchFamily="18" charset="0"/>
                                  </a:rPr>
                                  <m:t>𝒌</m:t>
                                </m:r>
                              </m:sub>
                            </m:sSub>
                          </m:e>
                        </m:d>
                      </m:e>
                    </m:func>
                    <m:r>
                      <a:rPr lang="en-US" i="1">
                        <a:latin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𝑚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func>
                      <m:func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ln</m:t>
                        </m:r>
                      </m:fName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𝜋</m:t>
                        </m:r>
                      </m:e>
                    </m:func>
                  </m:oMath>
                </a14:m>
                <a:endParaRPr lang="en-US" dirty="0" smtClean="0"/>
              </a:p>
              <a:p>
                <a:r>
                  <a:rPr lang="en-US" dirty="0" smtClean="0"/>
                  <a:t>Use heuristics for shadows.</a:t>
                </a:r>
              </a:p>
              <a:p>
                <a:r>
                  <a:rPr lang="en-US" dirty="0" smtClean="0"/>
                  <a:t>Update blob statistics using new pixel members:</a:t>
                </a:r>
              </a:p>
              <a:p>
                <a:pPr lvl="1"/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i="1"/>
                        </m:ctrlPr>
                      </m:accPr>
                      <m:e>
                        <m:sSub>
                          <m:sSubPr>
                            <m:ctrlPr>
                              <a:rPr lang="en-US" i="1"/>
                            </m:ctrlPr>
                          </m:sSubPr>
                          <m:e>
                            <m:r>
                              <a:rPr lang="en-US" b="1" i="1"/>
                              <m:t>𝝁</m:t>
                            </m:r>
                          </m:e>
                          <m:sub>
                            <m:r>
                              <a:rPr lang="en-US" i="1"/>
                              <m:t>𝑘</m:t>
                            </m:r>
                          </m:sub>
                        </m:sSub>
                      </m:e>
                    </m:acc>
                    <m:r>
                      <a:rPr lang="en-US" i="1"/>
                      <m:t>=</m:t>
                    </m:r>
                    <m:r>
                      <a:rPr lang="en-US" i="1"/>
                      <m:t>𝐸</m:t>
                    </m:r>
                    <m:d>
                      <m:dPr>
                        <m:begChr m:val="["/>
                        <m:endChr m:val="]"/>
                        <m:ctrlPr>
                          <a:rPr lang="en-US" i="1"/>
                        </m:ctrlPr>
                      </m:dPr>
                      <m:e>
                        <m:sSup>
                          <m:sSupPr>
                            <m:ctrlPr>
                              <a:rPr lang="en-US" i="1"/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i="1"/>
                                </m:ctrlPr>
                              </m:dPr>
                              <m:e>
                                <m:r>
                                  <a:rPr lang="en-US" b="1" i="1"/>
                                  <m:t>𝒚</m:t>
                                </m:r>
                                <m:r>
                                  <a:rPr lang="en-US" i="1"/>
                                  <m:t>−</m:t>
                                </m:r>
                                <m:sSub>
                                  <m:sSubPr>
                                    <m:ctrlPr>
                                      <a:rPr lang="en-US" b="1" i="1"/>
                                    </m:ctrlPr>
                                  </m:sSubPr>
                                  <m:e>
                                    <m:r>
                                      <a:rPr lang="en-US" b="1" i="1"/>
                                      <m:t>𝝁</m:t>
                                    </m:r>
                                  </m:e>
                                  <m:sub>
                                    <m:r>
                                      <a:rPr lang="en-US" b="1" i="1"/>
                                      <m:t>𝒌</m:t>
                                    </m:r>
                                  </m:sub>
                                </m:sSub>
                              </m:e>
                            </m:d>
                            <m:d>
                              <m:dPr>
                                <m:ctrlPr>
                                  <a:rPr lang="en-US" i="1"/>
                                </m:ctrlPr>
                              </m:dPr>
                              <m:e>
                                <m:r>
                                  <a:rPr lang="en-US" b="1" i="1"/>
                                  <m:t>𝒚</m:t>
                                </m:r>
                                <m:r>
                                  <a:rPr lang="en-US" i="1"/>
                                  <m:t>−</m:t>
                                </m:r>
                                <m:sSub>
                                  <m:sSubPr>
                                    <m:ctrlPr>
                                      <a:rPr lang="en-US" b="1" i="1"/>
                                    </m:ctrlPr>
                                  </m:sSubPr>
                                  <m:e>
                                    <m:r>
                                      <a:rPr lang="en-US" b="1" i="1"/>
                                      <m:t>𝝁</m:t>
                                    </m:r>
                                  </m:e>
                                  <m:sub>
                                    <m:r>
                                      <a:rPr lang="en-US" b="1" i="1"/>
                                      <m:t>𝒌</m:t>
                                    </m:r>
                                  </m:sub>
                                </m:sSub>
                              </m:e>
                            </m:d>
                          </m:e>
                          <m:sup>
                            <m:r>
                              <a:rPr lang="en-US" i="1"/>
                              <m:t>𝑇</m:t>
                            </m:r>
                          </m:sup>
                        </m:sSup>
                      </m:e>
                    </m:d>
                  </m:oMath>
                </a14:m>
                <a:endParaRPr lang="en-US" dirty="0" smtClean="0"/>
              </a:p>
              <a:p>
                <a:pPr lvl="1"/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i="1"/>
                        </m:ctrlPr>
                      </m:accPr>
                      <m:e>
                        <m:sSub>
                          <m:sSubPr>
                            <m:ctrlPr>
                              <a:rPr lang="en-US" i="1"/>
                            </m:ctrlPr>
                          </m:sSubPr>
                          <m:e>
                            <m:r>
                              <a:rPr lang="en-US" b="1" i="1"/>
                              <m:t>𝚱</m:t>
                            </m:r>
                          </m:e>
                          <m:sub>
                            <m:r>
                              <a:rPr lang="en-US" i="1"/>
                              <m:t>𝑘</m:t>
                            </m:r>
                          </m:sub>
                        </m:sSub>
                      </m:e>
                    </m:acc>
                    <m:r>
                      <a:rPr lang="en-US" i="1"/>
                      <m:t>=</m:t>
                    </m:r>
                    <m:r>
                      <a:rPr lang="en-US" i="1"/>
                      <m:t>𝐸</m:t>
                    </m:r>
                    <m:d>
                      <m:dPr>
                        <m:begChr m:val="["/>
                        <m:endChr m:val="]"/>
                        <m:ctrlPr>
                          <a:rPr lang="en-US" i="1"/>
                        </m:ctrlPr>
                      </m:dPr>
                      <m:e>
                        <m:r>
                          <a:rPr lang="en-US" b="1" i="1"/>
                          <m:t>𝒚</m:t>
                        </m:r>
                        <m:sSup>
                          <m:sSupPr>
                            <m:ctrlPr>
                              <a:rPr lang="en-US" i="1"/>
                            </m:ctrlPr>
                          </m:sSupPr>
                          <m:e>
                            <m:r>
                              <a:rPr lang="en-US" b="1" i="1"/>
                              <m:t>𝒚</m:t>
                            </m:r>
                          </m:e>
                          <m:sup>
                            <m:r>
                              <a:rPr lang="en-US" i="1"/>
                              <m:t>𝑇</m:t>
                            </m:r>
                          </m:sup>
                        </m:sSup>
                      </m:e>
                    </m:d>
                    <m:r>
                      <a:rPr lang="en-US" i="1"/>
                      <m:t>−</m:t>
                    </m:r>
                    <m:sSub>
                      <m:sSubPr>
                        <m:ctrlPr>
                          <a:rPr lang="en-US" b="1" i="1"/>
                        </m:ctrlPr>
                      </m:sSubPr>
                      <m:e>
                        <m:r>
                          <a:rPr lang="en-US" b="1" i="1"/>
                          <m:t>𝝁</m:t>
                        </m:r>
                      </m:e>
                      <m:sub>
                        <m:r>
                          <a:rPr lang="en-US" b="1" i="1"/>
                          <m:t>𝒌</m:t>
                        </m:r>
                      </m:sub>
                    </m:sSub>
                    <m:sSubSup>
                      <m:sSubSupPr>
                        <m:ctrlPr>
                          <a:rPr lang="en-US" b="1" i="1"/>
                        </m:ctrlPr>
                      </m:sSubSupPr>
                      <m:e>
                        <m:r>
                          <a:rPr lang="en-US" b="1" i="1"/>
                          <m:t>𝝁</m:t>
                        </m:r>
                      </m:e>
                      <m:sub>
                        <m:r>
                          <a:rPr lang="en-US" b="1" i="1"/>
                          <m:t>𝒌</m:t>
                        </m:r>
                      </m:sub>
                      <m:sup>
                        <m:r>
                          <a:rPr lang="en-US" b="1" i="1"/>
                          <m:t>𝑻</m:t>
                        </m:r>
                      </m:sup>
                    </m:sSubSup>
                  </m:oMath>
                </a14:m>
                <a:endParaRPr lang="en-US" dirty="0"/>
              </a:p>
            </p:txBody>
          </p:sp>
        </mc:Choice>
        <mc:Fallback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blipFill rotWithShape="0">
                <a:blip r:embed="rId3"/>
                <a:stretch>
                  <a:fillRect l="-2118" t="-2241" r="-270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2018 Marilyn Wolf. Non-commercial use only.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5635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Gesture analysis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Wolf </a:t>
            </a:r>
            <a:r>
              <a:rPr lang="en-US" i="1" dirty="0" smtClean="0"/>
              <a:t>et al</a:t>
            </a:r>
            <a:r>
              <a:rPr lang="en-US" dirty="0"/>
              <a:t> </a:t>
            </a:r>
            <a:r>
              <a:rPr lang="en-US" dirty="0" smtClean="0"/>
              <a:t>gesture analysis:</a:t>
            </a:r>
          </a:p>
          <a:p>
            <a:pPr lvl="1"/>
            <a:r>
              <a:rPr lang="en-US" dirty="0" smtClean="0"/>
              <a:t>Background elimination.</a:t>
            </a:r>
          </a:p>
          <a:p>
            <a:pPr lvl="1"/>
            <a:r>
              <a:rPr lang="en-US" dirty="0" smtClean="0"/>
              <a:t>Blob identification.</a:t>
            </a:r>
          </a:p>
          <a:p>
            <a:pPr lvl="1"/>
            <a:r>
              <a:rPr lang="en-US" dirty="0" smtClean="0"/>
              <a:t>Ellipse matching.</a:t>
            </a:r>
          </a:p>
          <a:p>
            <a:pPr lvl="1"/>
            <a:r>
              <a:rPr lang="en-US" dirty="0" smtClean="0"/>
              <a:t>Graph model classification into pose.</a:t>
            </a:r>
          </a:p>
          <a:p>
            <a:pPr lvl="1"/>
            <a:r>
              <a:rPr lang="en-US" dirty="0" smtClean="0"/>
              <a:t>HMM for gesture from sequences of poses.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2018 Marilyn Wolf. Non-commercial use only.</a:t>
            </a:r>
            <a:endParaRPr lang="en-US"/>
          </a:p>
        </p:txBody>
      </p:sp>
      <p:pic>
        <p:nvPicPr>
          <p:cNvPr id="6" name="Content Placeholder 5"/>
          <p:cNvPicPr>
            <a:picLocks noGrp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0" y="2199774"/>
            <a:ext cx="5181600" cy="3603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9866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Gesture analysis, cont’d.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sz="half"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Stauffer and </a:t>
                </a:r>
                <a:r>
                  <a:rPr lang="en-US" dirty="0" err="1" smtClean="0"/>
                  <a:t>Grimson</a:t>
                </a:r>
                <a:r>
                  <a:rPr lang="en-US" dirty="0" smtClean="0"/>
                  <a:t> classified motion using codebook.</a:t>
                </a:r>
              </a:p>
              <a:p>
                <a:pPr lvl="1"/>
                <a:r>
                  <a:rPr lang="en-US" dirty="0" smtClean="0"/>
                  <a:t>Observation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i="1"/>
                        </m:ctrlPr>
                      </m:dPr>
                      <m:e>
                        <m:r>
                          <a:rPr lang="en-US" i="1"/>
                          <m:t>𝑥</m:t>
                        </m:r>
                        <m:r>
                          <a:rPr lang="en-US" i="1"/>
                          <m:t> </m:t>
                        </m:r>
                        <m:r>
                          <a:rPr lang="en-US" i="1"/>
                          <m:t>𝑦</m:t>
                        </m:r>
                        <m:r>
                          <a:rPr lang="en-US" i="1"/>
                          <m:t> </m:t>
                        </m:r>
                        <m:r>
                          <a:rPr lang="en-US" i="1"/>
                          <m:t>𝑑𝑥</m:t>
                        </m:r>
                        <m:r>
                          <a:rPr lang="en-US" i="1"/>
                          <m:t> </m:t>
                        </m:r>
                        <m:r>
                          <a:rPr lang="en-US" i="1"/>
                          <m:t>𝑑𝑦</m:t>
                        </m:r>
                        <m:r>
                          <a:rPr lang="en-US" i="1"/>
                          <m:t> </m:t>
                        </m:r>
                        <m:r>
                          <a:rPr lang="en-US" i="1"/>
                          <m:t>𝑠𝑖𝑧𝑒</m:t>
                        </m:r>
                      </m:e>
                    </m:d>
                  </m:oMath>
                </a14:m>
                <a:endParaRPr lang="en-US" dirty="0" smtClean="0"/>
              </a:p>
              <a:p>
                <a:pPr lvl="1"/>
                <a:r>
                  <a:rPr lang="en-US" dirty="0" smtClean="0"/>
                  <a:t>Does not directly model time or sequence.</a:t>
                </a:r>
              </a:p>
              <a:p>
                <a:pPr lvl="1"/>
                <a:r>
                  <a:rPr lang="en-US" dirty="0" smtClean="0"/>
                  <a:t>Activity is a multiset of observations.</a:t>
                </a:r>
                <a:endParaRPr lang="en-US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 rotWithShape="0">
                <a:blip r:embed="rId2"/>
                <a:stretch>
                  <a:fillRect l="-2118" t="-22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Content Placeholder 3"/>
              <p:cNvSpPr>
                <a:spLocks noGrp="1"/>
              </p:cNvSpPr>
              <p:nvPr>
                <p:ph sz="half" idx="2"/>
              </p:nvPr>
            </p:nvSpPr>
            <p:spPr/>
            <p:txBody>
              <a:bodyPr/>
              <a:lstStyle/>
              <a:p>
                <a:r>
                  <a:rPr lang="en-US" dirty="0" smtClean="0"/>
                  <a:t>Co-occurrence matrix:</a:t>
                </a:r>
              </a:p>
              <a:p>
                <a:pPr lvl="1"/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i="1"/>
                        </m:ctrlPr>
                      </m:accPr>
                      <m:e>
                        <m:sSub>
                          <m:sSubPr>
                            <m:ctrlPr>
                              <a:rPr lang="en-US" i="1"/>
                            </m:ctrlPr>
                          </m:sSubPr>
                          <m:e>
                            <m:r>
                              <a:rPr lang="en-US" i="1"/>
                              <m:t>𝐶</m:t>
                            </m:r>
                          </m:e>
                          <m:sub>
                            <m:r>
                              <a:rPr lang="en-US" i="1"/>
                              <m:t>𝑖</m:t>
                            </m:r>
                            <m:r>
                              <a:rPr lang="en-US" i="1"/>
                              <m:t>,</m:t>
                            </m:r>
                            <m:r>
                              <a:rPr lang="en-US" i="1"/>
                              <m:t>𝑗</m:t>
                            </m:r>
                          </m:sub>
                        </m:sSub>
                      </m:e>
                    </m:acc>
                    <m:r>
                      <a:rPr lang="en-US" i="1"/>
                      <m:t>=</m:t>
                    </m:r>
                    <m:nary>
                      <m:naryPr>
                        <m:chr m:val="∑"/>
                        <m:limLoc m:val="undOvr"/>
                        <m:supHide m:val="on"/>
                        <m:ctrlPr>
                          <a:rPr lang="en-US" i="1"/>
                        </m:ctrlPr>
                      </m:naryPr>
                      <m:sub>
                        <m:r>
                          <a:rPr lang="en-US" i="1"/>
                          <m:t>1≤</m:t>
                        </m:r>
                        <m:r>
                          <a:rPr lang="en-US" i="1"/>
                          <m:t>𝑐</m:t>
                        </m:r>
                        <m:r>
                          <a:rPr lang="en-US" i="1"/>
                          <m:t>≤</m:t>
                        </m:r>
                        <m:r>
                          <a:rPr lang="en-US" i="1"/>
                          <m:t>𝑁</m:t>
                        </m:r>
                      </m:sub>
                      <m:sup/>
                      <m:e>
                        <m:sSub>
                          <m:sSubPr>
                            <m:ctrlPr>
                              <a:rPr lang="en-US" i="1"/>
                            </m:ctrlPr>
                          </m:sSubPr>
                          <m:e>
                            <m:r>
                              <a:rPr lang="en-US" i="1"/>
                              <m:t>𝜋</m:t>
                            </m:r>
                          </m:e>
                          <m:sub>
                            <m:r>
                              <a:rPr lang="en-US" i="1"/>
                              <m:t>𝑐</m:t>
                            </m:r>
                          </m:sub>
                        </m:sSub>
                        <m:r>
                          <a:rPr lang="en-US" i="1"/>
                          <m:t>∗</m:t>
                        </m:r>
                        <m:sSub>
                          <m:sSubPr>
                            <m:ctrlPr>
                              <a:rPr lang="en-US" i="1"/>
                            </m:ctrlPr>
                          </m:sSubPr>
                          <m:e>
                            <m:r>
                              <a:rPr lang="en-US" i="1"/>
                              <m:t>𝑝</m:t>
                            </m:r>
                          </m:e>
                          <m:sub>
                            <m:r>
                              <a:rPr lang="en-US" i="1"/>
                              <m:t>𝑐</m:t>
                            </m:r>
                          </m:sub>
                        </m:sSub>
                        <m:r>
                          <a:rPr lang="en-US" i="1"/>
                          <m:t>(</m:t>
                        </m:r>
                        <m:r>
                          <a:rPr lang="en-US" i="1"/>
                          <m:t>𝑖</m:t>
                        </m:r>
                        <m:r>
                          <a:rPr lang="en-US" i="1"/>
                          <m:t>)∗</m:t>
                        </m:r>
                        <m:sSub>
                          <m:sSubPr>
                            <m:ctrlPr>
                              <a:rPr lang="en-US" i="1"/>
                            </m:ctrlPr>
                          </m:sSubPr>
                          <m:e>
                            <m:r>
                              <a:rPr lang="en-US" i="1"/>
                              <m:t>𝑝</m:t>
                            </m:r>
                          </m:e>
                          <m:sub>
                            <m:r>
                              <a:rPr lang="en-US" i="1"/>
                              <m:t>𝑐</m:t>
                            </m:r>
                          </m:sub>
                        </m:sSub>
                        <m:r>
                          <a:rPr lang="en-US" i="1"/>
                          <m:t>(</m:t>
                        </m:r>
                        <m:r>
                          <a:rPr lang="en-US" i="1"/>
                          <m:t>𝑗</m:t>
                        </m:r>
                        <m:r>
                          <a:rPr lang="en-US" i="1"/>
                          <m:t>)</m:t>
                        </m:r>
                      </m:e>
                    </m:nary>
                  </m:oMath>
                </a14:m>
                <a:endParaRPr lang="en-US" dirty="0" smtClean="0"/>
              </a:p>
              <a:p>
                <a:r>
                  <a:rPr lang="en-US" dirty="0" smtClean="0"/>
                  <a:t>Update: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i="1"/>
                        </m:ctrlPr>
                      </m:sSubPr>
                      <m:e>
                        <m:r>
                          <a:rPr lang="en-US" i="1"/>
                          <m:t>𝜋</m:t>
                        </m:r>
                      </m:e>
                      <m:sub>
                        <m:r>
                          <a:rPr lang="en-US" i="1"/>
                          <m:t>𝑐</m:t>
                        </m:r>
                      </m:sub>
                    </m:sSub>
                    <m:r>
                      <a:rPr lang="en-US" i="1"/>
                      <m:t>←</m:t>
                    </m:r>
                    <m:d>
                      <m:dPr>
                        <m:ctrlPr>
                          <a:rPr lang="en-US" i="1"/>
                        </m:ctrlPr>
                      </m:dPr>
                      <m:e>
                        <m:r>
                          <a:rPr lang="en-US" i="1"/>
                          <m:t>1−</m:t>
                        </m:r>
                        <m:sSub>
                          <m:sSubPr>
                            <m:ctrlPr>
                              <a:rPr lang="en-US" i="1"/>
                            </m:ctrlPr>
                          </m:sSubPr>
                          <m:e>
                            <m:r>
                              <a:rPr lang="en-US" i="1"/>
                              <m:t>𝛼</m:t>
                            </m:r>
                          </m:e>
                          <m:sub>
                            <m:r>
                              <a:rPr lang="en-US" i="1"/>
                              <m:t>𝜋</m:t>
                            </m:r>
                          </m:sub>
                        </m:sSub>
                      </m:e>
                    </m:d>
                    <m:r>
                      <a:rPr lang="en-US" i="1"/>
                      <m:t>∗</m:t>
                    </m:r>
                    <m:sSub>
                      <m:sSubPr>
                        <m:ctrlPr>
                          <a:rPr lang="en-US" i="1"/>
                        </m:ctrlPr>
                      </m:sSubPr>
                      <m:e>
                        <m:r>
                          <a:rPr lang="en-US" i="1"/>
                          <m:t>𝜋</m:t>
                        </m:r>
                      </m:e>
                      <m:sub>
                        <m:r>
                          <a:rPr lang="en-US" i="1"/>
                          <m:t>𝑐</m:t>
                        </m:r>
                      </m:sub>
                    </m:sSub>
                    <m:r>
                      <a:rPr lang="en-US" i="1"/>
                      <m:t>+</m:t>
                    </m:r>
                    <m:sSub>
                      <m:sSubPr>
                        <m:ctrlPr>
                          <a:rPr lang="en-US" i="1"/>
                        </m:ctrlPr>
                      </m:sSubPr>
                      <m:e>
                        <m:r>
                          <a:rPr lang="en-US" i="1"/>
                          <m:t>𝛼</m:t>
                        </m:r>
                      </m:e>
                      <m:sub>
                        <m:r>
                          <a:rPr lang="en-US" i="1"/>
                          <m:t>𝜋</m:t>
                        </m:r>
                      </m:sub>
                    </m:sSub>
                    <m:nary>
                      <m:naryPr>
                        <m:chr m:val="∑"/>
                        <m:limLoc m:val="undOvr"/>
                        <m:supHide m:val="on"/>
                        <m:ctrlPr>
                          <a:rPr lang="en-US" i="1"/>
                        </m:ctrlPr>
                      </m:naryPr>
                      <m:sub>
                        <m:r>
                          <a:rPr lang="en-US" i="1"/>
                          <m:t>𝑖</m:t>
                        </m:r>
                        <m:r>
                          <a:rPr lang="en-US" i="1"/>
                          <m:t>, </m:t>
                        </m:r>
                        <m:r>
                          <a:rPr lang="en-US" i="1"/>
                          <m:t>𝑗</m:t>
                        </m:r>
                      </m:sub>
                      <m:sup/>
                      <m:e>
                        <m:d>
                          <m:dPr>
                            <m:ctrlPr>
                              <a:rPr lang="en-US" i="1"/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i="1"/>
                                </m:ctrlPr>
                              </m:sSubPr>
                              <m:e>
                                <m:r>
                                  <a:rPr lang="en-US" i="1"/>
                                  <m:t>𝐶</m:t>
                                </m:r>
                              </m:e>
                              <m:sub>
                                <m:r>
                                  <a:rPr lang="en-US" i="1"/>
                                  <m:t>𝑖</m:t>
                                </m:r>
                                <m:r>
                                  <a:rPr lang="en-US" i="1"/>
                                  <m:t>,</m:t>
                                </m:r>
                                <m:r>
                                  <a:rPr lang="en-US" i="1"/>
                                  <m:t>𝑗</m:t>
                                </m:r>
                              </m:sub>
                            </m:sSub>
                            <m:r>
                              <a:rPr lang="en-US" i="1"/>
                              <m:t>−</m:t>
                            </m:r>
                            <m:acc>
                              <m:accPr>
                                <m:chr m:val="̂"/>
                                <m:ctrlPr>
                                  <a:rPr lang="en-US" i="1"/>
                                </m:ctrlPr>
                              </m:accPr>
                              <m:e>
                                <m:sSub>
                                  <m:sSubPr>
                                    <m:ctrlPr>
                                      <a:rPr lang="en-US" i="1"/>
                                    </m:ctrlPr>
                                  </m:sSubPr>
                                  <m:e>
                                    <m:r>
                                      <a:rPr lang="en-US" i="1"/>
                                      <m:t>𝐶</m:t>
                                    </m:r>
                                  </m:e>
                                  <m:sub>
                                    <m:r>
                                      <a:rPr lang="en-US" i="1"/>
                                      <m:t>𝑖</m:t>
                                    </m:r>
                                    <m:r>
                                      <a:rPr lang="en-US" i="1"/>
                                      <m:t>,</m:t>
                                    </m:r>
                                    <m:r>
                                      <a:rPr lang="en-US" i="1"/>
                                      <m:t>𝑗</m:t>
                                    </m:r>
                                  </m:sub>
                                </m:sSub>
                              </m:e>
                            </m:acc>
                          </m:e>
                        </m:d>
                        <m:sSub>
                          <m:sSubPr>
                            <m:ctrlPr>
                              <a:rPr lang="en-US" i="1"/>
                            </m:ctrlPr>
                          </m:sSubPr>
                          <m:e>
                            <m:r>
                              <a:rPr lang="en-US" i="1"/>
                              <m:t>𝑝</m:t>
                            </m:r>
                          </m:e>
                          <m:sub>
                            <m:r>
                              <a:rPr lang="en-US" i="1"/>
                              <m:t>𝑐</m:t>
                            </m:r>
                          </m:sub>
                        </m:sSub>
                        <m:r>
                          <a:rPr lang="en-US" i="1"/>
                          <m:t>(</m:t>
                        </m:r>
                        <m:r>
                          <a:rPr lang="en-US" i="1"/>
                          <m:t>𝑖</m:t>
                        </m:r>
                        <m:r>
                          <a:rPr lang="en-US" i="1"/>
                          <m:t>)∗</m:t>
                        </m:r>
                        <m:sSub>
                          <m:sSubPr>
                            <m:ctrlPr>
                              <a:rPr lang="en-US" i="1"/>
                            </m:ctrlPr>
                          </m:sSubPr>
                          <m:e>
                            <m:r>
                              <a:rPr lang="en-US" i="1"/>
                              <m:t>𝑝</m:t>
                            </m:r>
                          </m:e>
                          <m:sub>
                            <m:r>
                              <a:rPr lang="en-US" i="1"/>
                              <m:t>𝑐</m:t>
                            </m:r>
                          </m:sub>
                        </m:sSub>
                        <m:r>
                          <a:rPr lang="en-US" i="1"/>
                          <m:t>(</m:t>
                        </m:r>
                        <m:r>
                          <a:rPr lang="en-US" i="1"/>
                          <m:t>𝑗</m:t>
                        </m:r>
                        <m:r>
                          <a:rPr lang="en-US" i="1"/>
                          <m:t>)</m:t>
                        </m:r>
                      </m:e>
                    </m:nary>
                  </m:oMath>
                </a14:m>
                <a:endParaRPr lang="en-US" dirty="0" smtClean="0"/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i="1"/>
                        </m:ctrlPr>
                      </m:sSubPr>
                      <m:e>
                        <m:r>
                          <a:rPr lang="en-US" i="1"/>
                          <m:t>𝑝</m:t>
                        </m:r>
                      </m:e>
                      <m:sub>
                        <m:r>
                          <a:rPr lang="en-US" i="1"/>
                          <m:t>𝑐</m:t>
                        </m:r>
                      </m:sub>
                    </m:sSub>
                    <m:r>
                      <a:rPr lang="en-US" i="1"/>
                      <m:t>(</m:t>
                    </m:r>
                    <m:r>
                      <a:rPr lang="en-US" i="1"/>
                      <m:t>𝑖</m:t>
                    </m:r>
                    <m:r>
                      <a:rPr lang="en-US" i="1"/>
                      <m:t>)←</m:t>
                    </m:r>
                    <m:d>
                      <m:dPr>
                        <m:ctrlPr>
                          <a:rPr lang="en-US" i="1"/>
                        </m:ctrlPr>
                      </m:dPr>
                      <m:e>
                        <m:r>
                          <a:rPr lang="en-US" i="1"/>
                          <m:t>1−</m:t>
                        </m:r>
                        <m:sSub>
                          <m:sSubPr>
                            <m:ctrlPr>
                              <a:rPr lang="en-US" i="1"/>
                            </m:ctrlPr>
                          </m:sSubPr>
                          <m:e>
                            <m:r>
                              <a:rPr lang="en-US" i="1"/>
                              <m:t>𝛼</m:t>
                            </m:r>
                          </m:e>
                          <m:sub>
                            <m:r>
                              <a:rPr lang="en-US" i="1"/>
                              <m:t>𝑝</m:t>
                            </m:r>
                          </m:sub>
                        </m:sSub>
                      </m:e>
                    </m:d>
                    <m:r>
                      <a:rPr lang="en-US" i="1"/>
                      <m:t>∗</m:t>
                    </m:r>
                    <m:sSub>
                      <m:sSubPr>
                        <m:ctrlPr>
                          <a:rPr lang="en-US" i="1"/>
                        </m:ctrlPr>
                      </m:sSubPr>
                      <m:e>
                        <m:r>
                          <a:rPr lang="en-US" i="1"/>
                          <m:t>𝑝</m:t>
                        </m:r>
                      </m:e>
                      <m:sub>
                        <m:r>
                          <a:rPr lang="en-US" i="1"/>
                          <m:t>𝑐</m:t>
                        </m:r>
                        <m:r>
                          <a:rPr lang="en-US" i="1"/>
                          <m:t>(</m:t>
                        </m:r>
                        <m:r>
                          <a:rPr lang="en-US" i="1"/>
                          <m:t>𝑖</m:t>
                        </m:r>
                        <m:r>
                          <a:rPr lang="en-US" i="1"/>
                          <m:t>)</m:t>
                        </m:r>
                      </m:sub>
                    </m:sSub>
                    <m:r>
                      <a:rPr lang="en-US" i="1"/>
                      <m:t>+</m:t>
                    </m:r>
                    <m:sSub>
                      <m:sSubPr>
                        <m:ctrlPr>
                          <a:rPr lang="en-US" i="1"/>
                        </m:ctrlPr>
                      </m:sSubPr>
                      <m:e>
                        <m:r>
                          <a:rPr lang="en-US" i="1"/>
                          <m:t>𝛼</m:t>
                        </m:r>
                      </m:e>
                      <m:sub>
                        <m:r>
                          <a:rPr lang="en-US" i="1"/>
                          <m:t>𝑝</m:t>
                        </m:r>
                      </m:sub>
                    </m:sSub>
                    <m:nary>
                      <m:naryPr>
                        <m:chr m:val="∑"/>
                        <m:limLoc m:val="undOvr"/>
                        <m:supHide m:val="on"/>
                        <m:ctrlPr>
                          <a:rPr lang="en-US" i="1"/>
                        </m:ctrlPr>
                      </m:naryPr>
                      <m:sub>
                        <m:r>
                          <a:rPr lang="en-US" i="1"/>
                          <m:t>𝑖</m:t>
                        </m:r>
                        <m:r>
                          <a:rPr lang="en-US" i="1"/>
                          <m:t>, </m:t>
                        </m:r>
                        <m:r>
                          <a:rPr lang="en-US" i="1"/>
                          <m:t>𝑗</m:t>
                        </m:r>
                      </m:sub>
                      <m:sup/>
                      <m:e>
                        <m:d>
                          <m:dPr>
                            <m:ctrlPr>
                              <a:rPr lang="en-US" i="1"/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i="1"/>
                                </m:ctrlPr>
                              </m:sSubPr>
                              <m:e>
                                <m:r>
                                  <a:rPr lang="en-US" i="1"/>
                                  <m:t>𝐶</m:t>
                                </m:r>
                              </m:e>
                              <m:sub>
                                <m:r>
                                  <a:rPr lang="en-US" i="1"/>
                                  <m:t>𝑖</m:t>
                                </m:r>
                                <m:r>
                                  <a:rPr lang="en-US" i="1"/>
                                  <m:t>,</m:t>
                                </m:r>
                                <m:r>
                                  <a:rPr lang="en-US" i="1"/>
                                  <m:t>𝑗</m:t>
                                </m:r>
                              </m:sub>
                            </m:sSub>
                            <m:r>
                              <a:rPr lang="en-US" i="1"/>
                              <m:t>−</m:t>
                            </m:r>
                            <m:acc>
                              <m:accPr>
                                <m:chr m:val="̂"/>
                                <m:ctrlPr>
                                  <a:rPr lang="en-US" i="1"/>
                                </m:ctrlPr>
                              </m:accPr>
                              <m:e>
                                <m:sSub>
                                  <m:sSubPr>
                                    <m:ctrlPr>
                                      <a:rPr lang="en-US" i="1"/>
                                    </m:ctrlPr>
                                  </m:sSubPr>
                                  <m:e>
                                    <m:r>
                                      <a:rPr lang="en-US" i="1"/>
                                      <m:t>𝐶</m:t>
                                    </m:r>
                                  </m:e>
                                  <m:sub>
                                    <m:r>
                                      <a:rPr lang="en-US" i="1"/>
                                      <m:t>𝑖</m:t>
                                    </m:r>
                                    <m:r>
                                      <a:rPr lang="en-US" i="1"/>
                                      <m:t>,</m:t>
                                    </m:r>
                                    <m:r>
                                      <a:rPr lang="en-US" i="1"/>
                                      <m:t>𝑗</m:t>
                                    </m:r>
                                  </m:sub>
                                </m:sSub>
                              </m:e>
                            </m:acc>
                          </m:e>
                        </m:d>
                        <m:r>
                          <a:rPr lang="en-US" i="1"/>
                          <m:t>∗</m:t>
                        </m:r>
                        <m:sSub>
                          <m:sSubPr>
                            <m:ctrlPr>
                              <a:rPr lang="en-US" i="1"/>
                            </m:ctrlPr>
                          </m:sSubPr>
                          <m:e>
                            <m:r>
                              <a:rPr lang="en-US" i="1"/>
                              <m:t>𝑝</m:t>
                            </m:r>
                          </m:e>
                          <m:sub>
                            <m:r>
                              <a:rPr lang="en-US" i="1"/>
                              <m:t>𝑐</m:t>
                            </m:r>
                          </m:sub>
                        </m:sSub>
                        <m:r>
                          <a:rPr lang="en-US" i="1"/>
                          <m:t>(</m:t>
                        </m:r>
                        <m:r>
                          <a:rPr lang="en-US" i="1"/>
                          <m:t>𝑗</m:t>
                        </m:r>
                        <m:r>
                          <a:rPr lang="en-US" i="1"/>
                          <m:t>)</m:t>
                        </m:r>
                      </m:e>
                    </m:nary>
                  </m:oMath>
                </a14:m>
                <a:endParaRPr lang="en-US" dirty="0"/>
              </a:p>
            </p:txBody>
          </p:sp>
        </mc:Choice>
        <mc:Fallback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blipFill rotWithShape="0">
                <a:blip r:embed="rId3"/>
                <a:stretch>
                  <a:fillRect l="-2118" t="-22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2018 Marilyn Wolf. Non-commercial use only.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7129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Tracking from a moving camera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err="1" smtClean="0"/>
              <a:t>Egomotion</a:t>
            </a:r>
            <a:r>
              <a:rPr lang="en-US" dirty="0" smtClean="0"/>
              <a:t>: motion of camera relative to scene.</a:t>
            </a:r>
          </a:p>
          <a:p>
            <a:r>
              <a:rPr lang="en-US" dirty="0" smtClean="0"/>
              <a:t>Tracking methodology:</a:t>
            </a:r>
          </a:p>
          <a:p>
            <a:pPr lvl="1"/>
            <a:r>
              <a:rPr lang="en-US" dirty="0" smtClean="0"/>
              <a:t>Extract feature points.</a:t>
            </a:r>
          </a:p>
          <a:p>
            <a:pPr lvl="1"/>
            <a:r>
              <a:rPr lang="en-US" dirty="0" smtClean="0"/>
              <a:t>Identify corresponding features between frames.</a:t>
            </a:r>
          </a:p>
          <a:p>
            <a:pPr lvl="1"/>
            <a:r>
              <a:rPr lang="en-US" dirty="0" smtClean="0"/>
              <a:t>Estimate </a:t>
            </a:r>
            <a:r>
              <a:rPr lang="en-US" dirty="0" err="1" smtClean="0"/>
              <a:t>egomotion</a:t>
            </a:r>
            <a:r>
              <a:rPr lang="en-US" dirty="0" smtClean="0"/>
              <a:t> from feature point correspondences.</a:t>
            </a:r>
          </a:p>
          <a:p>
            <a:pPr lvl="1"/>
            <a:r>
              <a:rPr lang="en-US" dirty="0" smtClean="0"/>
              <a:t>Estimate 3D structure, identify region of interest.</a:t>
            </a:r>
          </a:p>
          <a:p>
            <a:pPr lvl="1"/>
            <a:r>
              <a:rPr lang="en-US" dirty="0" smtClean="0"/>
              <a:t>Find target in region of interest.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2018 Marilyn Wolf. Non-commercial use only.</a:t>
            </a:r>
            <a:endParaRPr lang="en-US"/>
          </a:p>
        </p:txBody>
      </p:sp>
      <p:pic>
        <p:nvPicPr>
          <p:cNvPr id="6" name="Content Placeholder 5"/>
          <p:cNvPicPr>
            <a:picLocks noGrp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0" y="2241382"/>
            <a:ext cx="5181600" cy="351982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0521521" y="5874112"/>
            <a:ext cx="8322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[Lin12]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4277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Tracking from a moving camera, cont’d.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sz="half" idx="1"/>
              </p:nvPr>
            </p:nvSpPr>
            <p:spPr/>
            <p:txBody>
              <a:bodyPr>
                <a:normAutofit lnSpcReduction="10000"/>
              </a:bodyPr>
              <a:lstStyle/>
              <a:p>
                <a:r>
                  <a:rPr lang="en-US" dirty="0" err="1" smtClean="0"/>
                  <a:t>Egomotion</a:t>
                </a:r>
                <a:r>
                  <a:rPr lang="en-US" dirty="0" smtClean="0"/>
                  <a:t> estimated using motion vectors:</a:t>
                </a:r>
              </a:p>
              <a:p>
                <a:pPr lvl="1"/>
                <a14:m>
                  <m:oMath xmlns:m="http://schemas.openxmlformats.org/officeDocument/2006/math">
                    <m:nary>
                      <m:naryPr>
                        <m:chr m:val="∑"/>
                        <m:limLoc m:val="undOvr"/>
                        <m:subHide m:val="on"/>
                        <m:supHide m:val="on"/>
                        <m:ctrlPr>
                          <a:rPr lang="en-US" i="1"/>
                        </m:ctrlPr>
                      </m:naryPr>
                      <m:sub/>
                      <m:sup/>
                      <m:e>
                        <m:d>
                          <m:dPr>
                            <m:begChr m:val="‖"/>
                            <m:endChr m:val="‖"/>
                            <m:ctrlPr>
                              <a:rPr lang="en-US" i="1"/>
                            </m:ctrlPr>
                          </m:dPr>
                          <m:e>
                            <m:acc>
                              <m:accPr>
                                <m:chr m:val="⃗"/>
                                <m:ctrlPr>
                                  <a:rPr lang="en-US" i="1"/>
                                </m:ctrlPr>
                              </m:accPr>
                              <m:e>
                                <m:sSubSup>
                                  <m:sSubSupPr>
                                    <m:ctrlPr>
                                      <a:rPr lang="en-US" i="1"/>
                                    </m:ctrlPr>
                                  </m:sSubSupPr>
                                  <m:e>
                                    <m:r>
                                      <a:rPr lang="en-US" i="1"/>
                                      <m:t>𝑔</m:t>
                                    </m:r>
                                  </m:e>
                                  <m:sub>
                                    <m:r>
                                      <a:rPr lang="en-US" i="1"/>
                                      <m:t>𝑖</m:t>
                                    </m:r>
                                  </m:sub>
                                  <m:sup>
                                    <m:r>
                                      <a:rPr lang="en-US" i="1"/>
                                      <m:t>𝑡</m:t>
                                    </m:r>
                                  </m:sup>
                                </m:sSubSup>
                              </m:e>
                            </m:acc>
                            <m:r>
                              <a:rPr lang="en-US" i="1"/>
                              <m:t>−</m:t>
                            </m:r>
                            <m:acc>
                              <m:accPr>
                                <m:chr m:val="⃗"/>
                                <m:ctrlPr>
                                  <a:rPr lang="en-US" i="1"/>
                                </m:ctrlPr>
                              </m:accPr>
                              <m:e>
                                <m:sSubSup>
                                  <m:sSubSupPr>
                                    <m:ctrlPr>
                                      <a:rPr lang="en-US" i="1"/>
                                    </m:ctrlPr>
                                  </m:sSubSupPr>
                                  <m:e>
                                    <m:r>
                                      <a:rPr lang="en-US" i="1"/>
                                      <m:t>h</m:t>
                                    </m:r>
                                  </m:e>
                                  <m:sub>
                                    <m:r>
                                      <a:rPr lang="en-US" i="1"/>
                                      <m:t>𝑖</m:t>
                                    </m:r>
                                  </m:sub>
                                  <m:sup>
                                    <m:r>
                                      <a:rPr lang="en-US" i="1"/>
                                      <m:t>𝑡</m:t>
                                    </m:r>
                                  </m:sup>
                                </m:sSubSup>
                              </m:e>
                            </m:acc>
                          </m:e>
                        </m:d>
                      </m:e>
                    </m:nary>
                  </m:oMath>
                </a14:m>
                <a:endParaRPr lang="en-US" dirty="0" smtClean="0"/>
              </a:p>
              <a:p>
                <a:r>
                  <a:rPr lang="en-US" dirty="0" err="1" smtClean="0"/>
                  <a:t>Foregrond</a:t>
                </a:r>
                <a:r>
                  <a:rPr lang="en-US" dirty="0" smtClean="0"/>
                  <a:t>/background test: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i="1"/>
                      <m:t>𝑃</m:t>
                    </m:r>
                    <m:d>
                      <m:dPr>
                        <m:ctrlPr>
                          <a:rPr lang="en-US" i="1"/>
                        </m:ctrlPr>
                      </m:dPr>
                      <m:e>
                        <m:r>
                          <a:rPr lang="en-US" i="1"/>
                          <m:t>𝑏</m:t>
                        </m:r>
                      </m:e>
                      <m:e>
                        <m:sSub>
                          <m:sSubPr>
                            <m:ctrlPr>
                              <a:rPr lang="en-US" i="1"/>
                            </m:ctrlPr>
                          </m:sSubPr>
                          <m:e>
                            <m:r>
                              <a:rPr lang="en-US" i="1"/>
                              <m:t>𝑣</m:t>
                            </m:r>
                          </m:e>
                          <m:sub>
                            <m:r>
                              <a:rPr lang="en-US" i="1"/>
                              <m:t>𝑘</m:t>
                            </m:r>
                          </m:sub>
                        </m:sSub>
                        <m:r>
                          <a:rPr lang="en-US" i="1"/>
                          <m:t>,</m:t>
                        </m:r>
                        <m:r>
                          <a:rPr lang="en-US" i="1"/>
                          <m:t>𝑠</m:t>
                        </m:r>
                        <m:r>
                          <a:rPr lang="en-US" i="1"/>
                          <m:t>,</m:t>
                        </m:r>
                        <m:r>
                          <a:rPr lang="en-US" i="1"/>
                          <m:t>𝑚𝑝</m:t>
                        </m:r>
                      </m:e>
                    </m:d>
                    <m:r>
                      <a:rPr lang="en-US" i="1"/>
                      <m:t>=</m:t>
                    </m:r>
                    <m:f>
                      <m:fPr>
                        <m:ctrlPr>
                          <a:rPr lang="en-US" i="1"/>
                        </m:ctrlPr>
                      </m:fPr>
                      <m:num>
                        <m:r>
                          <a:rPr lang="en-US" i="1"/>
                          <m:t>𝑃</m:t>
                        </m:r>
                        <m:r>
                          <a:rPr lang="en-US" i="1"/>
                          <m:t>(</m:t>
                        </m:r>
                        <m:sSub>
                          <m:sSubPr>
                            <m:ctrlPr>
                              <a:rPr lang="en-US" i="1"/>
                            </m:ctrlPr>
                          </m:sSubPr>
                          <m:e>
                            <m:r>
                              <a:rPr lang="en-US" i="1"/>
                              <m:t>𝑣</m:t>
                            </m:r>
                          </m:e>
                          <m:sub>
                            <m:r>
                              <a:rPr lang="en-US" i="1"/>
                              <m:t>𝑘</m:t>
                            </m:r>
                          </m:sub>
                        </m:sSub>
                        <m:r>
                          <a:rPr lang="en-US" i="1"/>
                          <m:t>|</m:t>
                        </m:r>
                        <m:r>
                          <a:rPr lang="en-US" i="1"/>
                          <m:t>𝑏</m:t>
                        </m:r>
                        <m:r>
                          <a:rPr lang="en-US" i="1"/>
                          <m:t>,</m:t>
                        </m:r>
                        <m:r>
                          <a:rPr lang="en-US" i="1"/>
                          <m:t>𝑠</m:t>
                        </m:r>
                        <m:r>
                          <a:rPr lang="en-US" i="1"/>
                          <m:t>,</m:t>
                        </m:r>
                        <m:r>
                          <a:rPr lang="en-US" i="1"/>
                          <m:t>𝑚𝑝</m:t>
                        </m:r>
                        <m:r>
                          <a:rPr lang="en-US" i="1"/>
                          <m:t>)</m:t>
                        </m:r>
                        <m:r>
                          <a:rPr lang="en-US" i="1"/>
                          <m:t>𝑃</m:t>
                        </m:r>
                        <m:r>
                          <a:rPr lang="en-US" i="1"/>
                          <m:t>(</m:t>
                        </m:r>
                        <m:r>
                          <a:rPr lang="en-US" i="1"/>
                          <m:t>𝑏</m:t>
                        </m:r>
                        <m:r>
                          <a:rPr lang="en-US" i="1"/>
                          <m:t>|</m:t>
                        </m:r>
                        <m:r>
                          <a:rPr lang="en-US" i="1"/>
                          <m:t>𝑠</m:t>
                        </m:r>
                        <m:r>
                          <a:rPr lang="en-US" i="1"/>
                          <m:t>,</m:t>
                        </m:r>
                        <m:r>
                          <a:rPr lang="en-US" i="1"/>
                          <m:t>𝑚𝑝</m:t>
                        </m:r>
                        <m:r>
                          <a:rPr lang="en-US" i="1"/>
                          <m:t>)</m:t>
                        </m:r>
                      </m:num>
                      <m:den>
                        <m:r>
                          <a:rPr lang="en-US" i="1"/>
                          <m:t>𝑃</m:t>
                        </m:r>
                        <m:r>
                          <a:rPr lang="en-US" i="1"/>
                          <m:t>(</m:t>
                        </m:r>
                        <m:sSub>
                          <m:sSubPr>
                            <m:ctrlPr>
                              <a:rPr lang="en-US" i="1"/>
                            </m:ctrlPr>
                          </m:sSubPr>
                          <m:e>
                            <m:r>
                              <a:rPr lang="en-US" i="1"/>
                              <m:t>𝑣</m:t>
                            </m:r>
                          </m:e>
                          <m:sub>
                            <m:r>
                              <a:rPr lang="en-US" i="1"/>
                              <m:t>𝑘</m:t>
                            </m:r>
                          </m:sub>
                        </m:sSub>
                        <m:r>
                          <a:rPr lang="en-US" i="1"/>
                          <m:t>|</m:t>
                        </m:r>
                        <m:r>
                          <a:rPr lang="en-US" i="1"/>
                          <m:t>𝑠</m:t>
                        </m:r>
                        <m:r>
                          <a:rPr lang="en-US" i="1"/>
                          <m:t>,</m:t>
                        </m:r>
                        <m:r>
                          <a:rPr lang="en-US" i="1"/>
                          <m:t>𝑚𝑝</m:t>
                        </m:r>
                        <m:r>
                          <a:rPr lang="en-US" i="1"/>
                          <m:t>)</m:t>
                        </m:r>
                      </m:den>
                    </m:f>
                  </m:oMath>
                </a14:m>
                <a:endParaRPr lang="en-US" dirty="0" smtClean="0"/>
              </a:p>
              <a:p>
                <a:pPr lvl="1"/>
                <a14:m>
                  <m:oMath xmlns:m="http://schemas.openxmlformats.org/officeDocument/2006/math">
                    <m:r>
                      <a:rPr lang="en-US" i="1"/>
                      <m:t>𝑃</m:t>
                    </m:r>
                    <m:d>
                      <m:dPr>
                        <m:ctrlPr>
                          <a:rPr lang="en-US" i="1"/>
                        </m:ctrlPr>
                      </m:dPr>
                      <m:e>
                        <m:r>
                          <a:rPr lang="en-US" i="1"/>
                          <m:t>𝑏</m:t>
                        </m:r>
                      </m:e>
                      <m:e>
                        <m:sSub>
                          <m:sSubPr>
                            <m:ctrlPr>
                              <a:rPr lang="en-US" i="1"/>
                            </m:ctrlPr>
                          </m:sSubPr>
                          <m:e>
                            <m:r>
                              <a:rPr lang="en-US" i="1"/>
                              <m:t>𝑣</m:t>
                            </m:r>
                          </m:e>
                          <m:sub>
                            <m:r>
                              <a:rPr lang="en-US" i="1"/>
                              <m:t>𝑘</m:t>
                            </m:r>
                          </m:sub>
                        </m:sSub>
                        <m:r>
                          <a:rPr lang="en-US" i="1"/>
                          <m:t>,</m:t>
                        </m:r>
                        <m:r>
                          <a:rPr lang="en-US" i="1"/>
                          <m:t>𝑠</m:t>
                        </m:r>
                        <m:r>
                          <a:rPr lang="en-US" i="1"/>
                          <m:t>,</m:t>
                        </m:r>
                        <m:r>
                          <a:rPr lang="en-US" i="1"/>
                          <m:t>𝑚𝑝</m:t>
                        </m:r>
                      </m:e>
                    </m:d>
                    <m:r>
                      <a:rPr lang="en-US" i="1"/>
                      <m:t>≈</m:t>
                    </m:r>
                    <m:f>
                      <m:fPr>
                        <m:ctrlPr>
                          <a:rPr lang="en-US" i="1"/>
                        </m:ctrlPr>
                      </m:fPr>
                      <m:num>
                        <m:sSubSup>
                          <m:sSubSupPr>
                            <m:ctrlPr>
                              <a:rPr lang="en-US" i="1"/>
                            </m:ctrlPr>
                          </m:sSubSupPr>
                          <m:e>
                            <m:r>
                              <a:rPr lang="en-US" i="1"/>
                              <m:t>𝐻</m:t>
                            </m:r>
                          </m:e>
                          <m:sub>
                            <m:r>
                              <a:rPr lang="en-US" i="1"/>
                              <m:t>𝑣𝑏</m:t>
                            </m:r>
                          </m:sub>
                          <m:sup>
                            <m:r>
                              <a:rPr lang="en-US" i="1"/>
                              <m:t>𝑡</m:t>
                            </m:r>
                          </m:sup>
                        </m:sSubSup>
                        <m:sSubSup>
                          <m:sSubSupPr>
                            <m:ctrlPr>
                              <a:rPr lang="en-US" i="1"/>
                            </m:ctrlPr>
                          </m:sSubSupPr>
                          <m:e>
                            <m:r>
                              <a:rPr lang="en-US" i="1"/>
                              <m:t>𝑃</m:t>
                            </m:r>
                          </m:e>
                          <m:sub>
                            <m:r>
                              <a:rPr lang="en-US" i="1"/>
                              <m:t>𝑏</m:t>
                            </m:r>
                          </m:sub>
                          <m:sup>
                            <m:r>
                              <a:rPr lang="en-US" i="1"/>
                              <m:t>𝑡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i="1"/>
                            </m:ctrlPr>
                          </m:sSubSupPr>
                          <m:e>
                            <m:r>
                              <a:rPr lang="en-US" i="1"/>
                              <m:t>𝐻</m:t>
                            </m:r>
                          </m:e>
                          <m:sub>
                            <m:r>
                              <a:rPr lang="en-US" i="1"/>
                              <m:t>𝑣</m:t>
                            </m:r>
                          </m:sub>
                          <m:sup>
                            <m:r>
                              <a:rPr lang="en-US" i="1"/>
                              <m:t>𝑡</m:t>
                            </m:r>
                          </m:sup>
                        </m:sSubSup>
                      </m:den>
                    </m:f>
                  </m:oMath>
                </a14:m>
                <a:endParaRPr lang="en-US" dirty="0" smtClean="0"/>
              </a:p>
              <a:p>
                <a:r>
                  <a:rPr lang="en-US" dirty="0" smtClean="0"/>
                  <a:t>Classify motion using belief propagation.</a:t>
                </a:r>
                <a:endParaRPr lang="en-US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 rotWithShape="0">
                <a:blip r:embed="rId2"/>
                <a:stretch>
                  <a:fillRect l="-2118" t="-3081" b="-182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2018 Marilyn Wolf. Non-commercial use only.</a:t>
            </a:r>
            <a:endParaRPr lang="en-US"/>
          </a:p>
        </p:txBody>
      </p:sp>
      <p:pic>
        <p:nvPicPr>
          <p:cNvPr id="6" name="Content Placeholder 5"/>
          <p:cNvPicPr>
            <a:picLocks noGrp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0" y="2439806"/>
            <a:ext cx="5181600" cy="312297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0432509" y="5774900"/>
            <a:ext cx="8322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[Lin12]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9580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Multicamera</a:t>
            </a:r>
            <a:r>
              <a:rPr lang="en-US" dirty="0" smtClean="0"/>
              <a:t> systems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Occlusion caused by other objects in the scene.</a:t>
            </a:r>
          </a:p>
          <a:p>
            <a:r>
              <a:rPr lang="en-US" dirty="0" smtClean="0"/>
              <a:t>Pixels-on-target:</a:t>
            </a:r>
          </a:p>
          <a:p>
            <a:pPr lvl="1"/>
            <a:r>
              <a:rPr lang="en-US" dirty="0" smtClean="0"/>
              <a:t>Some cameras more likely to be near target.</a:t>
            </a:r>
          </a:p>
          <a:p>
            <a:r>
              <a:rPr lang="en-US" dirty="0" smtClean="0"/>
              <a:t>Depth analysis for 3D.</a:t>
            </a:r>
          </a:p>
          <a:p>
            <a:r>
              <a:rPr lang="en-US" dirty="0" smtClean="0"/>
              <a:t>Coverage of large spaces.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err="1" smtClean="0"/>
              <a:t>Multicamera</a:t>
            </a:r>
            <a:r>
              <a:rPr lang="en-US" dirty="0" smtClean="0"/>
              <a:t> systems enabled by semiconductor imaging, system-on-chip, IP cameras.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2018 Marilyn Wolf. Non-commercial use only.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1200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Mahalanobis</a:t>
            </a:r>
            <a:r>
              <a:rPr lang="en-US" dirty="0" smtClean="0"/>
              <a:t> distance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Compares multidimensional data to a distribution:</a:t>
                </a:r>
              </a:p>
              <a:p>
                <a:pPr lvl="1"/>
                <a:r>
                  <a:rPr lang="en-US" dirty="0" smtClean="0"/>
                  <a:t>Measurement </a:t>
                </a:r>
                <a14:m>
                  <m:oMath xmlns:m="http://schemas.openxmlformats.org/officeDocument/2006/math">
                    <m:r>
                      <a:rPr lang="en-US" b="1" i="1">
                        <a:latin typeface="Cambria Math" panose="02040503050406030204" pitchFamily="18" charset="0"/>
                      </a:rPr>
                      <m:t>𝒙</m:t>
                    </m:r>
                  </m:oMath>
                </a14:m>
                <a:r>
                  <a:rPr lang="en-US" dirty="0" smtClean="0"/>
                  <a:t>.</a:t>
                </a:r>
              </a:p>
              <a:p>
                <a:pPr lvl="1"/>
                <a:r>
                  <a:rPr lang="en-US" dirty="0" smtClean="0"/>
                  <a:t>Mean vector </a:t>
                </a:r>
                <a14:m>
                  <m:oMath xmlns:m="http://schemas.openxmlformats.org/officeDocument/2006/math">
                    <m:r>
                      <a:rPr lang="en-US" b="1" i="1">
                        <a:latin typeface="Cambria Math" panose="02040503050406030204" pitchFamily="18" charset="0"/>
                      </a:rPr>
                      <m:t>𝝁</m:t>
                    </m:r>
                  </m:oMath>
                </a14:m>
                <a:r>
                  <a:rPr lang="en-US" dirty="0" smtClean="0"/>
                  <a:t>.</a:t>
                </a:r>
              </a:p>
              <a:p>
                <a:pPr lvl="1"/>
                <a:r>
                  <a:rPr lang="en-US" dirty="0" smtClean="0"/>
                  <a:t>Covariance matrix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Σ</m:t>
                    </m:r>
                  </m:oMath>
                </a14:m>
                <a:r>
                  <a:rPr lang="en-US" dirty="0" smtClean="0"/>
                  <a:t>.</a:t>
                </a:r>
              </a:p>
              <a:p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𝑀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𝒙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𝝁</m:t>
                        </m:r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b="1" i="1">
                                    <a:latin typeface="Cambria Math" panose="02040503050406030204" pitchFamily="18" charset="0"/>
                                  </a:rPr>
                                  <m:t>𝒙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n-US" b="1" i="1">
                                    <a:latin typeface="Cambria Math" panose="02040503050406030204" pitchFamily="18" charset="0"/>
                                  </a:rPr>
                                  <m:t>𝝁</m:t>
                                </m:r>
                              </m:e>
                            </m:d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𝑇</m:t>
                            </m:r>
                          </m:sup>
                        </m:sSup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>
                                <a:latin typeface="Cambria Math" panose="02040503050406030204" pitchFamily="18" charset="0"/>
                              </a:rPr>
                              <m:t>Σ</m:t>
                            </m:r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−1</m:t>
                            </m:r>
                          </m:sup>
                        </m:sSup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1" i="1">
                                <a:latin typeface="Cambria Math" panose="02040503050406030204" pitchFamily="18" charset="0"/>
                              </a:rPr>
                              <m:t>𝒙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b="1" i="1">
                                <a:latin typeface="Cambria Math" panose="02040503050406030204" pitchFamily="18" charset="0"/>
                              </a:rPr>
                              <m:t>𝝁</m:t>
                            </m:r>
                          </m:e>
                        </m:d>
                      </m:e>
                    </m:rad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043" t="-22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2018 Marilyn Wolf. Non-commercial use only.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380737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Distributed algorithms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Practical systems require distributed algorithms:</a:t>
            </a:r>
          </a:p>
          <a:p>
            <a:pPr lvl="1"/>
            <a:r>
              <a:rPr lang="en-US" dirty="0"/>
              <a:t>Raw video requires large bandwidth.</a:t>
            </a:r>
          </a:p>
          <a:p>
            <a:pPr lvl="1"/>
            <a:r>
              <a:rPr lang="en-US" dirty="0"/>
              <a:t>Centralized analysis of features does not scale well.</a:t>
            </a:r>
          </a:p>
          <a:p>
            <a:r>
              <a:rPr lang="en-US" dirty="0"/>
              <a:t>Need calibration algorithms for camera parameters, time</a:t>
            </a:r>
            <a:r>
              <a:rPr lang="en-US" dirty="0" smtClean="0"/>
              <a:t>.</a:t>
            </a:r>
          </a:p>
          <a:p>
            <a:r>
              <a:rPr lang="en-US" dirty="0" smtClean="0"/>
              <a:t>Lin </a:t>
            </a:r>
            <a:r>
              <a:rPr lang="en-US" i="1" dirty="0" smtClean="0"/>
              <a:t>et al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Identify features locally.</a:t>
            </a:r>
          </a:p>
          <a:p>
            <a:pPr lvl="1"/>
            <a:r>
              <a:rPr lang="en-US" dirty="0" smtClean="0"/>
              <a:t>Camera with token fuses features across cameras.</a:t>
            </a:r>
          </a:p>
          <a:p>
            <a:pPr lvl="1"/>
            <a:r>
              <a:rPr lang="en-US" dirty="0" smtClean="0"/>
              <a:t>Token moves with subject.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2018 Marilyn Wolf. Non-commercial use only.</a:t>
            </a:r>
            <a:endParaRPr lang="en-US"/>
          </a:p>
        </p:txBody>
      </p:sp>
      <p:pic>
        <p:nvPicPr>
          <p:cNvPr id="6" name="Content Placeholder 5"/>
          <p:cNvPicPr>
            <a:picLocks noGrp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2838" y="2015054"/>
            <a:ext cx="4820323" cy="39724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9508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Spatial calibration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2018 Marilyn Wolf. Non-commercial use only.</a:t>
            </a:r>
            <a:endParaRPr lang="en-US"/>
          </a:p>
        </p:txBody>
      </p:sp>
      <p:pic>
        <p:nvPicPr>
          <p:cNvPr id="6" name="Content Placeholder 5"/>
          <p:cNvPicPr>
            <a:picLocks noGrp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1788" y="2041628"/>
            <a:ext cx="3987373" cy="3919329"/>
          </a:xfrm>
          <a:prstGeom prst="rect">
            <a:avLst/>
          </a:prstGeom>
        </p:spPr>
      </p:pic>
      <p:pic>
        <p:nvPicPr>
          <p:cNvPr id="7" name="Content Placeholder 6"/>
          <p:cNvPicPr>
            <a:picLocks noGrp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1321" y="2041627"/>
            <a:ext cx="3987373" cy="39193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9777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Spatial calibration algorithm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Content Placeholder 5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err="1" smtClean="0"/>
                  <a:t>Devarajan</a:t>
                </a:r>
                <a:r>
                  <a:rPr lang="en-US" dirty="0" smtClean="0"/>
                  <a:t> </a:t>
                </a:r>
                <a:r>
                  <a:rPr lang="en-US" i="1" dirty="0" smtClean="0"/>
                  <a:t>et al</a:t>
                </a:r>
                <a:r>
                  <a:rPr lang="en-US" dirty="0"/>
                  <a:t> </a:t>
                </a:r>
                <a:r>
                  <a:rPr lang="en-US" dirty="0" smtClean="0"/>
                  <a:t>distributed algorithm.</a:t>
                </a:r>
              </a:p>
              <a:p>
                <a:pPr lvl="1"/>
                <a:r>
                  <a:rPr lang="en-US" dirty="0" smtClean="0"/>
                  <a:t>Perspective model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/>
                        </m:ctrlPr>
                      </m:sSubPr>
                      <m:e>
                        <m:r>
                          <a:rPr lang="en-US" i="1"/>
                          <m:t>𝑃</m:t>
                        </m:r>
                      </m:e>
                      <m:sub>
                        <m:r>
                          <a:rPr lang="en-US" i="1"/>
                          <m:t>𝑖</m:t>
                        </m:r>
                      </m:sub>
                    </m:sSub>
                    <m:r>
                      <a:rPr lang="en-US" i="1"/>
                      <m:t>=</m:t>
                    </m:r>
                    <m:sSub>
                      <m:sSubPr>
                        <m:ctrlPr>
                          <a:rPr lang="en-US" i="1"/>
                        </m:ctrlPr>
                      </m:sSubPr>
                      <m:e>
                        <m:r>
                          <a:rPr lang="en-US" i="1"/>
                          <m:t>𝐾</m:t>
                        </m:r>
                      </m:e>
                      <m:sub>
                        <m:r>
                          <a:rPr lang="en-US" i="1"/>
                          <m:t>𝑖</m:t>
                        </m:r>
                      </m:sub>
                    </m:sSub>
                    <m:sSubSup>
                      <m:sSubSupPr>
                        <m:ctrlPr>
                          <a:rPr lang="en-US" i="1"/>
                        </m:ctrlPr>
                      </m:sSubSupPr>
                      <m:e>
                        <m:r>
                          <a:rPr lang="en-US" i="1"/>
                          <m:t>𝑅</m:t>
                        </m:r>
                      </m:e>
                      <m:sub>
                        <m:r>
                          <a:rPr lang="en-US" i="1"/>
                          <m:t>𝑖</m:t>
                        </m:r>
                      </m:sub>
                      <m:sup>
                        <m:r>
                          <a:rPr lang="en-US" i="1"/>
                          <m:t>𝑇</m:t>
                        </m:r>
                      </m:sup>
                    </m:sSubSup>
                    <m:d>
                      <m:dPr>
                        <m:begChr m:val="["/>
                        <m:endChr m:val="]"/>
                        <m:ctrlPr>
                          <a:rPr lang="en-US" i="1"/>
                        </m:ctrlPr>
                      </m:dPr>
                      <m:e>
                        <m:sSub>
                          <m:sSubPr>
                            <m:ctrlPr>
                              <a:rPr lang="en-US" i="1"/>
                            </m:ctrlPr>
                          </m:sSubPr>
                          <m:e>
                            <m:r>
                              <a:rPr lang="en-US" i="1"/>
                              <m:t>𝐼</m:t>
                            </m:r>
                          </m:e>
                          <m:sub>
                            <m:r>
                              <a:rPr lang="en-US" i="1"/>
                              <m:t>3×3</m:t>
                            </m:r>
                          </m:sub>
                        </m:sSub>
                        <m:r>
                          <a:rPr lang="en-US" i="1"/>
                          <m:t>−</m:t>
                        </m:r>
                        <m:sSub>
                          <m:sSubPr>
                            <m:ctrlPr>
                              <a:rPr lang="en-US" i="1"/>
                            </m:ctrlPr>
                          </m:sSubPr>
                          <m:e>
                            <m:r>
                              <a:rPr lang="en-US" i="1"/>
                              <m:t>𝐶</m:t>
                            </m:r>
                          </m:e>
                          <m:sub>
                            <m:r>
                              <a:rPr lang="en-US" i="1"/>
                              <m:t>𝑖</m:t>
                            </m:r>
                          </m:sub>
                        </m:sSub>
                      </m:e>
                    </m:d>
                  </m:oMath>
                </a14:m>
                <a:endParaRPr lang="en-US" dirty="0" smtClean="0"/>
              </a:p>
              <a:p>
                <a:pPr lvl="1"/>
                <a:r>
                  <a:rPr lang="en-US" dirty="0" smtClean="0"/>
                  <a:t>Projection of scene points onto camera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𝑖</m:t>
                    </m:r>
                  </m:oMath>
                </a14:m>
                <a:r>
                  <a:rPr lang="en-US" dirty="0" smtClean="0"/>
                  <a:t>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/>
                        </m:ctrlPr>
                      </m:sSubPr>
                      <m:e>
                        <m:r>
                          <a:rPr lang="en-US" i="1"/>
                          <m:t>𝜆</m:t>
                        </m:r>
                      </m:e>
                      <m:sub>
                        <m:r>
                          <a:rPr lang="en-US" i="1"/>
                          <m:t>𝑖𝑗</m:t>
                        </m:r>
                      </m:sub>
                    </m:sSub>
                    <m:d>
                      <m:dPr>
                        <m:begChr m:val="["/>
                        <m:endChr m:val="]"/>
                        <m:ctrlPr>
                          <a:rPr lang="en-US" i="1"/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US" i="1"/>
                            </m:ctrlPr>
                          </m:mPr>
                          <m:mr>
                            <m:e>
                              <m:sSub>
                                <m:sSubPr>
                                  <m:ctrlPr>
                                    <a:rPr lang="en-US" i="1"/>
                                  </m:ctrlPr>
                                </m:sSubPr>
                                <m:e>
                                  <m:r>
                                    <a:rPr lang="en-US" i="1"/>
                                    <m:t>𝑢</m:t>
                                  </m:r>
                                </m:e>
                                <m:sub>
                                  <m:r>
                                    <a:rPr lang="en-US" i="1"/>
                                    <m:t>𝑖𝑗</m:t>
                                  </m:r>
                                </m:sub>
                              </m:sSub>
                            </m:e>
                          </m:mr>
                          <m:mr>
                            <m:e>
                              <m:r>
                                <a:rPr lang="en-US" i="1"/>
                                <m:t>1</m:t>
                              </m:r>
                            </m:e>
                          </m:mr>
                        </m:m>
                      </m:e>
                    </m:d>
                    <m:r>
                      <a:rPr lang="en-US" i="1"/>
                      <m:t>=</m:t>
                    </m:r>
                    <m:sSub>
                      <m:sSubPr>
                        <m:ctrlPr>
                          <a:rPr lang="en-US" i="1"/>
                        </m:ctrlPr>
                      </m:sSubPr>
                      <m:e>
                        <m:r>
                          <a:rPr lang="en-US" i="1"/>
                          <m:t>𝑃</m:t>
                        </m:r>
                      </m:e>
                      <m:sub>
                        <m:r>
                          <a:rPr lang="en-US" i="1"/>
                          <m:t>𝑖</m:t>
                        </m:r>
                      </m:sub>
                    </m:sSub>
                    <m:d>
                      <m:dPr>
                        <m:begChr m:val="["/>
                        <m:endChr m:val="]"/>
                        <m:ctrlPr>
                          <a:rPr lang="en-US" i="1"/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US" i="1"/>
                            </m:ctrlPr>
                          </m:mPr>
                          <m:mr>
                            <m:e>
                              <m:sSub>
                                <m:sSubPr>
                                  <m:ctrlPr>
                                    <a:rPr lang="en-US" i="1"/>
                                  </m:ctrlPr>
                                </m:sSubPr>
                                <m:e>
                                  <m:r>
                                    <a:rPr lang="en-US" i="1"/>
                                    <m:t>𝑋</m:t>
                                  </m:r>
                                </m:e>
                                <m:sub>
                                  <m:r>
                                    <a:rPr lang="en-US" i="1"/>
                                    <m:t>𝑗</m:t>
                                  </m:r>
                                </m:sub>
                              </m:sSub>
                            </m:e>
                          </m:mr>
                          <m:mr>
                            <m:e>
                              <m:r>
                                <a:rPr lang="en-US" i="1"/>
                                <m:t>1</m:t>
                              </m:r>
                            </m:e>
                          </m:mr>
                        </m:m>
                      </m:e>
                    </m:d>
                  </m:oMath>
                </a14:m>
                <a:endParaRPr lang="en-US" dirty="0" smtClean="0"/>
              </a:p>
              <a:p>
                <a:r>
                  <a:rPr lang="en-US" dirty="0" smtClean="0"/>
                  <a:t>Each camera calibrates locally using structure-from-motion.</a:t>
                </a:r>
              </a:p>
              <a:p>
                <a:r>
                  <a:rPr lang="en-US" dirty="0" smtClean="0"/>
                  <a:t>Solve for projective depth:</a:t>
                </a:r>
              </a:p>
              <a:p>
                <a:pPr lvl="1"/>
                <a14:m>
                  <m:oMath xmlns:m="http://schemas.openxmlformats.org/officeDocument/2006/math">
                    <m:func>
                      <m:funcPr>
                        <m:ctrlPr>
                          <a:rPr lang="en-US" i="1"/>
                        </m:ctrlPr>
                      </m:funcPr>
                      <m:fName>
                        <m:limLow>
                          <m:limLowPr>
                            <m:ctrlPr>
                              <a:rPr lang="en-US" i="1"/>
                            </m:ctrlPr>
                          </m:limLowPr>
                          <m:e>
                            <m:r>
                              <m:rPr>
                                <m:sty m:val="p"/>
                              </m:rPr>
                              <a:rPr lang="en-US"/>
                              <m:t>min</m:t>
                            </m:r>
                          </m:e>
                          <m:lim>
                            <m:eqArr>
                              <m:eqArrPr>
                                <m:ctrlPr>
                                  <a:rPr lang="en-US" i="1"/>
                                </m:ctrlPr>
                              </m:eqArrPr>
                              <m:e>
                                <m:d>
                                  <m:dPr>
                                    <m:begChr m:val="{"/>
                                    <m:endChr m:val="}"/>
                                    <m:ctrlPr>
                                      <a:rPr lang="en-US" i="1"/>
                                    </m:ctrlPr>
                                  </m:dPr>
                                  <m:e>
                                    <m:sSubSup>
                                      <m:sSubSupPr>
                                        <m:ctrlPr>
                                          <a:rPr lang="en-US" i="1"/>
                                        </m:ctrlPr>
                                      </m:sSubSupPr>
                                      <m:e>
                                        <m:r>
                                          <a:rPr lang="en-US" i="1"/>
                                          <m:t>𝑃</m:t>
                                        </m:r>
                                      </m:e>
                                      <m:sub>
                                        <m:r>
                                          <a:rPr lang="en-US" i="1"/>
                                          <m:t>𝑗</m:t>
                                        </m:r>
                                      </m:sub>
                                      <m:sup>
                                        <m:r>
                                          <a:rPr lang="en-US" i="1"/>
                                          <m:t>𝑖</m:t>
                                        </m:r>
                                      </m:sup>
                                    </m:sSubSup>
                                  </m:e>
                                </m:d>
                                <m:r>
                                  <a:rPr lang="en-US" i="1"/>
                                  <m:t>,</m:t>
                                </m:r>
                                <m:r>
                                  <a:rPr lang="en-US" i="1"/>
                                  <m:t>𝑗</m:t>
                                </m:r>
                                <m:r>
                                  <a:rPr lang="en-US" i="1"/>
                                  <m:t> </m:t>
                                </m:r>
                                <m:r>
                                  <a:rPr lang="en-US" i="1"/>
                                  <m:t>𝜖</m:t>
                                </m:r>
                                <m:r>
                                  <a:rPr lang="en-US" i="1"/>
                                  <m:t> </m:t>
                                </m:r>
                                <m:d>
                                  <m:dPr>
                                    <m:begChr m:val="{"/>
                                    <m:endChr m:val="}"/>
                                    <m:ctrlPr>
                                      <a:rPr lang="en-US" i="1"/>
                                    </m:ctrlPr>
                                  </m:dPr>
                                  <m:e>
                                    <m:r>
                                      <a:rPr lang="en-US" i="1"/>
                                      <m:t>𝑖</m:t>
                                    </m:r>
                                    <m:r>
                                      <a:rPr lang="en-US" i="1"/>
                                      <m:t>,</m:t>
                                    </m:r>
                                    <m:sSub>
                                      <m:sSubPr>
                                        <m:ctrlPr>
                                          <a:rPr lang="en-US" i="1"/>
                                        </m:ctrlPr>
                                      </m:sSubPr>
                                      <m:e>
                                        <m:r>
                                          <a:rPr lang="en-US" i="1"/>
                                          <m:t>𝐶</m:t>
                                        </m:r>
                                      </m:e>
                                      <m:sub>
                                        <m:r>
                                          <a:rPr lang="en-US" i="1"/>
                                          <m:t>𝑖</m:t>
                                        </m:r>
                                      </m:sub>
                                    </m:sSub>
                                  </m:e>
                                </m:d>
                              </m:e>
                              <m:e>
                                <m:d>
                                  <m:dPr>
                                    <m:begChr m:val="{"/>
                                    <m:endChr m:val="}"/>
                                    <m:ctrlPr>
                                      <a:rPr lang="en-US" i="1"/>
                                    </m:ctrlPr>
                                  </m:dPr>
                                  <m:e>
                                    <m:sSubSup>
                                      <m:sSubSupPr>
                                        <m:ctrlPr>
                                          <a:rPr lang="en-US" i="1"/>
                                        </m:ctrlPr>
                                      </m:sSubSupPr>
                                      <m:e>
                                        <m:r>
                                          <a:rPr lang="en-US" i="1"/>
                                          <m:t>𝑃</m:t>
                                        </m:r>
                                      </m:e>
                                      <m:sub>
                                        <m:r>
                                          <a:rPr lang="en-US" i="1"/>
                                          <m:t>𝑗</m:t>
                                        </m:r>
                                      </m:sub>
                                      <m:sup>
                                        <m:r>
                                          <a:rPr lang="en-US" i="1"/>
                                          <m:t>𝑖</m:t>
                                        </m:r>
                                      </m:sup>
                                    </m:sSubSup>
                                  </m:e>
                                </m:d>
                                <m:r>
                                  <a:rPr lang="en-US" i="1"/>
                                  <m:t>,</m:t>
                                </m:r>
                                <m:r>
                                  <a:rPr lang="en-US" i="1"/>
                                  <m:t>𝑘</m:t>
                                </m:r>
                                <m:r>
                                  <a:rPr lang="en-US" i="1"/>
                                  <m:t> </m:t>
                                </m:r>
                                <m:r>
                                  <a:rPr lang="en-US" i="1"/>
                                  <m:t>𝜖</m:t>
                                </m:r>
                                <m:r>
                                  <a:rPr lang="en-US" i="1"/>
                                  <m:t> </m:t>
                                </m:r>
                                <m:sSub>
                                  <m:sSubPr>
                                    <m:ctrlPr>
                                      <a:rPr lang="en-US" i="1"/>
                                    </m:ctrlPr>
                                  </m:sSubPr>
                                  <m:e>
                                    <m:r>
                                      <a:rPr lang="en-US" i="1"/>
                                      <m:t>𝑉</m:t>
                                    </m:r>
                                  </m:e>
                                  <m:sub>
                                    <m:r>
                                      <a:rPr lang="en-US" i="1"/>
                                      <m:t>𝑗</m:t>
                                    </m:r>
                                  </m:sub>
                                </m:sSub>
                              </m:e>
                            </m:eqArr>
                          </m:lim>
                        </m:limLow>
                      </m:fName>
                      <m:e>
                        <m:nary>
                          <m:naryPr>
                            <m:chr m:val="∑"/>
                            <m:limLoc m:val="undOvr"/>
                            <m:supHide m:val="on"/>
                            <m:ctrlPr>
                              <a:rPr lang="en-US" i="1"/>
                            </m:ctrlPr>
                          </m:naryPr>
                          <m:sub>
                            <m:r>
                              <a:rPr lang="en-US" i="1"/>
                              <m:t>𝑗</m:t>
                            </m:r>
                          </m:sub>
                          <m:sup/>
                          <m:e>
                            <m:nary>
                              <m:naryPr>
                                <m:chr m:val="∑"/>
                                <m:limLoc m:val="undOvr"/>
                                <m:supHide m:val="on"/>
                                <m:ctrlPr>
                                  <a:rPr lang="en-US" i="1"/>
                                </m:ctrlPr>
                              </m:naryPr>
                              <m:sub>
                                <m:r>
                                  <a:rPr lang="en-US" i="1"/>
                                  <m:t>𝑘</m:t>
                                </m:r>
                              </m:sub>
                              <m:sup/>
                              <m:e>
                                <m:sSup>
                                  <m:sSupPr>
                                    <m:ctrlPr>
                                      <a:rPr lang="en-US" i="1"/>
                                    </m:ctrlPr>
                                  </m:sSupPr>
                                  <m:e>
                                    <m:d>
                                      <m:dPr>
                                        <m:ctrlPr>
                                          <a:rPr lang="en-US" i="1"/>
                                        </m:ctrlPr>
                                      </m:dPr>
                                      <m:e>
                                        <m:acc>
                                          <m:accPr>
                                            <m:chr m:val="̂"/>
                                            <m:ctrlPr>
                                              <a:rPr lang="en-US" i="1"/>
                                            </m:ctrlPr>
                                          </m:accPr>
                                          <m:e>
                                            <m:sSub>
                                              <m:sSubPr>
                                                <m:ctrlPr>
                                                  <a:rPr lang="en-US" i="1"/>
                                                </m:ctrlPr>
                                              </m:sSubPr>
                                              <m:e>
                                                <m:r>
                                                  <a:rPr lang="en-US" i="1"/>
                                                  <m:t>𝑢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en-US" i="1"/>
                                                  <m:t>𝑗𝑘</m:t>
                                                </m:r>
                                              </m:sub>
                                            </m:sSub>
                                          </m:e>
                                        </m:acc>
                                        <m:r>
                                          <a:rPr lang="en-US" i="1"/>
                                          <m:t>−</m:t>
                                        </m:r>
                                        <m:sSub>
                                          <m:sSubPr>
                                            <m:ctrlPr>
                                              <a:rPr lang="en-US" i="1"/>
                                            </m:ctrlPr>
                                          </m:sSubPr>
                                          <m:e>
                                            <m:r>
                                              <a:rPr lang="en-US" i="1"/>
                                              <m:t>𝑢</m:t>
                                            </m:r>
                                          </m:e>
                                          <m:sub>
                                            <m:r>
                                              <a:rPr lang="en-US" i="1"/>
                                              <m:t>𝑗𝑘</m:t>
                                            </m:r>
                                          </m:sub>
                                        </m:sSub>
                                      </m:e>
                                    </m:d>
                                  </m:e>
                                  <m:sup>
                                    <m:r>
                                      <a:rPr lang="en-US" i="1"/>
                                      <m:t>𝑇</m:t>
                                    </m:r>
                                  </m:sup>
                                </m:sSup>
                                <m:sSup>
                                  <m:sSupPr>
                                    <m:ctrlPr>
                                      <a:rPr lang="en-US" i="1"/>
                                    </m:ctrlPr>
                                  </m:sSupPr>
                                  <m:e>
                                    <m:nary>
                                      <m:naryPr>
                                        <m:chr m:val="∑"/>
                                        <m:limLoc m:val="undOvr"/>
                                        <m:supHide m:val="on"/>
                                        <m:ctrlPr>
                                          <a:rPr lang="en-US" i="1"/>
                                        </m:ctrlPr>
                                      </m:naryPr>
                                      <m:sub>
                                        <m:r>
                                          <a:rPr lang="en-US" i="1"/>
                                          <m:t>𝑗𝑘</m:t>
                                        </m:r>
                                      </m:sub>
                                      <m:sup/>
                                      <m:e>
                                        <m:d>
                                          <m:dPr>
                                            <m:ctrlPr>
                                              <a:rPr lang="en-US" i="1"/>
                                            </m:ctrlPr>
                                          </m:dPr>
                                          <m:e>
                                            <m:acc>
                                              <m:accPr>
                                                <m:chr m:val="̂"/>
                                                <m:ctrlPr>
                                                  <a:rPr lang="en-US" i="1"/>
                                                </m:ctrlPr>
                                              </m:accPr>
                                              <m:e>
                                                <m:sSub>
                                                  <m:sSubPr>
                                                    <m:ctrlPr>
                                                      <a:rPr lang="en-US" i="1"/>
                                                    </m:ctrlPr>
                                                  </m:sSubPr>
                                                  <m:e>
                                                    <m:r>
                                                      <a:rPr lang="en-US" i="1"/>
                                                      <m:t>𝑢</m:t>
                                                    </m:r>
                                                  </m:e>
                                                  <m:sub>
                                                    <m:r>
                                                      <a:rPr lang="en-US" i="1"/>
                                                      <m:t>𝑗𝑘</m:t>
                                                    </m:r>
                                                  </m:sub>
                                                </m:sSub>
                                              </m:e>
                                            </m:acc>
                                            <m:r>
                                              <a:rPr lang="en-US" i="1"/>
                                              <m:t>−</m:t>
                                            </m:r>
                                            <m:sSub>
                                              <m:sSubPr>
                                                <m:ctrlPr>
                                                  <a:rPr lang="en-US" i="1"/>
                                                </m:ctrlPr>
                                              </m:sSubPr>
                                              <m:e>
                                                <m:r>
                                                  <a:rPr lang="en-US" i="1"/>
                                                  <m:t>𝑢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en-US" i="1"/>
                                                  <m:t>𝑗𝑘</m:t>
                                                </m:r>
                                              </m:sub>
                                            </m:sSub>
                                          </m:e>
                                        </m:d>
                                      </m:e>
                                    </m:nary>
                                  </m:e>
                                  <m:sup>
                                    <m:r>
                                      <a:rPr lang="en-US" i="1"/>
                                      <m:t>−1</m:t>
                                    </m:r>
                                  </m:sup>
                                </m:sSup>
                              </m:e>
                            </m:nary>
                          </m:e>
                        </m:nary>
                      </m:e>
                    </m:func>
                  </m:oMath>
                </a14:m>
                <a:endParaRPr lang="en-US" dirty="0"/>
              </a:p>
            </p:txBody>
          </p:sp>
        </mc:Choice>
        <mc:Fallback>
          <p:sp>
            <p:nvSpPr>
              <p:cNvPr id="6" name="Content Placeholder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043" t="-22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2018 Marilyn Wolf. Non-commercial use only.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6689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Temporal calibration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Cameras must be synchronized.</a:t>
            </a:r>
          </a:p>
          <a:p>
            <a:r>
              <a:rPr lang="en-US" dirty="0" err="1" smtClean="0"/>
              <a:t>Velipasalar</a:t>
            </a:r>
            <a:r>
              <a:rPr lang="en-US" dirty="0" smtClean="0"/>
              <a:t> and Wolf:</a:t>
            </a:r>
          </a:p>
          <a:p>
            <a:pPr lvl="1"/>
            <a:r>
              <a:rPr lang="en-US" dirty="0" smtClean="0"/>
              <a:t>Perform local search to identify corresponding frames.</a:t>
            </a:r>
          </a:p>
          <a:p>
            <a:pPr lvl="1"/>
            <a:r>
              <a:rPr lang="en-US" dirty="0" smtClean="0"/>
              <a:t>Use frame offset to synchronize.</a:t>
            </a:r>
          </a:p>
          <a:p>
            <a:pPr lvl="1"/>
            <a:r>
              <a:rPr lang="en-US" dirty="0" smtClean="0"/>
              <a:t>May be performed periodically to correct for drift.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2018 Marilyn Wolf. Non-commercial use only.</a:t>
            </a:r>
            <a:endParaRPr lang="en-US"/>
          </a:p>
        </p:txBody>
      </p:sp>
      <p:sp>
        <p:nvSpPr>
          <p:cNvPr id="8" name="5-Point Star 7"/>
          <p:cNvSpPr/>
          <p:nvPr/>
        </p:nvSpPr>
        <p:spPr>
          <a:xfrm>
            <a:off x="8569464" y="2253631"/>
            <a:ext cx="598811" cy="509799"/>
          </a:xfrm>
          <a:prstGeom prst="star5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i</a:t>
            </a:r>
            <a:endParaRPr lang="en-US" dirty="0"/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7088623" y="1690688"/>
            <a:ext cx="3350103" cy="3528675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7" name="Oval 6"/>
          <p:cNvSpPr/>
          <p:nvPr/>
        </p:nvSpPr>
        <p:spPr>
          <a:xfrm>
            <a:off x="8245784" y="2821852"/>
            <a:ext cx="1246173" cy="801111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target</a:t>
            </a:r>
            <a:endParaRPr lang="en-US" dirty="0"/>
          </a:p>
        </p:txBody>
      </p:sp>
      <p:sp>
        <p:nvSpPr>
          <p:cNvPr id="11" name="5-Point Star 10"/>
          <p:cNvSpPr/>
          <p:nvPr/>
        </p:nvSpPr>
        <p:spPr>
          <a:xfrm>
            <a:off x="8787949" y="3622963"/>
            <a:ext cx="598811" cy="509799"/>
          </a:xfrm>
          <a:prstGeom prst="star5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j</a:t>
            </a:r>
            <a:endParaRPr lang="en-US" dirty="0"/>
          </a:p>
        </p:txBody>
      </p:sp>
      <p:grpSp>
        <p:nvGrpSpPr>
          <p:cNvPr id="14" name="Group 13"/>
          <p:cNvGrpSpPr/>
          <p:nvPr/>
        </p:nvGrpSpPr>
        <p:grpSpPr>
          <a:xfrm rot="2700000">
            <a:off x="6942966" y="1701048"/>
            <a:ext cx="1302818" cy="633363"/>
            <a:chOff x="6635469" y="2069377"/>
            <a:chExt cx="1302818" cy="633363"/>
          </a:xfrm>
        </p:grpSpPr>
        <p:sp>
          <p:nvSpPr>
            <p:cNvPr id="12" name="Rectangle 11"/>
            <p:cNvSpPr/>
            <p:nvPr/>
          </p:nvSpPr>
          <p:spPr>
            <a:xfrm>
              <a:off x="6635469" y="2069377"/>
              <a:ext cx="873940" cy="633363"/>
            </a:xfrm>
            <a:prstGeom prst="rect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7500641" y="2253631"/>
              <a:ext cx="437646" cy="254899"/>
            </a:xfrm>
            <a:prstGeom prst="rect">
              <a:avLst/>
            </a:prstGeom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5" name="Group 14"/>
          <p:cNvGrpSpPr/>
          <p:nvPr/>
        </p:nvGrpSpPr>
        <p:grpSpPr>
          <a:xfrm rot="-8100000">
            <a:off x="9644939" y="4476656"/>
            <a:ext cx="1302818" cy="633363"/>
            <a:chOff x="6635469" y="2069377"/>
            <a:chExt cx="1302818" cy="633363"/>
          </a:xfrm>
        </p:grpSpPr>
        <p:sp>
          <p:nvSpPr>
            <p:cNvPr id="16" name="Rectangle 15"/>
            <p:cNvSpPr/>
            <p:nvPr/>
          </p:nvSpPr>
          <p:spPr>
            <a:xfrm>
              <a:off x="6635469" y="2069377"/>
              <a:ext cx="873940" cy="633363"/>
            </a:xfrm>
            <a:prstGeom prst="rect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7500641" y="2253631"/>
              <a:ext cx="437646" cy="254899"/>
            </a:xfrm>
            <a:prstGeom prst="rect">
              <a:avLst/>
            </a:prstGeom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741600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Multicamera</a:t>
            </a:r>
            <a:r>
              <a:rPr lang="en-US" dirty="0" smtClean="0"/>
              <a:t> tracking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Two cases:</a:t>
            </a:r>
          </a:p>
          <a:p>
            <a:pPr lvl="1"/>
            <a:r>
              <a:rPr lang="en-US" dirty="0" smtClean="0"/>
              <a:t>Overlapping fields-of-view.</a:t>
            </a:r>
          </a:p>
          <a:p>
            <a:pPr lvl="1"/>
            <a:r>
              <a:rPr lang="en-US" dirty="0" err="1" smtClean="0"/>
              <a:t>Nonoverlapping</a:t>
            </a:r>
            <a:r>
              <a:rPr lang="en-US" dirty="0" smtClean="0"/>
              <a:t> fields-of-view.</a:t>
            </a:r>
          </a:p>
          <a:p>
            <a:r>
              <a:rPr lang="en-US" dirty="0" err="1" smtClean="0"/>
              <a:t>Velipasalar</a:t>
            </a:r>
            <a:r>
              <a:rPr lang="en-US" dirty="0" smtClean="0"/>
              <a:t> </a:t>
            </a:r>
            <a:r>
              <a:rPr lang="en-US" i="1" dirty="0" smtClean="0"/>
              <a:t>et al.</a:t>
            </a:r>
            <a:r>
              <a:rPr lang="en-US" dirty="0" smtClean="0"/>
              <a:t>: cooperating trackers share track estimates.</a:t>
            </a:r>
          </a:p>
          <a:p>
            <a:pPr lvl="1"/>
            <a:r>
              <a:rPr lang="en-US" dirty="0" smtClean="0"/>
              <a:t>Camera can anticipate the appearance of a target not currently visible.</a:t>
            </a:r>
          </a:p>
          <a:p>
            <a:r>
              <a:rPr lang="en-US" dirty="0" err="1" smtClean="0"/>
              <a:t>Kokiopoulou</a:t>
            </a:r>
            <a:r>
              <a:rPr lang="en-US" dirty="0" smtClean="0"/>
              <a:t> and </a:t>
            </a:r>
            <a:r>
              <a:rPr lang="en-US" dirty="0" err="1" smtClean="0"/>
              <a:t>Frossard</a:t>
            </a:r>
            <a:r>
              <a:rPr lang="en-US" dirty="0" smtClean="0"/>
              <a:t> used consensus algorithm.</a:t>
            </a:r>
          </a:p>
          <a:p>
            <a:r>
              <a:rPr lang="en-US" dirty="0" smtClean="0"/>
              <a:t>Chang and Gong used Bayesian network to fuse tracking results.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2018 Marilyn Wolf. Non-commercial use only.</a:t>
            </a:r>
            <a:endParaRPr lang="en-US"/>
          </a:p>
        </p:txBody>
      </p:sp>
      <p:pic>
        <p:nvPicPr>
          <p:cNvPr id="6" name="Content Placeholder 5"/>
          <p:cNvPicPr>
            <a:picLocks noGrp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6190" y="1825625"/>
            <a:ext cx="3593620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30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Tracking over path graphs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Used to model camera networks with non-overlapping fields-of-view.</a:t>
            </a:r>
          </a:p>
          <a:p>
            <a:pPr lvl="1"/>
            <a:r>
              <a:rPr lang="en-US" dirty="0" smtClean="0"/>
              <a:t>Entry/exit node.</a:t>
            </a:r>
          </a:p>
          <a:p>
            <a:pPr lvl="1"/>
            <a:r>
              <a:rPr lang="en-US" dirty="0" smtClean="0"/>
              <a:t>Nodes for camera locations.</a:t>
            </a:r>
          </a:p>
          <a:p>
            <a:pPr lvl="1"/>
            <a:r>
              <a:rPr lang="en-US" dirty="0" smtClean="0"/>
              <a:t>Directed edges identify possible paths.</a:t>
            </a:r>
          </a:p>
          <a:p>
            <a:r>
              <a:rPr lang="en-US" dirty="0" smtClean="0"/>
              <a:t>Use </a:t>
            </a:r>
            <a:r>
              <a:rPr lang="en-US" dirty="0" err="1" smtClean="0"/>
              <a:t>supernode</a:t>
            </a:r>
            <a:r>
              <a:rPr lang="en-US" dirty="0" smtClean="0"/>
              <a:t> to model direction of movement through the node.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2018 Marilyn Wolf. Non-commercial use only.</a:t>
            </a:r>
            <a:endParaRPr lang="en-US"/>
          </a:p>
        </p:txBody>
      </p:sp>
      <p:pic>
        <p:nvPicPr>
          <p:cNvPr id="6" name="Content Placeholder 5"/>
          <p:cNvPicPr>
            <a:picLocks noGrp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5025" y="1545579"/>
            <a:ext cx="4775262" cy="38799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2677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Tracking using hidden Markov model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sz="half" idx="1"/>
              </p:nvPr>
            </p:nvSpPr>
            <p:spPr/>
            <p:txBody>
              <a:bodyPr>
                <a:normAutofit fontScale="85000" lnSpcReduction="10000"/>
              </a:bodyPr>
              <a:lstStyle/>
              <a:p>
                <a:r>
                  <a:rPr lang="en-US" dirty="0" smtClean="0"/>
                  <a:t>Bayesian models:</a:t>
                </a:r>
              </a:p>
              <a:p>
                <a:pPr lvl="1"/>
                <a:r>
                  <a:rPr lang="en-US" dirty="0" smtClean="0"/>
                  <a:t>Target </a:t>
                </a:r>
                <a14:m>
                  <m:oMath xmlns:m="http://schemas.openxmlformats.org/officeDocument/2006/math">
                    <m:r>
                      <a:rPr lang="en-US" i="1"/>
                      <m:t>𝑝</m:t>
                    </m:r>
                    <m:d>
                      <m:dPr>
                        <m:ctrlPr>
                          <a:rPr lang="en-US" i="1"/>
                        </m:ctrlPr>
                      </m:dPr>
                      <m:e>
                        <m:sSub>
                          <m:sSubPr>
                            <m:ctrlPr>
                              <a:rPr lang="en-US" i="1"/>
                            </m:ctrlPr>
                          </m:sSubPr>
                          <m:e>
                            <m:r>
                              <a:rPr lang="en-US" i="1"/>
                              <m:t>𝑥</m:t>
                            </m:r>
                          </m:e>
                          <m:sub>
                            <m:r>
                              <a:rPr lang="en-US" i="1"/>
                              <m:t>𝑘</m:t>
                            </m:r>
                          </m:sub>
                        </m:sSub>
                        <m:r>
                          <a:rPr lang="en-US" i="1"/>
                          <m:t>|</m:t>
                        </m:r>
                        <m:sSub>
                          <m:sSubPr>
                            <m:ctrlPr>
                              <a:rPr lang="en-US" i="1"/>
                            </m:ctrlPr>
                          </m:sSubPr>
                          <m:e>
                            <m:r>
                              <a:rPr lang="en-US" i="1"/>
                              <m:t>𝑥</m:t>
                            </m:r>
                          </m:e>
                          <m:sub>
                            <m:r>
                              <a:rPr lang="en-US" i="1"/>
                              <m:t>𝑘</m:t>
                            </m:r>
                            <m:r>
                              <a:rPr lang="en-US" i="1"/>
                              <m:t>−1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dirty="0" smtClean="0"/>
                  <a:t>.</a:t>
                </a:r>
              </a:p>
              <a:p>
                <a:pPr lvl="1"/>
                <a:r>
                  <a:rPr lang="en-US" dirty="0" err="1" smtClean="0"/>
                  <a:t>Obsevation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i="1"/>
                      <m:t>𝑝</m:t>
                    </m:r>
                    <m:d>
                      <m:dPr>
                        <m:ctrlPr>
                          <a:rPr lang="en-US" i="1"/>
                        </m:ctrlPr>
                      </m:dPr>
                      <m:e>
                        <m:sSub>
                          <m:sSubPr>
                            <m:ctrlPr>
                              <a:rPr lang="en-US" i="1"/>
                            </m:ctrlPr>
                          </m:sSubPr>
                          <m:e>
                            <m:r>
                              <a:rPr lang="en-US" i="1"/>
                              <m:t>𝑧</m:t>
                            </m:r>
                          </m:e>
                          <m:sub>
                            <m:r>
                              <a:rPr lang="en-US" i="1"/>
                              <m:t>𝑘</m:t>
                            </m:r>
                          </m:sub>
                        </m:sSub>
                        <m:r>
                          <a:rPr lang="en-US" i="1"/>
                          <m:t>|</m:t>
                        </m:r>
                        <m:sSub>
                          <m:sSubPr>
                            <m:ctrlPr>
                              <a:rPr lang="en-US" i="1"/>
                            </m:ctrlPr>
                          </m:sSubPr>
                          <m:e>
                            <m:r>
                              <a:rPr lang="en-US" i="1"/>
                              <m:t>𝑧</m:t>
                            </m:r>
                          </m:e>
                          <m:sub>
                            <m:r>
                              <a:rPr lang="en-US" i="1"/>
                              <m:t>𝑘</m:t>
                            </m:r>
                            <m:r>
                              <a:rPr lang="en-US" i="1"/>
                              <m:t>−1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dirty="0" smtClean="0"/>
                  <a:t>.</a:t>
                </a:r>
              </a:p>
              <a:p>
                <a:r>
                  <a:rPr lang="en-US" dirty="0" smtClean="0"/>
                  <a:t>Probability of observations of target on a track: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i="1"/>
                      <m:t>𝑝</m:t>
                    </m:r>
                    <m:d>
                      <m:dPr>
                        <m:ctrlPr>
                          <a:rPr lang="en-US" i="1"/>
                        </m:ctrlPr>
                      </m:dPr>
                      <m:e>
                        <m:sSub>
                          <m:sSubPr>
                            <m:ctrlPr>
                              <a:rPr lang="en-US" i="1"/>
                            </m:ctrlPr>
                          </m:sSubPr>
                          <m:e>
                            <m:r>
                              <a:rPr lang="en-US" i="1"/>
                              <m:t>𝑥</m:t>
                            </m:r>
                          </m:e>
                          <m:sub>
                            <m:r>
                              <a:rPr lang="en-US" i="1"/>
                              <m:t>1</m:t>
                            </m:r>
                          </m:sub>
                        </m:sSub>
                      </m:e>
                    </m:d>
                    <m:r>
                      <a:rPr lang="en-US" i="1"/>
                      <m:t>𝑝</m:t>
                    </m:r>
                    <m:d>
                      <m:dPr>
                        <m:ctrlPr>
                          <a:rPr lang="en-US" i="1"/>
                        </m:ctrlPr>
                      </m:dPr>
                      <m:e>
                        <m:sSub>
                          <m:sSubPr>
                            <m:ctrlPr>
                              <a:rPr lang="en-US" i="1"/>
                            </m:ctrlPr>
                          </m:sSubPr>
                          <m:e>
                            <m:r>
                              <a:rPr lang="en-US" i="1"/>
                              <m:t>𝑧</m:t>
                            </m:r>
                          </m:e>
                          <m:sub>
                            <m:r>
                              <a:rPr lang="en-US" i="1"/>
                              <m:t>1</m:t>
                            </m:r>
                          </m:sub>
                        </m:sSub>
                        <m:r>
                          <a:rPr lang="en-US" i="1"/>
                          <m:t>|</m:t>
                        </m:r>
                        <m:sSub>
                          <m:sSubPr>
                            <m:ctrlPr>
                              <a:rPr lang="en-US" i="1"/>
                            </m:ctrlPr>
                          </m:sSubPr>
                          <m:e>
                            <m:r>
                              <a:rPr lang="en-US" i="1"/>
                              <m:t>𝑥</m:t>
                            </m:r>
                          </m:e>
                          <m:sub>
                            <m:r>
                              <a:rPr lang="en-US" i="1"/>
                              <m:t>1</m:t>
                            </m:r>
                          </m:sub>
                        </m:sSub>
                      </m:e>
                    </m:d>
                    <m:nary>
                      <m:naryPr>
                        <m:chr m:val="∏"/>
                        <m:limLoc m:val="undOvr"/>
                        <m:supHide m:val="on"/>
                        <m:ctrlPr>
                          <a:rPr lang="en-US" i="1"/>
                        </m:ctrlPr>
                      </m:naryPr>
                      <m:sub>
                        <m:r>
                          <a:rPr lang="en-US" i="1"/>
                          <m:t>2≤</m:t>
                        </m:r>
                        <m:r>
                          <a:rPr lang="en-US" i="1"/>
                          <m:t>𝑖</m:t>
                        </m:r>
                        <m:r>
                          <a:rPr lang="en-US" i="1"/>
                          <m:t>≤</m:t>
                        </m:r>
                        <m:r>
                          <a:rPr lang="en-US" i="1"/>
                          <m:t>𝑘</m:t>
                        </m:r>
                      </m:sub>
                      <m:sup/>
                      <m:e>
                        <m:d>
                          <m:dPr>
                            <m:begChr m:val="{"/>
                            <m:endChr m:val="}"/>
                            <m:ctrlPr>
                              <a:rPr lang="en-US" i="1"/>
                            </m:ctrlPr>
                          </m:dPr>
                          <m:e>
                            <m:r>
                              <a:rPr lang="en-US" i="1"/>
                              <m:t>𝑝</m:t>
                            </m:r>
                            <m:d>
                              <m:dPr>
                                <m:ctrlPr>
                                  <a:rPr lang="en-US" i="1"/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i="1"/>
                                    </m:ctrlPr>
                                  </m:sSubPr>
                                  <m:e>
                                    <m:r>
                                      <a:rPr lang="en-US" i="1"/>
                                      <m:t>𝑥</m:t>
                                    </m:r>
                                  </m:e>
                                  <m:sub>
                                    <m:r>
                                      <a:rPr lang="en-US" i="1"/>
                                      <m:t>𝑖</m:t>
                                    </m:r>
                                  </m:sub>
                                </m:sSub>
                                <m:r>
                                  <a:rPr lang="en-US" i="1"/>
                                  <m:t>|</m:t>
                                </m:r>
                                <m:sSub>
                                  <m:sSubPr>
                                    <m:ctrlPr>
                                      <a:rPr lang="en-US" i="1"/>
                                    </m:ctrlPr>
                                  </m:sSubPr>
                                  <m:e>
                                    <m:r>
                                      <a:rPr lang="en-US" i="1"/>
                                      <m:t>𝑥</m:t>
                                    </m:r>
                                  </m:e>
                                  <m:sub>
                                    <m:r>
                                      <a:rPr lang="en-US" i="1"/>
                                      <m:t>𝑖</m:t>
                                    </m:r>
                                    <m:r>
                                      <a:rPr lang="en-US" i="1"/>
                                      <m:t>−1</m:t>
                                    </m:r>
                                  </m:sub>
                                </m:sSub>
                              </m:e>
                            </m:d>
                            <m:r>
                              <a:rPr lang="en-US" i="1"/>
                              <m:t>𝑝</m:t>
                            </m:r>
                            <m:d>
                              <m:dPr>
                                <m:ctrlPr>
                                  <a:rPr lang="en-US" i="1"/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i="1"/>
                                    </m:ctrlPr>
                                  </m:sSubPr>
                                  <m:e>
                                    <m:r>
                                      <a:rPr lang="en-US" i="1"/>
                                      <m:t>𝑧</m:t>
                                    </m:r>
                                  </m:e>
                                  <m:sub>
                                    <m:r>
                                      <a:rPr lang="en-US" i="1"/>
                                      <m:t>𝑖</m:t>
                                    </m:r>
                                  </m:sub>
                                </m:sSub>
                                <m:r>
                                  <a:rPr lang="en-US" i="1"/>
                                  <m:t>|</m:t>
                                </m:r>
                                <m:sSub>
                                  <m:sSubPr>
                                    <m:ctrlPr>
                                      <a:rPr lang="en-US" i="1"/>
                                    </m:ctrlPr>
                                  </m:sSubPr>
                                  <m:e>
                                    <m:r>
                                      <a:rPr lang="en-US" i="1"/>
                                      <m:t>𝑥</m:t>
                                    </m:r>
                                  </m:e>
                                  <m:sub>
                                    <m:r>
                                      <a:rPr lang="en-US" i="1"/>
                                      <m:t>𝑖</m:t>
                                    </m:r>
                                  </m:sub>
                                </m:sSub>
                              </m:e>
                            </m:d>
                          </m:e>
                        </m:d>
                      </m:e>
                    </m:nary>
                  </m:oMath>
                </a14:m>
                <a:endParaRPr lang="en-US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 rotWithShape="0">
                <a:blip r:embed="rId2"/>
                <a:stretch>
                  <a:fillRect l="-1647" t="-266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Content Placeholder 3"/>
              <p:cNvSpPr>
                <a:spLocks noGrp="1"/>
              </p:cNvSpPr>
              <p:nvPr>
                <p:ph sz="half" idx="2"/>
              </p:nvPr>
            </p:nvSpPr>
            <p:spPr/>
            <p:txBody>
              <a:bodyPr>
                <a:normAutofit fontScale="85000" lnSpcReduction="10000"/>
              </a:bodyPr>
              <a:lstStyle/>
              <a:p>
                <a:r>
                  <a:rPr lang="en-US" dirty="0" err="1" smtClean="0"/>
                  <a:t>Kettnaker</a:t>
                </a:r>
                <a:r>
                  <a:rPr lang="en-US" dirty="0" smtClean="0"/>
                  <a:t> and </a:t>
                </a:r>
                <a:r>
                  <a:rPr lang="en-US" dirty="0" err="1" smtClean="0"/>
                  <a:t>Zabih</a:t>
                </a:r>
                <a:r>
                  <a:rPr lang="en-US" dirty="0"/>
                  <a:t> </a:t>
                </a:r>
                <a:r>
                  <a:rPr lang="en-US" dirty="0" smtClean="0"/>
                  <a:t>track model:</a:t>
                </a:r>
              </a:p>
              <a:p>
                <a:pPr lvl="1"/>
                <a:r>
                  <a:rPr lang="en-US" dirty="0" smtClean="0"/>
                  <a:t>Duration and location of transit from one camera to another </a:t>
                </a:r>
                <a14:m>
                  <m:oMath xmlns:m="http://schemas.openxmlformats.org/officeDocument/2006/math">
                    <m:r>
                      <a:rPr lang="en-US" i="1"/>
                      <m:t>𝑡𝑟𝑎𝑛𝑠</m:t>
                    </m:r>
                    <m:r>
                      <a:rPr lang="en-US" i="1"/>
                      <m:t>(</m:t>
                    </m:r>
                    <m:sSub>
                      <m:sSubPr>
                        <m:ctrlPr>
                          <a:rPr lang="en-US" i="1"/>
                        </m:ctrlPr>
                      </m:sSubPr>
                      <m:e>
                        <m:r>
                          <a:rPr lang="en-US" i="1"/>
                          <m:t>𝑐</m:t>
                        </m:r>
                      </m:e>
                      <m:sub>
                        <m:r>
                          <a:rPr lang="en-US" i="1"/>
                          <m:t>𝑖</m:t>
                        </m:r>
                        <m:r>
                          <a:rPr lang="en-US" i="1"/>
                          <m:t>,</m:t>
                        </m:r>
                        <m:r>
                          <a:rPr lang="en-US" i="1"/>
                          <m:t>𝑗</m:t>
                        </m:r>
                        <m:r>
                          <a:rPr lang="en-US" i="1"/>
                          <m:t>−1</m:t>
                        </m:r>
                      </m:sub>
                    </m:sSub>
                    <m:r>
                      <a:rPr lang="en-US" i="1"/>
                      <m:t>,</m:t>
                    </m:r>
                    <m:sSub>
                      <m:sSubPr>
                        <m:ctrlPr>
                          <a:rPr lang="en-US" i="1"/>
                        </m:ctrlPr>
                      </m:sSubPr>
                      <m:e>
                        <m:r>
                          <a:rPr lang="en-US" i="1"/>
                          <m:t>𝑐</m:t>
                        </m:r>
                      </m:e>
                      <m:sub>
                        <m:r>
                          <a:rPr lang="en-US" i="1"/>
                          <m:t>𝑖</m:t>
                        </m:r>
                        <m:r>
                          <a:rPr lang="en-US" i="1"/>
                          <m:t>,</m:t>
                        </m:r>
                        <m:r>
                          <a:rPr lang="en-US" i="1"/>
                          <m:t>𝑗</m:t>
                        </m:r>
                      </m:sub>
                    </m:sSub>
                    <m:r>
                      <a:rPr lang="en-US" i="1"/>
                      <m:t>)</m:t>
                    </m:r>
                  </m:oMath>
                </a14:m>
                <a:r>
                  <a:rPr lang="en-US" dirty="0" smtClean="0"/>
                  <a:t>.</a:t>
                </a:r>
              </a:p>
              <a:p>
                <a:pPr lvl="1"/>
                <a:r>
                  <a:rPr lang="en-US" dirty="0" smtClean="0"/>
                  <a:t>Probability of a track of a given length.</a:t>
                </a:r>
              </a:p>
              <a:p>
                <a:pPr lvl="1"/>
                <a:r>
                  <a:rPr lang="en-US" dirty="0" smtClean="0"/>
                  <a:t>Probability of new targets entering the system.</a:t>
                </a:r>
              </a:p>
              <a:p>
                <a:r>
                  <a:rPr lang="en-US" dirty="0" smtClean="0"/>
                  <a:t>Path probability:</a:t>
                </a:r>
              </a:p>
              <a:p>
                <a:pPr lvl="1"/>
                <a14:m>
                  <m:oMath xmlns:m="http://schemas.openxmlformats.org/officeDocument/2006/math">
                    <m:f>
                      <m:fPr>
                        <m:ctrlPr>
                          <a:rPr lang="en-US" i="1"/>
                        </m:ctrlPr>
                      </m:fPr>
                      <m:num>
                        <m:r>
                          <a:rPr lang="en-US" i="1"/>
                          <m:t>𝑝</m:t>
                        </m:r>
                        <m:r>
                          <a:rPr lang="en-US" i="1"/>
                          <m:t>(</m:t>
                        </m:r>
                        <m:sSub>
                          <m:sSubPr>
                            <m:ctrlPr>
                              <a:rPr lang="en-US" i="1"/>
                            </m:ctrlPr>
                          </m:sSubPr>
                          <m:e>
                            <m:r>
                              <a:rPr lang="en-US" i="1"/>
                              <m:t>𝜔</m:t>
                            </m:r>
                          </m:e>
                          <m:sub>
                            <m:r>
                              <a:rPr lang="en-US" i="1"/>
                              <m:t>𝑙𝑖</m:t>
                            </m:r>
                          </m:sub>
                        </m:sSub>
                        <m:r>
                          <a:rPr lang="en-US" i="1"/>
                          <m:t>|</m:t>
                        </m:r>
                        <m:r>
                          <a:rPr lang="en-US" i="1"/>
                          <m:t>𝑌</m:t>
                        </m:r>
                        <m:r>
                          <a:rPr lang="en-US" i="1"/>
                          <m:t>)</m:t>
                        </m:r>
                      </m:num>
                      <m:den>
                        <m:r>
                          <a:rPr lang="en-US" i="1"/>
                          <m:t>𝑝</m:t>
                        </m:r>
                        <m:r>
                          <a:rPr lang="en-US" i="1"/>
                          <m:t>(</m:t>
                        </m:r>
                        <m:sSubSup>
                          <m:sSubSupPr>
                            <m:ctrlPr>
                              <a:rPr lang="en-US" i="1"/>
                            </m:ctrlPr>
                          </m:sSubSupPr>
                          <m:e>
                            <m:r>
                              <a:rPr lang="en-US" i="1"/>
                              <m:t>𝜔</m:t>
                            </m:r>
                          </m:e>
                          <m:sub>
                            <m:r>
                              <a:rPr lang="en-US" i="1"/>
                              <m:t>𝑙𝑖</m:t>
                            </m:r>
                          </m:sub>
                          <m:sup>
                            <m:r>
                              <a:rPr lang="en-US" i="1"/>
                              <m:t>0</m:t>
                            </m:r>
                          </m:sup>
                        </m:sSubSup>
                        <m:r>
                          <a:rPr lang="en-US" i="1"/>
                          <m:t>|</m:t>
                        </m:r>
                        <m:r>
                          <a:rPr lang="en-US" i="1"/>
                          <m:t>𝑌</m:t>
                        </m:r>
                        <m:r>
                          <a:rPr lang="en-US" i="1"/>
                          <m:t>)</m:t>
                        </m:r>
                      </m:den>
                    </m:f>
                    <m:r>
                      <a:rPr lang="en-US" i="1"/>
                      <m:t>≈</m:t>
                    </m:r>
                    <m:nary>
                      <m:naryPr>
                        <m:chr m:val="∏"/>
                        <m:limLoc m:val="undOvr"/>
                        <m:supHide m:val="on"/>
                        <m:ctrlPr>
                          <a:rPr lang="en-US" i="1"/>
                        </m:ctrlPr>
                      </m:naryPr>
                      <m:sub>
                        <m:r>
                          <a:rPr lang="en-US" i="1"/>
                          <m:t>𝑖</m:t>
                        </m:r>
                      </m:sub>
                      <m:sup/>
                      <m:e>
                        <m:nary>
                          <m:naryPr>
                            <m:chr m:val="∏"/>
                            <m:limLoc m:val="undOvr"/>
                            <m:supHide m:val="on"/>
                            <m:ctrlPr>
                              <a:rPr lang="en-US" i="1"/>
                            </m:ctrlPr>
                          </m:naryPr>
                          <m:sub>
                            <m:r>
                              <a:rPr lang="en-US" i="1"/>
                              <m:t>2≤</m:t>
                            </m:r>
                            <m:r>
                              <a:rPr lang="en-US" i="1"/>
                              <m:t>𝑗</m:t>
                            </m:r>
                            <m:r>
                              <a:rPr lang="en-US" i="1"/>
                              <m:t>≤</m:t>
                            </m:r>
                            <m:r>
                              <a:rPr lang="en-US" i="1"/>
                              <m:t>𝑙𝑖</m:t>
                            </m:r>
                          </m:sub>
                          <m:sup/>
                          <m:e>
                            <m:f>
                              <m:fPr>
                                <m:ctrlPr>
                                  <a:rPr lang="en-US" i="1"/>
                                </m:ctrlPr>
                              </m:fPr>
                              <m:num>
                                <m:r>
                                  <a:rPr lang="en-US" i="1"/>
                                  <m:t>𝑝</m:t>
                                </m:r>
                                <m:d>
                                  <m:dPr>
                                    <m:ctrlPr>
                                      <a:rPr lang="en-US" i="1"/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en-US" i="1"/>
                                        </m:ctrlPr>
                                      </m:sSubPr>
                                      <m:e>
                                        <m:r>
                                          <a:rPr lang="en-US" i="1"/>
                                          <m:t>𝑦</m:t>
                                        </m:r>
                                      </m:e>
                                      <m:sub>
                                        <m:r>
                                          <a:rPr lang="en-US" i="1"/>
                                          <m:t>𝑖</m:t>
                                        </m:r>
                                        <m:r>
                                          <a:rPr lang="en-US" i="1"/>
                                          <m:t>,</m:t>
                                        </m:r>
                                        <m:r>
                                          <a:rPr lang="en-US" i="1"/>
                                          <m:t>𝑗</m:t>
                                        </m:r>
                                        <m:r>
                                          <a:rPr lang="en-US" i="1"/>
                                          <m:t>,1</m:t>
                                        </m:r>
                                      </m:sub>
                                    </m:sSub>
                                    <m:r>
                                      <a:rPr lang="en-US" i="1"/>
                                      <m:t>|</m:t>
                                    </m:r>
                                    <m:sSub>
                                      <m:sSubPr>
                                        <m:ctrlPr>
                                          <a:rPr lang="en-US" i="1"/>
                                        </m:ctrlPr>
                                      </m:sSubPr>
                                      <m:e>
                                        <m:r>
                                          <a:rPr lang="en-US" i="1"/>
                                          <m:t>𝑦</m:t>
                                        </m:r>
                                      </m:e>
                                      <m:sub>
                                        <m:r>
                                          <a:rPr lang="en-US" i="1"/>
                                          <m:t>𝑖</m:t>
                                        </m:r>
                                        <m:r>
                                          <a:rPr lang="en-US" i="1"/>
                                          <m:t>,</m:t>
                                        </m:r>
                                        <m:r>
                                          <a:rPr lang="en-US" i="1"/>
                                          <m:t>𝑗</m:t>
                                        </m:r>
                                        <m:r>
                                          <a:rPr lang="en-US" i="1"/>
                                          <m:t>−1</m:t>
                                        </m:r>
                                      </m:sub>
                                    </m:sSub>
                                  </m:e>
                                </m:d>
                                <m:r>
                                  <a:rPr lang="en-US" i="1"/>
                                  <m:t>𝑝</m:t>
                                </m:r>
                                <m:r>
                                  <a:rPr lang="en-US" i="1"/>
                                  <m:t>(</m:t>
                                </m:r>
                                <m:r>
                                  <a:rPr lang="en-US" i="1"/>
                                  <m:t>𝑡𝑟𝑎𝑛𝑠</m:t>
                                </m:r>
                                <m:r>
                                  <a:rPr lang="en-US" i="1"/>
                                  <m:t>(</m:t>
                                </m:r>
                                <m:sSub>
                                  <m:sSubPr>
                                    <m:ctrlPr>
                                      <a:rPr lang="en-US" i="1"/>
                                    </m:ctrlPr>
                                  </m:sSubPr>
                                  <m:e>
                                    <m:r>
                                      <a:rPr lang="en-US" i="1"/>
                                      <m:t>𝑐</m:t>
                                    </m:r>
                                  </m:e>
                                  <m:sub>
                                    <m:r>
                                      <a:rPr lang="en-US" i="1"/>
                                      <m:t>𝑖</m:t>
                                    </m:r>
                                    <m:r>
                                      <a:rPr lang="en-US" i="1"/>
                                      <m:t>,</m:t>
                                    </m:r>
                                    <m:r>
                                      <a:rPr lang="en-US" i="1"/>
                                      <m:t>𝑗</m:t>
                                    </m:r>
                                    <m:r>
                                      <a:rPr lang="en-US" i="1"/>
                                      <m:t>−1</m:t>
                                    </m:r>
                                  </m:sub>
                                </m:sSub>
                                <m:r>
                                  <a:rPr lang="en-US" i="1"/>
                                  <m:t>,</m:t>
                                </m:r>
                                <m:sSub>
                                  <m:sSubPr>
                                    <m:ctrlPr>
                                      <a:rPr lang="en-US" i="1"/>
                                    </m:ctrlPr>
                                  </m:sSubPr>
                                  <m:e>
                                    <m:r>
                                      <a:rPr lang="en-US" i="1"/>
                                      <m:t>𝑐</m:t>
                                    </m:r>
                                  </m:e>
                                  <m:sub>
                                    <m:r>
                                      <a:rPr lang="en-US" i="1"/>
                                      <m:t>𝑖</m:t>
                                    </m:r>
                                    <m:r>
                                      <a:rPr lang="en-US" i="1"/>
                                      <m:t>,</m:t>
                                    </m:r>
                                    <m:r>
                                      <a:rPr lang="en-US" i="1"/>
                                      <m:t>𝑗</m:t>
                                    </m:r>
                                  </m:sub>
                                </m:sSub>
                                <m:r>
                                  <a:rPr lang="en-US" i="1"/>
                                  <m:t>))(1−</m:t>
                                </m:r>
                                <m:sSub>
                                  <m:sSubPr>
                                    <m:ctrlPr>
                                      <a:rPr lang="en-US" i="1"/>
                                    </m:ctrlPr>
                                  </m:sSubPr>
                                  <m:e>
                                    <m:r>
                                      <a:rPr lang="en-US" i="1"/>
                                      <m:t>𝑝</m:t>
                                    </m:r>
                                  </m:e>
                                  <m:sub>
                                    <m:r>
                                      <a:rPr lang="en-US" i="1"/>
                                      <m:t>𝑥</m:t>
                                    </m:r>
                                  </m:sub>
                                </m:sSub>
                                <m:r>
                                  <a:rPr lang="en-US" i="1"/>
                                  <m:t>)</m:t>
                                </m:r>
                              </m:num>
                              <m:den>
                                <m:r>
                                  <a:rPr lang="en-US" i="1"/>
                                  <m:t>𝑝</m:t>
                                </m:r>
                                <m:r>
                                  <a:rPr lang="en-US" i="1"/>
                                  <m:t>(</m:t>
                                </m:r>
                                <m:sSub>
                                  <m:sSubPr>
                                    <m:ctrlPr>
                                      <a:rPr lang="en-US" i="1"/>
                                    </m:ctrlPr>
                                  </m:sSubPr>
                                  <m:e>
                                    <m:r>
                                      <a:rPr lang="en-US" i="1"/>
                                      <m:t>𝑦</m:t>
                                    </m:r>
                                  </m:e>
                                  <m:sub>
                                    <m:r>
                                      <a:rPr lang="en-US" i="1"/>
                                      <m:t>𝑖</m:t>
                                    </m:r>
                                    <m:r>
                                      <a:rPr lang="en-US" i="1"/>
                                      <m:t>,</m:t>
                                    </m:r>
                                    <m:r>
                                      <a:rPr lang="en-US" i="1"/>
                                      <m:t>𝑗</m:t>
                                    </m:r>
                                    <m:r>
                                      <a:rPr lang="en-US" i="1"/>
                                      <m:t>,1</m:t>
                                    </m:r>
                                  </m:sub>
                                </m:sSub>
                                <m:r>
                                  <a:rPr lang="en-US" i="1"/>
                                  <m:t>)</m:t>
                                </m:r>
                                <m:sSub>
                                  <m:sSubPr>
                                    <m:ctrlPr>
                                      <a:rPr lang="en-US" i="1"/>
                                    </m:ctrlPr>
                                  </m:sSubPr>
                                  <m:e>
                                    <m:r>
                                      <a:rPr lang="en-US" i="1"/>
                                      <m:t>𝑝</m:t>
                                    </m:r>
                                  </m:e>
                                  <m:sub>
                                    <m:r>
                                      <a:rPr lang="en-US" i="1"/>
                                      <m:t>𝑥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en-US" i="1"/>
                                    </m:ctrlPr>
                                  </m:sSubPr>
                                  <m:e>
                                    <m:r>
                                      <a:rPr lang="en-US" i="1"/>
                                      <m:t>𝜆</m:t>
                                    </m:r>
                                  </m:e>
                                  <m:sub>
                                    <m:r>
                                      <a:rPr lang="en-US" i="1"/>
                                      <m:t>𝑙𝑜𝑐</m:t>
                                    </m:r>
                                    <m:r>
                                      <a:rPr lang="en-US" i="1"/>
                                      <m:t>(</m:t>
                                    </m:r>
                                    <m:r>
                                      <a:rPr lang="en-US" i="1"/>
                                      <m:t>𝑖</m:t>
                                    </m:r>
                                    <m:r>
                                      <a:rPr lang="en-US" i="1"/>
                                      <m:t>,</m:t>
                                    </m:r>
                                    <m:r>
                                      <a:rPr lang="en-US" i="1"/>
                                      <m:t>𝑗</m:t>
                                    </m:r>
                                    <m:r>
                                      <a:rPr lang="en-US" i="1"/>
                                      <m:t>)</m:t>
                                    </m:r>
                                  </m:sub>
                                </m:sSub>
                              </m:den>
                            </m:f>
                          </m:e>
                        </m:nary>
                      </m:e>
                    </m:nary>
                  </m:oMath>
                </a14:m>
                <a:endParaRPr lang="en-US" dirty="0" smtClean="0"/>
              </a:p>
              <a:p>
                <a:r>
                  <a:rPr lang="en-US" dirty="0" smtClean="0"/>
                  <a:t>Take logarithm, solve as weighted assignment problem.</a:t>
                </a:r>
              </a:p>
            </p:txBody>
          </p:sp>
        </mc:Choice>
        <mc:Fallback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blipFill rotWithShape="0">
                <a:blip r:embed="rId3"/>
                <a:stretch>
                  <a:fillRect l="-1647" t="-2661" r="-9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2018 Marilyn Wolf. Non-commercial use only.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7642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HMM tracking, cont’d.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dirty="0" smtClean="0"/>
                  <a:t>Oh </a:t>
                </a:r>
                <a:r>
                  <a:rPr lang="en-US" i="1" dirty="0" smtClean="0"/>
                  <a:t>et al.</a:t>
                </a:r>
                <a:r>
                  <a:rPr lang="en-US" dirty="0" smtClean="0"/>
                  <a:t>:</a:t>
                </a:r>
              </a:p>
              <a:p>
                <a:pPr lvl="1"/>
                <a:r>
                  <a:rPr lang="en-US" dirty="0" smtClean="0"/>
                  <a:t>Consecutive observations </a:t>
                </a:r>
                <a14:m>
                  <m:oMath xmlns:m="http://schemas.openxmlformats.org/officeDocument/2006/math">
                    <m:r>
                      <a:rPr lang="en-US" i="1"/>
                      <m:t>𝑃</m:t>
                    </m:r>
                    <m:r>
                      <a:rPr lang="en-US" i="1"/>
                      <m:t>(</m:t>
                    </m:r>
                    <m:sSub>
                      <m:sSubPr>
                        <m:ctrlPr>
                          <a:rPr lang="en-US" i="1"/>
                        </m:ctrlPr>
                      </m:sSubPr>
                      <m:e>
                        <m:r>
                          <a:rPr lang="en-US" i="1"/>
                          <m:t>𝑦</m:t>
                        </m:r>
                      </m:e>
                      <m:sub>
                        <m:r>
                          <a:rPr lang="en-US" i="1"/>
                          <m:t>𝑘</m:t>
                        </m:r>
                        <m:r>
                          <a:rPr lang="en-US" i="1"/>
                          <m:t>,</m:t>
                        </m:r>
                        <m:r>
                          <a:rPr lang="en-US" i="1"/>
                          <m:t>𝑖</m:t>
                        </m:r>
                        <m:r>
                          <a:rPr lang="en-US" i="1"/>
                          <m:t>−1</m:t>
                        </m:r>
                      </m:sub>
                    </m:sSub>
                    <m:r>
                      <a:rPr lang="en-US" i="1"/>
                      <m:t>,</m:t>
                    </m:r>
                    <m:sSub>
                      <m:sSubPr>
                        <m:ctrlPr>
                          <a:rPr lang="en-US" i="1"/>
                        </m:ctrlPr>
                      </m:sSubPr>
                      <m:e>
                        <m:r>
                          <a:rPr lang="en-US" i="1"/>
                          <m:t>𝑦</m:t>
                        </m:r>
                      </m:e>
                      <m:sub>
                        <m:r>
                          <a:rPr lang="en-US" i="1"/>
                          <m:t>𝑘</m:t>
                        </m:r>
                        <m:r>
                          <a:rPr lang="en-US" i="1"/>
                          <m:t>,</m:t>
                        </m:r>
                        <m:r>
                          <a:rPr lang="en-US" i="1"/>
                          <m:t>𝑖</m:t>
                        </m:r>
                      </m:sub>
                    </m:sSub>
                    <m:r>
                      <a:rPr lang="en-US" i="1"/>
                      <m:t>|</m:t>
                    </m:r>
                    <m:sSub>
                      <m:sSubPr>
                        <m:ctrlPr>
                          <a:rPr lang="en-US" i="1"/>
                        </m:ctrlPr>
                      </m:sSubPr>
                      <m:e>
                        <m:r>
                          <a:rPr lang="en-US" i="1"/>
                          <m:t>𝑥</m:t>
                        </m:r>
                      </m:e>
                      <m:sub>
                        <m:r>
                          <a:rPr lang="en-US" i="1"/>
                          <m:t>𝑘</m:t>
                        </m:r>
                        <m:r>
                          <a:rPr lang="en-US" i="1"/>
                          <m:t>,</m:t>
                        </m:r>
                        <m:r>
                          <a:rPr lang="en-US" i="1"/>
                          <m:t>𝑖</m:t>
                        </m:r>
                        <m:r>
                          <a:rPr lang="en-US" i="1"/>
                          <m:t>−1</m:t>
                        </m:r>
                      </m:sub>
                    </m:sSub>
                    <m:r>
                      <a:rPr lang="en-US" i="1"/>
                      <m:t>,</m:t>
                    </m:r>
                    <m:sSub>
                      <m:sSubPr>
                        <m:ctrlPr>
                          <a:rPr lang="en-US" i="1"/>
                        </m:ctrlPr>
                      </m:sSubPr>
                      <m:e>
                        <m:r>
                          <a:rPr lang="en-US" i="1"/>
                          <m:t>𝑥</m:t>
                        </m:r>
                      </m:e>
                      <m:sub>
                        <m:r>
                          <a:rPr lang="en-US" i="1"/>
                          <m:t>𝑘</m:t>
                        </m:r>
                        <m:r>
                          <a:rPr lang="en-US" i="1"/>
                          <m:t>,</m:t>
                        </m:r>
                        <m:r>
                          <a:rPr lang="en-US" i="1"/>
                          <m:t>𝑖</m:t>
                        </m:r>
                      </m:sub>
                    </m:sSub>
                    <m:r>
                      <a:rPr lang="en-US" i="1"/>
                      <m:t>)</m:t>
                    </m:r>
                  </m:oMath>
                </a14:m>
                <a:r>
                  <a:rPr lang="en-US" dirty="0" smtClean="0"/>
                  <a:t>.</a:t>
                </a:r>
              </a:p>
              <a:p>
                <a:pPr lvl="1"/>
                <a:r>
                  <a:rPr lang="en-US" dirty="0" smtClean="0"/>
                  <a:t>Track probability </a:t>
                </a:r>
                <a14:m>
                  <m:oMath xmlns:m="http://schemas.openxmlformats.org/officeDocument/2006/math">
                    <m:r>
                      <a:rPr lang="en-US" i="1"/>
                      <m:t>𝑃</m:t>
                    </m:r>
                    <m:d>
                      <m:dPr>
                        <m:ctrlPr>
                          <a:rPr lang="en-US" i="1"/>
                        </m:ctrlPr>
                      </m:dPr>
                      <m:e>
                        <m:sSub>
                          <m:sSubPr>
                            <m:ctrlPr>
                              <a:rPr lang="en-US" i="1"/>
                            </m:ctrlPr>
                          </m:sSubPr>
                          <m:e>
                            <m:r>
                              <a:rPr lang="en-US" i="1"/>
                              <m:t>𝑇</m:t>
                            </m:r>
                          </m:e>
                          <m:sub>
                            <m:r>
                              <a:rPr lang="en-US" i="1"/>
                              <m:t>𝑘</m:t>
                            </m:r>
                          </m:sub>
                        </m:sSub>
                      </m:e>
                    </m:d>
                    <m:r>
                      <a:rPr lang="en-US" i="1"/>
                      <m:t>=</m:t>
                    </m:r>
                    <m:r>
                      <a:rPr lang="en-US" i="1"/>
                      <m:t>𝑃</m:t>
                    </m:r>
                    <m:r>
                      <a:rPr lang="en-US" i="1"/>
                      <m:t>(</m:t>
                    </m:r>
                    <m:sSub>
                      <m:sSubPr>
                        <m:ctrlPr>
                          <a:rPr lang="en-US" i="1"/>
                        </m:ctrlPr>
                      </m:sSubPr>
                      <m:e>
                        <m:r>
                          <a:rPr lang="en-US" i="1"/>
                          <m:t>𝑦</m:t>
                        </m:r>
                      </m:e>
                      <m:sub>
                        <m:r>
                          <a:rPr lang="en-US" i="1"/>
                          <m:t>𝑘</m:t>
                        </m:r>
                        <m:r>
                          <a:rPr lang="en-US" i="1"/>
                          <m:t>,0</m:t>
                        </m:r>
                      </m:sub>
                    </m:sSub>
                    <m:r>
                      <a:rPr lang="en-US" i="1"/>
                      <m:t>,</m:t>
                    </m:r>
                    <m:sSub>
                      <m:sSubPr>
                        <m:ctrlPr>
                          <a:rPr lang="en-US" i="1"/>
                        </m:ctrlPr>
                      </m:sSubPr>
                      <m:e>
                        <m:r>
                          <a:rPr lang="en-US" i="1"/>
                          <m:t>𝑦</m:t>
                        </m:r>
                      </m:e>
                      <m:sub>
                        <m:r>
                          <a:rPr lang="en-US" i="1"/>
                          <m:t>𝑘</m:t>
                        </m:r>
                        <m:r>
                          <a:rPr lang="en-US" i="1"/>
                          <m:t>,1</m:t>
                        </m:r>
                      </m:sub>
                    </m:sSub>
                    <m:r>
                      <a:rPr lang="en-US" i="1"/>
                      <m:t>|</m:t>
                    </m:r>
                    <m:sSub>
                      <m:sSubPr>
                        <m:ctrlPr>
                          <a:rPr lang="en-US" i="1"/>
                        </m:ctrlPr>
                      </m:sSubPr>
                      <m:e>
                        <m:r>
                          <a:rPr lang="en-US" i="1"/>
                          <m:t>𝑣</m:t>
                        </m:r>
                      </m:e>
                      <m:sub>
                        <m:r>
                          <a:rPr lang="en-US" i="1"/>
                          <m:t>0</m:t>
                        </m:r>
                      </m:sub>
                    </m:sSub>
                    <m:r>
                      <a:rPr lang="en-US" i="1"/>
                      <m:t>,</m:t>
                    </m:r>
                    <m:sSub>
                      <m:sSubPr>
                        <m:ctrlPr>
                          <a:rPr lang="en-US" i="1"/>
                        </m:ctrlPr>
                      </m:sSubPr>
                      <m:e>
                        <m:r>
                          <a:rPr lang="en-US" i="1"/>
                          <m:t>𝑥</m:t>
                        </m:r>
                      </m:e>
                      <m:sub>
                        <m:r>
                          <a:rPr lang="en-US" i="1"/>
                          <m:t>𝑘</m:t>
                        </m:r>
                        <m:r>
                          <a:rPr lang="en-US" i="1"/>
                          <m:t>,1</m:t>
                        </m:r>
                      </m:sub>
                    </m:sSub>
                    <m:r>
                      <a:rPr lang="en-US" i="1"/>
                      <m:t>)</m:t>
                    </m:r>
                    <m:nary>
                      <m:naryPr>
                        <m:chr m:val="∏"/>
                        <m:limLoc m:val="undOvr"/>
                        <m:supHide m:val="on"/>
                        <m:ctrlPr>
                          <a:rPr lang="en-US" i="1"/>
                        </m:ctrlPr>
                      </m:naryPr>
                      <m:sub>
                        <m:r>
                          <a:rPr lang="en-US" i="1"/>
                          <m:t>1≤</m:t>
                        </m:r>
                        <m:r>
                          <a:rPr lang="en-US" i="1"/>
                          <m:t>𝑖</m:t>
                        </m:r>
                        <m:r>
                          <a:rPr lang="en-US" i="1"/>
                          <m:t>≤</m:t>
                        </m:r>
                        <m:d>
                          <m:dPr>
                            <m:begChr m:val="|"/>
                            <m:endChr m:val="|"/>
                            <m:ctrlPr>
                              <a:rPr lang="en-US" i="1"/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i="1"/>
                                </m:ctrlPr>
                              </m:sSubPr>
                              <m:e>
                                <m:r>
                                  <a:rPr lang="en-US" i="1"/>
                                  <m:t>𝑇</m:t>
                                </m:r>
                              </m:e>
                              <m:sub>
                                <m:r>
                                  <a:rPr lang="en-US" i="1"/>
                                  <m:t>𝑘</m:t>
                                </m:r>
                              </m:sub>
                            </m:sSub>
                          </m:e>
                        </m:d>
                      </m:sub>
                      <m:sup/>
                      <m:e>
                        <m:r>
                          <a:rPr lang="en-US" i="1"/>
                          <m:t>𝑃</m:t>
                        </m:r>
                        <m:r>
                          <a:rPr lang="en-US" i="1"/>
                          <m:t>(</m:t>
                        </m:r>
                        <m:sSub>
                          <m:sSubPr>
                            <m:ctrlPr>
                              <a:rPr lang="en-US" i="1"/>
                            </m:ctrlPr>
                          </m:sSubPr>
                          <m:e>
                            <m:r>
                              <a:rPr lang="en-US" i="1"/>
                              <m:t>𝑦</m:t>
                            </m:r>
                          </m:e>
                          <m:sub>
                            <m:r>
                              <a:rPr lang="en-US" i="1"/>
                              <m:t>𝑘</m:t>
                            </m:r>
                            <m:r>
                              <a:rPr lang="en-US" i="1"/>
                              <m:t>,</m:t>
                            </m:r>
                            <m:r>
                              <a:rPr lang="en-US" i="1"/>
                              <m:t>𝑖</m:t>
                            </m:r>
                            <m:r>
                              <a:rPr lang="en-US" i="1"/>
                              <m:t>−1</m:t>
                            </m:r>
                          </m:sub>
                        </m:sSub>
                        <m:r>
                          <a:rPr lang="en-US" i="1"/>
                          <m:t>,</m:t>
                        </m:r>
                        <m:sSub>
                          <m:sSubPr>
                            <m:ctrlPr>
                              <a:rPr lang="en-US" i="1"/>
                            </m:ctrlPr>
                          </m:sSubPr>
                          <m:e>
                            <m:r>
                              <a:rPr lang="en-US" i="1"/>
                              <m:t>𝑦</m:t>
                            </m:r>
                          </m:e>
                          <m:sub>
                            <m:r>
                              <a:rPr lang="en-US" i="1"/>
                              <m:t>𝑘</m:t>
                            </m:r>
                            <m:r>
                              <a:rPr lang="en-US" i="1"/>
                              <m:t>,</m:t>
                            </m:r>
                            <m:r>
                              <a:rPr lang="en-US" i="1"/>
                              <m:t>𝑖</m:t>
                            </m:r>
                          </m:sub>
                        </m:sSub>
                        <m:r>
                          <a:rPr lang="en-US" i="1"/>
                          <m:t>|</m:t>
                        </m:r>
                        <m:sSub>
                          <m:sSubPr>
                            <m:ctrlPr>
                              <a:rPr lang="en-US" i="1"/>
                            </m:ctrlPr>
                          </m:sSubPr>
                          <m:e>
                            <m:r>
                              <a:rPr lang="en-US" i="1"/>
                              <m:t>𝑥</m:t>
                            </m:r>
                          </m:e>
                          <m:sub>
                            <m:r>
                              <a:rPr lang="en-US" i="1"/>
                              <m:t>𝑘</m:t>
                            </m:r>
                            <m:r>
                              <a:rPr lang="en-US" i="1"/>
                              <m:t>,</m:t>
                            </m:r>
                            <m:r>
                              <a:rPr lang="en-US" i="1"/>
                              <m:t>𝑖</m:t>
                            </m:r>
                            <m:r>
                              <a:rPr lang="en-US" i="1"/>
                              <m:t>−1</m:t>
                            </m:r>
                          </m:sub>
                        </m:sSub>
                        <m:r>
                          <a:rPr lang="en-US" i="1"/>
                          <m:t>,</m:t>
                        </m:r>
                        <m:sSub>
                          <m:sSubPr>
                            <m:ctrlPr>
                              <a:rPr lang="en-US" i="1"/>
                            </m:ctrlPr>
                          </m:sSubPr>
                          <m:e>
                            <m:r>
                              <a:rPr lang="en-US" i="1"/>
                              <m:t>𝑥</m:t>
                            </m:r>
                          </m:e>
                          <m:sub>
                            <m:r>
                              <a:rPr lang="en-US" i="1"/>
                              <m:t>𝑘</m:t>
                            </m:r>
                            <m:r>
                              <a:rPr lang="en-US" i="1"/>
                              <m:t>,</m:t>
                            </m:r>
                            <m:r>
                              <a:rPr lang="en-US" i="1"/>
                              <m:t>𝑖</m:t>
                            </m:r>
                          </m:sub>
                        </m:sSub>
                        <m:r>
                          <a:rPr lang="en-US" i="1"/>
                          <m:t>)</m:t>
                        </m:r>
                      </m:e>
                    </m:nary>
                  </m:oMath>
                </a14:m>
                <a:endParaRPr lang="en-US" dirty="0" smtClean="0"/>
              </a:p>
              <a:p>
                <a:pPr lvl="1"/>
                <a:r>
                  <a:rPr lang="en-US" dirty="0" smtClean="0"/>
                  <a:t>Set of tracks </a:t>
                </a:r>
                <a14:m>
                  <m:oMath xmlns:m="http://schemas.openxmlformats.org/officeDocument/2006/math">
                    <m:r>
                      <a:rPr lang="en-US" i="1"/>
                      <m:t>𝑃</m:t>
                    </m:r>
                    <m:d>
                      <m:dPr>
                        <m:ctrlPr>
                          <a:rPr lang="en-US" i="1"/>
                        </m:ctrlPr>
                      </m:dPr>
                      <m:e>
                        <m:sSub>
                          <m:sSubPr>
                            <m:ctrlPr>
                              <a:rPr lang="en-US" i="1"/>
                            </m:ctrlPr>
                          </m:sSubPr>
                          <m:e>
                            <m:r>
                              <a:rPr lang="en-US" i="1"/>
                              <m:t>𝜔</m:t>
                            </m:r>
                          </m:e>
                          <m:sub>
                            <m:r>
                              <a:rPr lang="en-US" i="1"/>
                              <m:t>𝐾</m:t>
                            </m:r>
                          </m:sub>
                        </m:sSub>
                      </m:e>
                      <m:e>
                        <m:r>
                          <a:rPr lang="en-US" i="1"/>
                          <m:t>𝑌</m:t>
                        </m:r>
                      </m:e>
                    </m:d>
                    <m:r>
                      <a:rPr lang="en-US" i="1"/>
                      <m:t>=</m:t>
                    </m:r>
                    <m:nary>
                      <m:naryPr>
                        <m:chr m:val="∏"/>
                        <m:limLoc m:val="undOvr"/>
                        <m:supHide m:val="on"/>
                        <m:ctrlPr>
                          <a:rPr lang="en-US" i="1"/>
                        </m:ctrlPr>
                      </m:naryPr>
                      <m:sub>
                        <m:r>
                          <a:rPr lang="en-US" i="1"/>
                          <m:t>1≤</m:t>
                        </m:r>
                        <m:r>
                          <a:rPr lang="en-US" i="1"/>
                          <m:t>𝑘</m:t>
                        </m:r>
                        <m:r>
                          <a:rPr lang="en-US" i="1"/>
                          <m:t>≤</m:t>
                        </m:r>
                        <m:r>
                          <a:rPr lang="en-US" i="1"/>
                          <m:t>𝐾</m:t>
                        </m:r>
                      </m:sub>
                      <m:sup/>
                      <m:e>
                        <m:r>
                          <a:rPr lang="en-US" i="1"/>
                          <m:t>𝑃</m:t>
                        </m:r>
                        <m:d>
                          <m:dPr>
                            <m:ctrlPr>
                              <a:rPr lang="en-US" i="1"/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i="1"/>
                                </m:ctrlPr>
                              </m:sSubPr>
                              <m:e>
                                <m:r>
                                  <a:rPr lang="en-US" i="1"/>
                                  <m:t>𝜌</m:t>
                                </m:r>
                              </m:e>
                              <m:sub>
                                <m:r>
                                  <a:rPr lang="en-US" i="1"/>
                                  <m:t>𝑘</m:t>
                                </m:r>
                              </m:sub>
                            </m:sSub>
                          </m:e>
                        </m:d>
                      </m:e>
                    </m:nary>
                    <m:nary>
                      <m:naryPr>
                        <m:chr m:val="∏"/>
                        <m:limLoc m:val="undOvr"/>
                        <m:supHide m:val="on"/>
                        <m:ctrlPr>
                          <a:rPr lang="en-US" i="1"/>
                        </m:ctrlPr>
                      </m:naryPr>
                      <m:sub>
                        <m:r>
                          <a:rPr lang="en-US" i="1"/>
                          <m:t>1≤</m:t>
                        </m:r>
                        <m:r>
                          <a:rPr lang="en-US" i="1"/>
                          <m:t>𝑘</m:t>
                        </m:r>
                        <m:r>
                          <a:rPr lang="en-US" i="1"/>
                          <m:t>≤</m:t>
                        </m:r>
                        <m:r>
                          <a:rPr lang="en-US" i="1"/>
                          <m:t>𝐾</m:t>
                        </m:r>
                      </m:sub>
                      <m:sup/>
                      <m:e>
                        <m:r>
                          <a:rPr lang="en-US" i="1"/>
                          <m:t>𝑃</m:t>
                        </m:r>
                        <m:d>
                          <m:dPr>
                            <m:ctrlPr>
                              <a:rPr lang="en-US" i="1"/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i="1"/>
                                </m:ctrlPr>
                              </m:sSubPr>
                              <m:e>
                                <m:r>
                                  <a:rPr lang="en-US" i="1"/>
                                  <m:t>𝑇</m:t>
                                </m:r>
                              </m:e>
                              <m:sub>
                                <m:r>
                                  <a:rPr lang="en-US" i="1"/>
                                  <m:t>𝑘</m:t>
                                </m:r>
                              </m:sub>
                            </m:sSub>
                          </m:e>
                        </m:d>
                      </m:e>
                    </m:nary>
                  </m:oMath>
                </a14:m>
                <a:r>
                  <a:rPr lang="en-US" dirty="0" smtClean="0"/>
                  <a:t>.</a:t>
                </a:r>
              </a:p>
              <a:p>
                <a:r>
                  <a:rPr lang="en-US" dirty="0" smtClean="0"/>
                  <a:t>Solve using Metropolis-Hastings algorithm:</a:t>
                </a:r>
              </a:p>
              <a:p>
                <a:pPr lvl="1"/>
                <a:r>
                  <a:rPr lang="en-US" dirty="0" smtClean="0"/>
                  <a:t>Randomly select move from birth, split, extend, update, switch.</a:t>
                </a:r>
              </a:p>
              <a:p>
                <a:pPr lvl="1"/>
                <a:r>
                  <a:rPr lang="en-US" dirty="0" smtClean="0"/>
                  <a:t>Randomly accept with probability </a:t>
                </a:r>
                <a14:m>
                  <m:oMath xmlns:m="http://schemas.openxmlformats.org/officeDocument/2006/math">
                    <m:r>
                      <a:rPr lang="en-US" i="1"/>
                      <m:t>𝐴</m:t>
                    </m:r>
                    <m:d>
                      <m:dPr>
                        <m:ctrlPr>
                          <a:rPr lang="en-US" i="1"/>
                        </m:ctrlPr>
                      </m:dPr>
                      <m:e>
                        <m:r>
                          <a:rPr lang="en-US" i="1"/>
                          <m:t>𝜔</m:t>
                        </m:r>
                        <m:r>
                          <a:rPr lang="en-US" i="1"/>
                          <m:t>,</m:t>
                        </m:r>
                        <m:sSup>
                          <m:sSupPr>
                            <m:ctrlPr>
                              <a:rPr lang="en-US" i="1"/>
                            </m:ctrlPr>
                          </m:sSupPr>
                          <m:e>
                            <m:r>
                              <a:rPr lang="en-US" i="1"/>
                              <m:t>𝜔</m:t>
                            </m:r>
                          </m:e>
                          <m:sup>
                            <m:r>
                              <a:rPr lang="en-US" i="1"/>
                              <m:t>′</m:t>
                            </m:r>
                          </m:sup>
                        </m:sSup>
                      </m:e>
                    </m:d>
                    <m:r>
                      <a:rPr lang="en-US" i="1"/>
                      <m:t>=</m:t>
                    </m:r>
                    <m:r>
                      <a:rPr lang="en-US" i="1"/>
                      <m:t>𝑚𝑖𝑛</m:t>
                    </m:r>
                    <m:d>
                      <m:dPr>
                        <m:ctrlPr>
                          <a:rPr lang="en-US" i="1"/>
                        </m:ctrlPr>
                      </m:dPr>
                      <m:e>
                        <m:r>
                          <a:rPr lang="en-US" i="1"/>
                          <m:t>1,</m:t>
                        </m:r>
                        <m:f>
                          <m:fPr>
                            <m:ctrlPr>
                              <a:rPr lang="en-US" i="1"/>
                            </m:ctrlPr>
                          </m:fPr>
                          <m:num>
                            <m:r>
                              <a:rPr lang="en-US" i="1"/>
                              <m:t>𝜋</m:t>
                            </m:r>
                            <m:d>
                              <m:dPr>
                                <m:ctrlPr>
                                  <a:rPr lang="en-US" i="1"/>
                                </m:ctrlPr>
                              </m:dPr>
                              <m:e>
                                <m:sSup>
                                  <m:sSupPr>
                                    <m:ctrlPr>
                                      <a:rPr lang="en-US" i="1"/>
                                    </m:ctrlPr>
                                  </m:sSupPr>
                                  <m:e>
                                    <m:r>
                                      <a:rPr lang="en-US" i="1"/>
                                      <m:t>𝜔</m:t>
                                    </m:r>
                                  </m:e>
                                  <m:sup>
                                    <m:r>
                                      <a:rPr lang="en-US" i="1"/>
                                      <m:t>′</m:t>
                                    </m:r>
                                  </m:sup>
                                </m:sSup>
                              </m:e>
                            </m:d>
                            <m:r>
                              <a:rPr lang="en-US" i="1"/>
                              <m:t>𝑞</m:t>
                            </m:r>
                            <m:r>
                              <a:rPr lang="en-US" i="1"/>
                              <m:t>(</m:t>
                            </m:r>
                            <m:sSup>
                              <m:sSupPr>
                                <m:ctrlPr>
                                  <a:rPr lang="en-US" i="1"/>
                                </m:ctrlPr>
                              </m:sSupPr>
                              <m:e>
                                <m:r>
                                  <a:rPr lang="en-US" i="1"/>
                                  <m:t>𝜔</m:t>
                                </m:r>
                              </m:e>
                              <m:sup>
                                <m:r>
                                  <a:rPr lang="en-US" i="1"/>
                                  <m:t>′</m:t>
                                </m:r>
                              </m:sup>
                            </m:sSup>
                            <m:r>
                              <a:rPr lang="en-US" i="1"/>
                              <m:t>,</m:t>
                            </m:r>
                            <m:r>
                              <a:rPr lang="en-US" i="1"/>
                              <m:t>𝜔</m:t>
                            </m:r>
                            <m:r>
                              <a:rPr lang="en-US" i="1"/>
                              <m:t>)</m:t>
                            </m:r>
                          </m:num>
                          <m:den>
                            <m:r>
                              <a:rPr lang="en-US" i="1"/>
                              <m:t>𝜋</m:t>
                            </m:r>
                            <m:d>
                              <m:dPr>
                                <m:ctrlPr>
                                  <a:rPr lang="en-US" i="1"/>
                                </m:ctrlPr>
                              </m:dPr>
                              <m:e>
                                <m:r>
                                  <a:rPr lang="en-US" i="1"/>
                                  <m:t>𝜔</m:t>
                                </m:r>
                              </m:e>
                            </m:d>
                            <m:r>
                              <a:rPr lang="en-US" i="1"/>
                              <m:t>𝑞</m:t>
                            </m:r>
                            <m:r>
                              <a:rPr lang="en-US" i="1"/>
                              <m:t>(</m:t>
                            </m:r>
                            <m:sSup>
                              <m:sSupPr>
                                <m:ctrlPr>
                                  <a:rPr lang="en-US" i="1"/>
                                </m:ctrlPr>
                              </m:sSupPr>
                              <m:e>
                                <m:r>
                                  <a:rPr lang="en-US" i="1"/>
                                  <m:t>𝜔</m:t>
                                </m:r>
                                <m:r>
                                  <a:rPr lang="en-US" i="1"/>
                                  <m:t>,</m:t>
                                </m:r>
                                <m:r>
                                  <a:rPr lang="en-US" i="1"/>
                                  <m:t>𝜔</m:t>
                                </m:r>
                              </m:e>
                              <m:sup>
                                <m:r>
                                  <a:rPr lang="en-US" i="1"/>
                                  <m:t>′</m:t>
                                </m:r>
                              </m:sup>
                            </m:sSup>
                            <m:r>
                              <a:rPr lang="en-US" i="1"/>
                              <m:t>)</m:t>
                            </m:r>
                          </m:den>
                        </m:f>
                      </m:e>
                    </m:d>
                  </m:oMath>
                </a14:m>
                <a:endParaRPr lang="en-US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043" t="-22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2018 Marilyn Wolf. Non-commercial use only.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851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Person </a:t>
            </a:r>
            <a:r>
              <a:rPr lang="en-US" dirty="0" err="1" smtClean="0"/>
              <a:t>reidentification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Pose, lighting may cause same person to be identified as different people by different cameras in the network.</a:t>
            </a:r>
          </a:p>
          <a:p>
            <a:r>
              <a:rPr lang="en-US" dirty="0" err="1" smtClean="0"/>
              <a:t>Gheissari</a:t>
            </a:r>
            <a:r>
              <a:rPr lang="en-US" dirty="0" smtClean="0"/>
              <a:t> </a:t>
            </a:r>
            <a:r>
              <a:rPr lang="en-US" i="1" dirty="0" smtClean="0"/>
              <a:t>et al.</a:t>
            </a:r>
            <a:r>
              <a:rPr lang="en-US" dirty="0" smtClean="0"/>
              <a:t>: </a:t>
            </a:r>
          </a:p>
          <a:p>
            <a:pPr lvl="1"/>
            <a:r>
              <a:rPr lang="en-US" dirty="0" smtClean="0"/>
              <a:t>Break person image into regions based on edges, hue/saturation.</a:t>
            </a:r>
          </a:p>
          <a:p>
            <a:pPr lvl="1"/>
            <a:r>
              <a:rPr lang="en-US" dirty="0" smtClean="0"/>
              <a:t>Identify over a series of frames to minimize effect of fabric movement.</a:t>
            </a:r>
          </a:p>
          <a:p>
            <a:pPr lvl="1"/>
            <a:r>
              <a:rPr lang="en-US" dirty="0" smtClean="0"/>
              <a:t>Cluster features.</a:t>
            </a:r>
          </a:p>
          <a:p>
            <a:pPr lvl="1"/>
            <a:r>
              <a:rPr lang="en-US" dirty="0" smtClean="0"/>
              <a:t>Identify correspondences between regions.</a:t>
            </a:r>
          </a:p>
          <a:p>
            <a:pPr lvl="1"/>
            <a:r>
              <a:rPr lang="en-US" dirty="0" smtClean="0"/>
              <a:t>Map onto body parts using model.</a:t>
            </a:r>
          </a:p>
          <a:p>
            <a:r>
              <a:rPr lang="en-US" dirty="0" smtClean="0"/>
              <a:t>Zheng </a:t>
            </a:r>
            <a:r>
              <a:rPr lang="en-US" i="1" dirty="0" smtClean="0"/>
              <a:t>et al</a:t>
            </a:r>
            <a:r>
              <a:rPr lang="en-US" dirty="0" smtClean="0"/>
              <a:t>. used learning algorithms based on relative distance between sets of features.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2018 Marilyn Wolf. Non-commercial use only.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3464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 cases and workflows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Monitoring of scenes to detect activity, certain types of activity.</a:t>
            </a:r>
          </a:p>
          <a:p>
            <a:r>
              <a:rPr lang="en-US" dirty="0" smtClean="0"/>
              <a:t>Identification of people and vehicles.</a:t>
            </a:r>
          </a:p>
          <a:p>
            <a:r>
              <a:rPr lang="en-US" dirty="0" smtClean="0"/>
              <a:t>Autonomous and driver-assisted vehicles.</a:t>
            </a:r>
          </a:p>
          <a:p>
            <a:r>
              <a:rPr lang="en-US" dirty="0" smtClean="0"/>
              <a:t>Monitoring of large groups of people.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Important concepts:</a:t>
            </a:r>
          </a:p>
          <a:p>
            <a:pPr lvl="1"/>
            <a:r>
              <a:rPr lang="en-US" dirty="0" smtClean="0"/>
              <a:t>Image capture to maximize information on region of interest.</a:t>
            </a:r>
          </a:p>
          <a:p>
            <a:pPr lvl="1"/>
            <a:r>
              <a:rPr lang="en-US" dirty="0" smtClean="0"/>
              <a:t>Calibration.</a:t>
            </a:r>
          </a:p>
          <a:p>
            <a:pPr lvl="1"/>
            <a:r>
              <a:rPr lang="en-US" smtClean="0"/>
              <a:t>Feature extraction.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2018 Marilyn Wolf. Non-commercial use only.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9265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Harris detector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Identifies corner features:</a:t>
                </a:r>
              </a:p>
              <a:p>
                <a:pPr lvl="1"/>
                <a:r>
                  <a:rPr lang="en-US" dirty="0" smtClean="0"/>
                  <a:t>Window function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𝑤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()</m:t>
                    </m:r>
                  </m:oMath>
                </a14:m>
                <a:r>
                  <a:rPr lang="en-US" dirty="0" smtClean="0"/>
                  <a:t>.</a:t>
                </a:r>
              </a:p>
              <a:p>
                <a:pPr lvl="1"/>
                <a:r>
                  <a:rPr lang="en-US" dirty="0" smtClean="0"/>
                  <a:t>Shift range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𝑈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</m:d>
                  </m:oMath>
                </a14:m>
                <a:r>
                  <a:rPr lang="en-US" dirty="0" smtClean="0"/>
                  <a:t>.</a:t>
                </a:r>
              </a:p>
              <a:p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𝐻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𝑗</m:t>
                        </m:r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["/>
                        <m:endChr m:val="]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𝑗</m:t>
                        </m:r>
                      </m:e>
                    </m:d>
                    <m:d>
                      <m:dPr>
                        <m:begChr m:val="{"/>
                        <m:endChr m:val="}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nary>
                          <m:naryPr>
                            <m:chr m:val="∑"/>
                            <m:limLoc m:val="undOvr"/>
                            <m:supHide m:val="on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naryPr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𝑢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𝜖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𝑈</m:t>
                            </m:r>
                          </m:sub>
                          <m:sup/>
                          <m:e>
                            <m:nary>
                              <m:naryPr>
                                <m:chr m:val="∑"/>
                                <m:limLoc m:val="undOvr"/>
                                <m:supHide m:val="on"/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naryPr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𝑣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𝜖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𝑉</m:t>
                                </m:r>
                              </m:sub>
                              <m:sup/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𝑤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𝑢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,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𝑣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  <m:d>
                                  <m:dPr>
                                    <m:begChr m:val="["/>
                                    <m:endChr m:val="]"/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m>
                                      <m:mPr>
                                        <m:mcs>
                                          <m:mc>
                                            <m:mcPr>
                                              <m:count m:val="2"/>
                                              <m:mcJc m:val="center"/>
                                            </m:mcPr>
                                          </m:mc>
                                        </m:mcs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mPr>
                                      <m:mr>
                                        <m:e>
                                          <m:sSubSup>
                                            <m:sSubSupPr>
                                              <m:ctrlP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SupPr>
                                            <m:e>
                                              <m: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  <m:t>𝐼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  <m:t>𝑥</m:t>
                                              </m:r>
                                            </m:sub>
                                            <m:sup>
                                              <m: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  <m:t>2</m:t>
                                              </m:r>
                                            </m:sup>
                                          </m:sSubSup>
                                        </m:e>
                                        <m:e>
                                          <m:sSub>
                                            <m:sSubPr>
                                              <m:ctrlP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  <m:t>𝐼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  <m:t>𝑥</m:t>
                                              </m:r>
                                            </m:sub>
                                          </m:sSub>
                                          <m:sSub>
                                            <m:sSubPr>
                                              <m:ctrlP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  <m:t>𝐼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  <m:t>𝑦</m:t>
                                              </m:r>
                                            </m:sub>
                                          </m:sSub>
                                        </m:e>
                                      </m:mr>
                                      <m:mr>
                                        <m:e>
                                          <m:sSub>
                                            <m:sSubPr>
                                              <m:ctrlP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  <m:t>𝐼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  <m:t>𝑥</m:t>
                                              </m:r>
                                            </m:sub>
                                          </m:sSub>
                                          <m:sSub>
                                            <m:sSubPr>
                                              <m:ctrlP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  <m:t>𝐼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  <m:t>𝑦</m:t>
                                              </m:r>
                                            </m:sub>
                                          </m:sSub>
                                        </m:e>
                                        <m:e>
                                          <m:sSubSup>
                                            <m:sSubSupPr>
                                              <m:ctrlP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SupPr>
                                            <m:e>
                                              <m: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  <m:t>𝐼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  <m:t>𝑦</m:t>
                                              </m:r>
                                            </m:sub>
                                            <m:sup>
                                              <m: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  <m:t>2</m:t>
                                              </m:r>
                                            </m:sup>
                                          </m:sSubSup>
                                        </m:e>
                                      </m:mr>
                                    </m:m>
                                  </m:e>
                                </m:d>
                              </m:e>
                            </m:nary>
                          </m:e>
                        </m:nary>
                      </m:e>
                    </m:d>
                    <m:d>
                      <m:dPr>
                        <m:begChr m:val="["/>
                        <m:endChr m:val="]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</m:e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𝑗</m:t>
                            </m:r>
                          </m:e>
                        </m:eqArr>
                      </m:e>
                    </m:d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043" t="-22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2018 Marilyn Wolf. Non-commercial use only.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59714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SIFT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/>
              <p:cNvSpPr>
                <a:spLocks noGrp="1"/>
              </p:cNvSpPr>
              <p:nvPr>
                <p:ph sz="half"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Extracts features with invariance to scale, orientation.</a:t>
                </a:r>
              </a:p>
              <a:p>
                <a:r>
                  <a:rPr lang="en-US" dirty="0" smtClean="0"/>
                  <a:t>Extracted from k-scaled difference-of-Gaussian images: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𝐷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𝑗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𝐺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𝑗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∗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𝐼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𝑗</m:t>
                        </m:r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− 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𝐺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𝑗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∗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𝐼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𝑗</m:t>
                        </m:r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𝐿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𝑗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𝐿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𝑗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</m:d>
                  </m:oMath>
                </a14:m>
                <a:endParaRPr lang="en-US" dirty="0" smtClean="0"/>
              </a:p>
            </p:txBody>
          </p:sp>
        </mc:Choice>
        <mc:Fallback xmlns="">
          <p:sp>
            <p:nvSpPr>
              <p:cNvPr id="5" name="Content Placeholder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 rotWithShape="0">
                <a:blip r:embed="rId2"/>
                <a:stretch>
                  <a:fillRect l="-2118" t="-2241" r="-235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2018 Marilyn Wolf. Non-commercial use only.</a:t>
            </a:r>
            <a:endParaRPr lang="en-US"/>
          </a:p>
        </p:txBody>
      </p:sp>
      <p:pic>
        <p:nvPicPr>
          <p:cNvPr id="7" name="Content Placeholder 6"/>
          <p:cNvPicPr>
            <a:picLocks noGrp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1760" y="2705894"/>
            <a:ext cx="4602480" cy="259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62564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SIFT, cont’d.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5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92500" lnSpcReduction="10000"/>
              </a:bodyPr>
              <a:lstStyle/>
              <a:p>
                <a:r>
                  <a:rPr lang="en-US" dirty="0" smtClean="0"/>
                  <a:t>Extremal position estimated using Taylor expansion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𝐷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acc>
                          <m:accPr>
                            <m:chr m:val="̂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</m:acc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𝐷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𝑑</m:t>
                        </m:r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𝐷</m:t>
                            </m:r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𝑇</m:t>
                            </m:r>
                          </m:sup>
                        </m:sSup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𝑑𝑥</m:t>
                        </m:r>
                      </m:den>
                    </m:f>
                    <m:acc>
                      <m:accPr>
                        <m:chr m:val="̂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acc>
                  </m:oMath>
                </a14:m>
                <a:endParaRPr lang="en-US" dirty="0" smtClean="0"/>
              </a:p>
              <a:p>
                <a:pPr lvl="1"/>
                <a:r>
                  <a:rPr lang="en-US" dirty="0" smtClean="0"/>
                  <a:t>Reject low values of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𝐷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acc>
                          <m:accPr>
                            <m:chr m:val="̂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</m:acc>
                      </m:e>
                    </m:d>
                    <m:r>
                      <a:rPr lang="en-US" b="0" i="0" smtClean="0">
                        <a:latin typeface="Cambria Math" panose="02040503050406030204" pitchFamily="18" charset="0"/>
                      </a:rPr>
                      <m:t>.</m:t>
                    </m:r>
                  </m:oMath>
                </a14:m>
                <a:endParaRPr lang="en-US" b="0" dirty="0" smtClean="0"/>
              </a:p>
              <a:p>
                <a:r>
                  <a:rPr lang="en-US" dirty="0" smtClean="0"/>
                  <a:t>Reject features with high curvature across edge but small curvature in perpendicular:</a:t>
                </a:r>
              </a:p>
              <a:p>
                <a:pPr lvl="1"/>
                <a:r>
                  <a:rPr lang="en-US" dirty="0" smtClean="0"/>
                  <a:t>Hessian matrix </a:t>
                </a:r>
                <a14:m>
                  <m:oMath xmlns:m="http://schemas.openxmlformats.org/officeDocument/2006/math">
                    <m:r>
                      <a:rPr lang="en-US" b="1" i="1">
                        <a:latin typeface="Cambria Math" panose="02040503050406030204" pitchFamily="18" charset="0"/>
                      </a:rPr>
                      <m:t>𝑯</m:t>
                    </m:r>
                  </m:oMath>
                </a14:m>
                <a:r>
                  <a:rPr lang="en-US" dirty="0" smtClean="0"/>
                  <a:t> of second-order derivatives of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𝐷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()</m:t>
                    </m:r>
                  </m:oMath>
                </a14:m>
                <a:r>
                  <a:rPr lang="en-US" dirty="0" smtClean="0"/>
                  <a:t>.</a:t>
                </a:r>
              </a:p>
              <a:p>
                <a:pPr lvl="1"/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𝑇𝑟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𝑯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)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𝐷𝑒𝑡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𝑯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)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&lt;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𝑟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+1</m:t>
                                </m:r>
                              </m:e>
                            </m:d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𝑟</m:t>
                        </m:r>
                      </m:den>
                    </m:f>
                  </m:oMath>
                </a14:m>
                <a:r>
                  <a:rPr lang="en-US" dirty="0" smtClean="0"/>
                  <a:t>.</a:t>
                </a:r>
              </a:p>
              <a:p>
                <a:r>
                  <a:rPr lang="en-US" dirty="0" smtClean="0"/>
                  <a:t>Reference orientation determined at local maximum of local image gradient orientations: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𝑚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𝑗</m:t>
                        </m:r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𝐿</m:t>
                                </m:r>
                                <m:d>
                                  <m:d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+1,</m:t>
                                    </m:r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𝑗</m:t>
                                    </m:r>
                                  </m:e>
                                </m:d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𝐿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−1,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𝑗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e>
                            </m:d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US" i="1">
                            <a:latin typeface="Cambria Math" panose="02040503050406030204" pitchFamily="18" charset="0"/>
                          </a:rPr>
                          <m:t>+</m:t>
                        </m:r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𝐿</m:t>
                                </m:r>
                                <m:d>
                                  <m:d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,</m:t>
                                    </m:r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𝑗</m:t>
                                    </m:r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+1</m:t>
                                    </m:r>
                                  </m:e>
                                </m:d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𝐿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,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𝑗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−1)</m:t>
                                </m:r>
                              </m:e>
                            </m:d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e>
                    </m:rad>
                  </m:oMath>
                </a14:m>
                <a:endParaRPr lang="en-US" dirty="0" smtClean="0"/>
              </a:p>
              <a:p>
                <a:pPr lvl="1"/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𝜃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𝑗</m:t>
                        </m:r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func>
                      <m:func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>
                                <a:latin typeface="Cambria Math" panose="02040503050406030204" pitchFamily="18" charset="0"/>
                              </a:rPr>
                              <m:t>tan</m:t>
                            </m:r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−1</m:t>
                            </m:r>
                          </m:sup>
                        </m:sSup>
                      </m:fName>
                      <m:e>
                        <m:d>
                          <m:dPr>
                            <m:begChr m:val="{"/>
                            <m:endChr m:val="}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𝐿</m:t>
                                </m:r>
                                <m:d>
                                  <m:d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,</m:t>
                                    </m:r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𝑗</m:t>
                                    </m:r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+1</m:t>
                                    </m:r>
                                  </m:e>
                                </m:d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𝐿</m:t>
                                </m:r>
                                <m:d>
                                  <m:d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,</m:t>
                                    </m:r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𝑗</m:t>
                                    </m:r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−1</m:t>
                                    </m:r>
                                  </m:e>
                                </m:d>
                              </m:num>
                              <m:den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𝐿</m:t>
                                </m:r>
                                <m:d>
                                  <m:d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+1,</m:t>
                                    </m:r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𝑗</m:t>
                                    </m:r>
                                  </m:e>
                                </m:d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𝐿</m:t>
                                </m:r>
                                <m:d>
                                  <m:d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−1,</m:t>
                                    </m:r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𝑗</m:t>
                                    </m:r>
                                  </m:e>
                                </m:d>
                              </m:den>
                            </m:f>
                          </m:e>
                        </m:d>
                      </m:e>
                    </m:func>
                  </m:oMath>
                </a14:m>
                <a:endParaRPr lang="en-US" dirty="0" smtClean="0"/>
              </a:p>
              <a:p>
                <a:pPr lvl="1"/>
                <a:endParaRPr lang="en-US" dirty="0" smtClean="0"/>
              </a:p>
            </p:txBody>
          </p:sp>
        </mc:Choice>
        <mc:Fallback xmlns="">
          <p:sp>
            <p:nvSpPr>
              <p:cNvPr id="6" name="Content Placeholder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92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2018 Marilyn Wolf. Non-commercial use only.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09765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Feature extractors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SURF requires less computational effort than SURF.</a:t>
            </a:r>
          </a:p>
          <a:p>
            <a:pPr lvl="1"/>
            <a:r>
              <a:rPr lang="en-US" dirty="0" smtClean="0"/>
              <a:t>Uses box filter as approximation for Gaussian.</a:t>
            </a:r>
          </a:p>
          <a:p>
            <a:pPr lvl="1"/>
            <a:r>
              <a:rPr lang="en-US" dirty="0" err="1" smtClean="0"/>
              <a:t>Haar</a:t>
            </a:r>
            <a:r>
              <a:rPr lang="en-US" dirty="0" smtClean="0"/>
              <a:t> wavelet values are processed to provide descriptor.</a:t>
            </a:r>
          </a:p>
          <a:p>
            <a:r>
              <a:rPr lang="en-US" dirty="0" err="1" smtClean="0"/>
              <a:t>Mikolajczyk</a:t>
            </a:r>
            <a:r>
              <a:rPr lang="en-US" dirty="0" smtClean="0"/>
              <a:t> </a:t>
            </a:r>
            <a:r>
              <a:rPr lang="en-US" i="1" dirty="0" smtClean="0"/>
              <a:t>et al.</a:t>
            </a:r>
            <a:r>
              <a:rPr lang="en-US" dirty="0" smtClean="0"/>
              <a:t> compared region detectors.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2018 Marilyn Wolf. Non-commercial use only.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78405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Model fitting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RANSAC used to fit models to data with some large discrepancies.</a:t>
                </a:r>
              </a:p>
              <a:p>
                <a:pPr lvl="1"/>
                <a:r>
                  <a:rPr lang="en-US" dirty="0" smtClean="0"/>
                  <a:t>Iteratively refines a set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𝑆</m:t>
                    </m:r>
                  </m:oMath>
                </a14:m>
                <a:r>
                  <a:rPr lang="en-US" dirty="0" smtClean="0"/>
                  <a:t> of candidate points, based on an error tolerance.</a:t>
                </a:r>
              </a:p>
              <a:p>
                <a:r>
                  <a:rPr lang="en-US" dirty="0" smtClean="0"/>
                  <a:t>Particle filtering used for data with non-standard models.</a:t>
                </a:r>
              </a:p>
              <a:p>
                <a:pPr lvl="1"/>
                <a:r>
                  <a:rPr lang="en-US" dirty="0" smtClean="0"/>
                  <a:t>Sequential importance sampling generates samples based on their relative importance.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0: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b>
                        </m:sSub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e>
                    </m:d>
                    <m:nary>
                      <m:naryPr>
                        <m:chr m:val="∏"/>
                        <m:limLoc m:val="undOvr"/>
                        <m:supHide m:val="on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2≤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≤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  <m:sup/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𝑞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(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</a:rPr>
                          <m:t>|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1: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𝑘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−1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</a:rPr>
                          <m:t>)</m:t>
                        </m:r>
                      </m:e>
                    </m:nary>
                  </m:oMath>
                </a14:m>
                <a:endParaRPr lang="en-US" dirty="0" smtClean="0"/>
              </a:p>
              <a:p>
                <a:pPr lvl="1"/>
                <a:r>
                  <a:rPr lang="en-US" dirty="0" smtClean="0"/>
                  <a:t>Resampling generates new samples from previously estimated distribution.</a:t>
                </a: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043" t="-22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2018 Marilyn Wolf. Non-commercial use only.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3477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Image statistics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Huang </a:t>
                </a:r>
                <a:r>
                  <a:rPr lang="en-US" i="1" dirty="0" smtClean="0"/>
                  <a:t>et al.</a:t>
                </a:r>
                <a:r>
                  <a:rPr lang="en-US" dirty="0" smtClean="0"/>
                  <a:t> proposed statistics for range images:</a:t>
                </a:r>
              </a:p>
              <a:p>
                <a:pPr lvl="1"/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𝑟</m:t>
                            </m:r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dirty="0" smtClean="0"/>
                  <a:t> distribution of single pixels.</a:t>
                </a:r>
              </a:p>
              <a:p>
                <a:pPr lvl="1"/>
                <a:r>
                  <a:rPr lang="en-US" dirty="0" smtClean="0"/>
                  <a:t>Bivariate distribution.</a:t>
                </a:r>
              </a:p>
              <a:p>
                <a:pPr lvl="1"/>
                <a:r>
                  <a:rPr lang="en-US" dirty="0" smtClean="0"/>
                  <a:t>Range patches are grouped into small clusters.</a:t>
                </a:r>
              </a:p>
              <a:p>
                <a:r>
                  <a:rPr lang="en-US" dirty="0" err="1" smtClean="0"/>
                  <a:t>Zontak</a:t>
                </a:r>
                <a:r>
                  <a:rPr lang="en-US" dirty="0" smtClean="0"/>
                  <a:t> and </a:t>
                </a:r>
                <a:r>
                  <a:rPr lang="en-US" dirty="0" err="1" smtClean="0"/>
                  <a:t>Irani</a:t>
                </a:r>
                <a:r>
                  <a:rPr lang="en-US" dirty="0" smtClean="0"/>
                  <a:t> used </a:t>
                </a:r>
                <a:r>
                  <a:rPr lang="en-US" dirty="0" err="1" smtClean="0"/>
                  <a:t>Parzen</a:t>
                </a:r>
                <a:r>
                  <a:rPr lang="en-US" dirty="0" smtClean="0"/>
                  <a:t> estimator for density of image patch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𝑝</m:t>
                    </m:r>
                  </m:oMath>
                </a14:m>
                <a:r>
                  <a:rPr lang="en-US" dirty="0" smtClean="0"/>
                  <a:t> in neighborhood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𝑁</m:t>
                    </m:r>
                  </m:oMath>
                </a14:m>
                <a:r>
                  <a:rPr lang="en-US" dirty="0" smtClean="0"/>
                  <a:t>: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𝑑𝑒𝑛𝑠𝑖𝑡𝑦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𝑝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;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𝑑𝑖𝑠𝑡</m:t>
                        </m:r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𝑎𝑟𝑒𝑎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Ν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)</m:t>
                        </m:r>
                      </m:den>
                    </m:f>
                    <m:nary>
                      <m:naryPr>
                        <m:chr m:val="∑"/>
                        <m:limLoc m:val="undOvr"/>
                        <m:supHide m:val="on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</a:rPr>
                          <m:t>𝜖</m:t>
                        </m:r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Ν</m:t>
                        </m:r>
                      </m:sub>
                      <m:sup/>
                      <m:e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𝐾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h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</a:rPr>
                          <m:t>(</m:t>
                        </m:r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begChr m:val="‖"/>
                                <m:endChr m:val="‖"/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𝑝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</m:sub>
                                </m:sSub>
                              </m:e>
                            </m:d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US" i="1">
                            <a:latin typeface="Cambria Math" panose="02040503050406030204" pitchFamily="18" charset="0"/>
                          </a:rPr>
                          <m:t>)</m:t>
                        </m:r>
                      </m:e>
                    </m:nary>
                  </m:oMath>
                </a14:m>
                <a:endParaRPr lang="en-US" dirty="0" smtClean="0"/>
              </a:p>
              <a:p>
                <a:pPr lvl="1"/>
                <a:r>
                  <a:rPr lang="en-US" dirty="0" smtClean="0"/>
                  <a:t>Search radius grows exponentially with patch gradient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𝑑𝑖𝑠𝑡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|"/>
                            <m:endChr m:val="|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𝑔𝑟𝑎𝑑</m:t>
                            </m:r>
                          </m:e>
                        </m:d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f>
                          <m:fPr>
                            <m:type m:val="lin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d>
                              <m:dPr>
                                <m:begChr m:val="|"/>
                                <m:endChr m:val="|"/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𝑔𝑟𝑎𝑑</m:t>
                                </m:r>
                              </m:e>
                            </m:d>
                          </m:num>
                          <m:den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10</m:t>
                            </m:r>
                          </m:den>
                        </m:f>
                      </m:sup>
                    </m:sSup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043" t="-3641" r="-185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2018 Marilyn Wolf. Non-commercial use only.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91194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265</TotalTime>
  <Words>1742</Words>
  <Application>Microsoft Office PowerPoint</Application>
  <PresentationFormat>Widescreen</PresentationFormat>
  <Paragraphs>364</Paragraphs>
  <Slides>39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4" baseType="lpstr">
      <vt:lpstr>Arial</vt:lpstr>
      <vt:lpstr>Calibri</vt:lpstr>
      <vt:lpstr>Calibri Light</vt:lpstr>
      <vt:lpstr>Cambria Math</vt:lpstr>
      <vt:lpstr>Office Theme</vt:lpstr>
      <vt:lpstr>Smart Camera Design Chapter 5: Image and Video Analysis</vt:lpstr>
      <vt:lpstr>Outline</vt:lpstr>
      <vt:lpstr>Mahalanobis distance</vt:lpstr>
      <vt:lpstr>Harris detector</vt:lpstr>
      <vt:lpstr>SIFT</vt:lpstr>
      <vt:lpstr>SIFT, cont’d.</vt:lpstr>
      <vt:lpstr>Feature extractors</vt:lpstr>
      <vt:lpstr>Model fitting</vt:lpstr>
      <vt:lpstr>Image statistics</vt:lpstr>
      <vt:lpstr>Saliency</vt:lpstr>
      <vt:lpstr>Key frame selection</vt:lpstr>
      <vt:lpstr>Key frames from Nixon resignation speech</vt:lpstr>
      <vt:lpstr>Visual search</vt:lpstr>
      <vt:lpstr>Face detection and recognition</vt:lpstr>
      <vt:lpstr>Tracking</vt:lpstr>
      <vt:lpstr>Background elimination</vt:lpstr>
      <vt:lpstr>Mixture-of-Gaussians</vt:lpstr>
      <vt:lpstr>Tracking from a fixed camera</vt:lpstr>
      <vt:lpstr>Multi-target tracking</vt:lpstr>
      <vt:lpstr>Multi-target tracking, cont’d.</vt:lpstr>
      <vt:lpstr>Target appearance</vt:lpstr>
      <vt:lpstr>Appearance models</vt:lpstr>
      <vt:lpstr>Appearance models, cont’d.</vt:lpstr>
      <vt:lpstr>Activity analysis</vt:lpstr>
      <vt:lpstr>Gesture analysis</vt:lpstr>
      <vt:lpstr>Gesture analysis, cont’d.</vt:lpstr>
      <vt:lpstr>Tracking from a moving camera</vt:lpstr>
      <vt:lpstr>Tracking from a moving camera, cont’d.</vt:lpstr>
      <vt:lpstr>Multicamera systems</vt:lpstr>
      <vt:lpstr>Distributed algorithms</vt:lpstr>
      <vt:lpstr>Spatial calibration</vt:lpstr>
      <vt:lpstr>Spatial calibration algorithm</vt:lpstr>
      <vt:lpstr>Temporal calibration</vt:lpstr>
      <vt:lpstr>Multicamera tracking</vt:lpstr>
      <vt:lpstr>Tracking over path graphs</vt:lpstr>
      <vt:lpstr>Tracking using hidden Markov model</vt:lpstr>
      <vt:lpstr>HMM tracking, cont’d.</vt:lpstr>
      <vt:lpstr>Person reidentification</vt:lpstr>
      <vt:lpstr>Use cases and workflows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Smart Camera Design Chapter 1: Digital Photography</dc:title>
  <dc:creator>Marilyn Wolf</dc:creator>
  <cp:lastModifiedBy>Marilyn Wolf</cp:lastModifiedBy>
  <cp:revision>73</cp:revision>
  <dcterms:created xsi:type="dcterms:W3CDTF">2018-01-17T15:04:22Z</dcterms:created>
  <dcterms:modified xsi:type="dcterms:W3CDTF">2018-01-28T20:31:29Z</dcterms:modified>
</cp:coreProperties>
</file>