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2" r:id="rId18"/>
    <p:sldId id="274" r:id="rId19"/>
    <p:sldId id="275" r:id="rId20"/>
    <p:sldId id="276" r:id="rId21"/>
    <p:sldId id="277" r:id="rId22"/>
    <p:sldId id="278" r:id="rId23"/>
    <p:sldId id="281" r:id="rId24"/>
    <p:sldId id="279" r:id="rId25"/>
    <p:sldId id="282" r:id="rId26"/>
    <p:sldId id="280" r:id="rId27"/>
    <p:sldId id="283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 varScale="1">
        <p:scale>
          <a:sx n="79" d="100"/>
          <a:sy n="79" d="100"/>
        </p:scale>
        <p:origin x="84" y="10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8EB763-9A0A-420A-8FB5-8CFE81B6416A}" type="datetimeFigureOut">
              <a:rPr lang="en-US" smtClean="0"/>
              <a:t>1/28/2018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AD95E6-968E-422A-A3D6-924F303762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092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AD95E6-968E-422A-A3D6-924F3037623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304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D26D6-AD37-48F0-B178-BD26ACB10D68}" type="datetime1">
              <a:rPr lang="en-US" smtClean="0"/>
              <a:t>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338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66869-0B1B-447C-8F02-81C933450C75}" type="datetime1">
              <a:rPr lang="en-US" smtClean="0"/>
              <a:t>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209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FD4EA-AA4B-4A23-9571-2AE96F1735A8}" type="datetime1">
              <a:rPr lang="en-US" smtClean="0"/>
              <a:t>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508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39326-876B-40A1-9F9C-452B6E4709E3}" type="datetime1">
              <a:rPr lang="en-US" smtClean="0"/>
              <a:t>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264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38EC-233A-44FB-B558-8E2ADD9CE754}" type="datetime1">
              <a:rPr lang="en-US" smtClean="0"/>
              <a:t>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854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6917A-E619-4D56-A255-29B338FAF229}" type="datetime1">
              <a:rPr lang="en-US" smtClean="0"/>
              <a:t>1/28/2018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060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4D3B5-EDF6-42B6-9D81-FCB5F99F6EA3}" type="datetime1">
              <a:rPr lang="en-US" smtClean="0"/>
              <a:t>1/28/2018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201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3DE4C-E192-4983-8876-440AE67D8339}" type="datetime1">
              <a:rPr lang="en-US" smtClean="0"/>
              <a:t>1/28/2018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391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A5F3-E972-4D86-8483-400CFC3A9B68}" type="datetime1">
              <a:rPr lang="en-US" smtClean="0"/>
              <a:t>1/28/2018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26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E6501-1174-4242-8786-36A2C9031A4F}" type="datetime1">
              <a:rPr lang="en-US" smtClean="0"/>
              <a:t>1/28/2018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811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E175-953B-44B6-AEB0-AF04246C7B06}" type="datetime1">
              <a:rPr lang="en-US" smtClean="0"/>
              <a:t>1/28/2018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0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EF053-1B82-4EEE-BB1B-05A1E9B03651}" type="datetime1">
              <a:rPr lang="en-US" smtClean="0"/>
              <a:t>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DEA36-29F8-4AC1-9632-3A4370A3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862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Smart Camera Design</a:t>
            </a:r>
            <a:br>
              <a:rPr lang="en-US" dirty="0" smtClean="0"/>
            </a:br>
            <a:r>
              <a:rPr lang="en-US" dirty="0" smtClean="0"/>
              <a:t>Chapter 6: Photography </a:t>
            </a:r>
            <a:r>
              <a:rPr lang="en-US" smtClean="0"/>
              <a:t>and Cinematography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Marilyn Wolf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76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Photography as an 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Alfred Stieglitz was an important photographer and curator.</a:t>
            </a:r>
          </a:p>
          <a:p>
            <a:pPr lvl="1"/>
            <a:r>
              <a:rPr lang="en-US" i="1" dirty="0" smtClean="0"/>
              <a:t>Camera Work</a:t>
            </a:r>
            <a:r>
              <a:rPr lang="en-US" dirty="0" smtClean="0"/>
              <a:t>.</a:t>
            </a:r>
          </a:p>
          <a:p>
            <a:r>
              <a:rPr lang="en-US" dirty="0" smtClean="0"/>
              <a:t>Edward </a:t>
            </a:r>
            <a:r>
              <a:rPr lang="en-US" dirty="0" err="1" smtClean="0"/>
              <a:t>Steichten</a:t>
            </a:r>
            <a:r>
              <a:rPr lang="en-US" dirty="0"/>
              <a:t> </a:t>
            </a:r>
            <a:r>
              <a:rPr lang="en-US" dirty="0" smtClean="0"/>
              <a:t>was an important photographer, Director of Photography for Museum of Modern Art.</a:t>
            </a:r>
          </a:p>
          <a:p>
            <a:r>
              <a:rPr lang="en-US" dirty="0" smtClean="0"/>
              <a:t>Laszlo Moholy-Nagy was a painter and photographer.</a:t>
            </a:r>
          </a:p>
          <a:p>
            <a:r>
              <a:rPr lang="en-US" dirty="0" smtClean="0"/>
              <a:t>Henri Cartier-Bresson:</a:t>
            </a:r>
          </a:p>
          <a:p>
            <a:pPr lvl="1"/>
            <a:r>
              <a:rPr lang="en-US" dirty="0" smtClean="0"/>
              <a:t>The decisive moment.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1902746"/>
            <a:ext cx="5181600" cy="41970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378772" y="6169580"/>
            <a:ext cx="1975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Library of Congress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82487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Photography as social commentary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354" y="1832388"/>
            <a:ext cx="3479292" cy="4337812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146747"/>
            <a:ext cx="5181600" cy="370909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27618" y="6311900"/>
            <a:ext cx="1975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Library of Congress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38200" y="5995657"/>
            <a:ext cx="1975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Library of Congress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3333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Photography as history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431" y="1825625"/>
            <a:ext cx="4219138" cy="4351338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463" y="1825625"/>
            <a:ext cx="3963073" cy="435133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19431" y="6275542"/>
            <a:ext cx="703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NASA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40561" y="6275542"/>
            <a:ext cx="703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NASA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66876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Cinematography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err="1" smtClean="0"/>
              <a:t>Eadweard</a:t>
            </a:r>
            <a:r>
              <a:rPr lang="en-US" dirty="0" smtClean="0"/>
              <a:t> Muybridge recorded running horse on a sequence of cameras.</a:t>
            </a:r>
          </a:p>
          <a:p>
            <a:r>
              <a:rPr lang="en-US" dirty="0" smtClean="0"/>
              <a:t>Edison camera captured image sequence on roll film.</a:t>
            </a:r>
          </a:p>
          <a:p>
            <a:r>
              <a:rPr lang="en-US" dirty="0" smtClean="0"/>
              <a:t>Lumi</a:t>
            </a:r>
            <a:r>
              <a:rPr lang="en-US" dirty="0"/>
              <a:t>è</a:t>
            </a:r>
            <a:r>
              <a:rPr lang="en-US" dirty="0" smtClean="0"/>
              <a:t>re brothers invented the motion picture projector.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419995"/>
            <a:ext cx="5181600" cy="3162597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9378772" y="5636230"/>
            <a:ext cx="1975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Library of Congress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6024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feature film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Early films were very short.</a:t>
            </a:r>
          </a:p>
          <a:p>
            <a:r>
              <a:rPr lang="en-US" dirty="0" smtClean="0"/>
              <a:t>Dramatic form, cinematographic style eventually led to the feature film.</a:t>
            </a:r>
          </a:p>
          <a:p>
            <a:pPr lvl="1"/>
            <a:r>
              <a:rPr lang="en-US" dirty="0" err="1" smtClean="0"/>
              <a:t>Closeup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Dialog scene.</a:t>
            </a:r>
          </a:p>
          <a:p>
            <a:pPr lvl="1"/>
            <a:r>
              <a:rPr lang="en-US" i="1" dirty="0" smtClean="0"/>
              <a:t>The Birth of a Nation </a:t>
            </a:r>
            <a:r>
              <a:rPr lang="en-US" dirty="0" smtClean="0"/>
              <a:t>(1915).</a:t>
            </a:r>
          </a:p>
          <a:p>
            <a:r>
              <a:rPr lang="en-US" dirty="0" smtClean="0"/>
              <a:t>Silent films used title cards, accompanied by pianist or orchestra.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9392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Silent comedy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Silent comedy auteurs:</a:t>
            </a:r>
          </a:p>
          <a:p>
            <a:pPr lvl="1"/>
            <a:r>
              <a:rPr lang="en-US" dirty="0" smtClean="0"/>
              <a:t>Charlie Chaplin.</a:t>
            </a:r>
          </a:p>
          <a:p>
            <a:pPr lvl="1"/>
            <a:r>
              <a:rPr lang="en-US" dirty="0" smtClean="0"/>
              <a:t>Buster Keaton.</a:t>
            </a:r>
          </a:p>
          <a:p>
            <a:pPr lvl="1"/>
            <a:r>
              <a:rPr lang="en-US" dirty="0" smtClean="0"/>
              <a:t>Harold Lloyd.</a:t>
            </a:r>
          </a:p>
          <a:p>
            <a:r>
              <a:rPr lang="en-US" dirty="0" smtClean="0"/>
              <a:t>Comedy stars:</a:t>
            </a:r>
          </a:p>
          <a:p>
            <a:pPr lvl="1"/>
            <a:r>
              <a:rPr lang="en-US" dirty="0"/>
              <a:t>Max Linder.</a:t>
            </a:r>
          </a:p>
          <a:p>
            <a:pPr lvl="1"/>
            <a:r>
              <a:rPr lang="en-US" dirty="0" smtClean="0"/>
              <a:t>Laurel and Hardy.</a:t>
            </a:r>
          </a:p>
          <a:p>
            <a:pPr lvl="1"/>
            <a:r>
              <a:rPr lang="en-US" dirty="0" smtClean="0"/>
              <a:t>Chester Conklin.</a:t>
            </a:r>
          </a:p>
          <a:p>
            <a:pPr lvl="1"/>
            <a:r>
              <a:rPr lang="en-US" dirty="0" smtClean="0"/>
              <a:t>W. C. Fields.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Comedy studios:</a:t>
            </a:r>
          </a:p>
          <a:p>
            <a:pPr lvl="1"/>
            <a:r>
              <a:rPr lang="en-US" dirty="0" smtClean="0"/>
              <a:t>Mack Sennett.</a:t>
            </a:r>
          </a:p>
          <a:p>
            <a:pPr lvl="1"/>
            <a:r>
              <a:rPr lang="en-US" dirty="0" smtClean="0"/>
              <a:t>Hal Roach.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204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international language of film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Silent films simplified international distribution.	</a:t>
            </a:r>
          </a:p>
          <a:p>
            <a:pPr lvl="1"/>
            <a:r>
              <a:rPr lang="en-US" dirty="0" smtClean="0"/>
              <a:t>Changing title cards was relatively simple.</a:t>
            </a:r>
          </a:p>
          <a:p>
            <a:r>
              <a:rPr lang="en-US" dirty="0" smtClean="0"/>
              <a:t>Cinema developed in parallel across several continents.</a:t>
            </a:r>
          </a:p>
          <a:p>
            <a:r>
              <a:rPr lang="en-US" dirty="0" smtClean="0"/>
              <a:t>Directors moved between countries.</a:t>
            </a:r>
          </a:p>
          <a:p>
            <a:r>
              <a:rPr lang="en-US" dirty="0" smtClean="0"/>
              <a:t>Goal---a feature film without title cards.</a:t>
            </a:r>
          </a:p>
          <a:p>
            <a:pPr lvl="1"/>
            <a:r>
              <a:rPr lang="en-US" dirty="0" smtClean="0"/>
              <a:t>Story told entirely with images.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5920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Synchronized sound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Lee De Forest developed a synchronized sound system.</a:t>
            </a:r>
          </a:p>
          <a:p>
            <a:r>
              <a:rPr lang="en-US" i="1" dirty="0" smtClean="0"/>
              <a:t>The Jazz Singer</a:t>
            </a:r>
            <a:r>
              <a:rPr lang="en-US" dirty="0" smtClean="0"/>
              <a:t> (1927) started the sound revolution:</a:t>
            </a:r>
          </a:p>
          <a:p>
            <a:pPr lvl="1"/>
            <a:r>
              <a:rPr lang="en-US" dirty="0" smtClean="0"/>
              <a:t>Record disks played by projectionist.</a:t>
            </a:r>
          </a:p>
          <a:p>
            <a:pPr lvl="1"/>
            <a:r>
              <a:rPr lang="en-US" dirty="0" smtClean="0"/>
              <a:t>Sound recordings concentrated on Al Jolson songs.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2017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 film genres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Documentary:</a:t>
            </a:r>
          </a:p>
          <a:p>
            <a:pPr lvl="1"/>
            <a:r>
              <a:rPr lang="en-US" i="1" dirty="0" err="1" smtClean="0"/>
              <a:t>Nanook</a:t>
            </a:r>
            <a:r>
              <a:rPr lang="en-US" i="1" dirty="0" smtClean="0"/>
              <a:t> of the North</a:t>
            </a:r>
            <a:r>
              <a:rPr lang="en-US" dirty="0" smtClean="0"/>
              <a:t> (1922).</a:t>
            </a:r>
          </a:p>
          <a:p>
            <a:r>
              <a:rPr lang="en-US" dirty="0" smtClean="0"/>
              <a:t>Movie musicals:</a:t>
            </a:r>
          </a:p>
          <a:p>
            <a:pPr lvl="1"/>
            <a:r>
              <a:rPr lang="en-US" dirty="0" smtClean="0"/>
              <a:t>Busby Berkeley, Fred Astaire and Ginger Rogers.</a:t>
            </a:r>
          </a:p>
          <a:p>
            <a:r>
              <a:rPr lang="en-US" dirty="0" smtClean="0"/>
              <a:t>Westerns:</a:t>
            </a:r>
          </a:p>
          <a:p>
            <a:pPr lvl="1"/>
            <a:r>
              <a:rPr lang="en-US" dirty="0" smtClean="0"/>
              <a:t>William S. Hart, Raoul Walsh, John Ford.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936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Electronic television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Invented by Philo Farnsworth in 1927.</a:t>
            </a:r>
          </a:p>
          <a:p>
            <a:r>
              <a:rPr lang="en-US" dirty="0" smtClean="0"/>
              <a:t>Commercial introduction delayed by long development cycle, large capital investments required, World War II.</a:t>
            </a:r>
          </a:p>
          <a:p>
            <a:r>
              <a:rPr lang="en-US" dirty="0" smtClean="0"/>
              <a:t>First regular broadcasts started in late 1940s.</a:t>
            </a:r>
          </a:p>
          <a:p>
            <a:r>
              <a:rPr lang="en-US" dirty="0" smtClean="0"/>
              <a:t>1950s as Golden Age of Television:</a:t>
            </a:r>
          </a:p>
          <a:p>
            <a:pPr lvl="1"/>
            <a:r>
              <a:rPr lang="en-US" i="1" dirty="0" smtClean="0"/>
              <a:t>Playhouse 90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John </a:t>
            </a:r>
            <a:r>
              <a:rPr lang="en-US" dirty="0" err="1" smtClean="0"/>
              <a:t>Frankenheimer</a:t>
            </a:r>
            <a:r>
              <a:rPr lang="en-US" dirty="0" smtClean="0"/>
              <a:t>, Franklin J. </a:t>
            </a:r>
            <a:r>
              <a:rPr lang="en-US" dirty="0" err="1" smtClean="0"/>
              <a:t>Schaffner</a:t>
            </a:r>
            <a:r>
              <a:rPr lang="en-US" dirty="0" smtClean="0"/>
              <a:t>, Paddy Chayefsky, Rod </a:t>
            </a:r>
            <a:r>
              <a:rPr lang="en-US" dirty="0" err="1" smtClean="0"/>
              <a:t>Serling</a:t>
            </a:r>
            <a:r>
              <a:rPr lang="en-US" dirty="0" smtClean="0"/>
              <a:t>.</a:t>
            </a:r>
          </a:p>
          <a:p>
            <a:r>
              <a:rPr lang="en-US" i="1" dirty="0" smtClean="0"/>
              <a:t>I Love Lucy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Invented three-camera format.</a:t>
            </a:r>
          </a:p>
          <a:p>
            <a:pPr lvl="1"/>
            <a:r>
              <a:rPr lang="en-US" dirty="0" smtClean="0"/>
              <a:t>Captured on film, created the rerun.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882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Photography.</a:t>
            </a:r>
          </a:p>
          <a:p>
            <a:r>
              <a:rPr lang="en-US" dirty="0" smtClean="0"/>
              <a:t>Cinematography.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95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Television news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Edward R. Murrow:</a:t>
            </a:r>
          </a:p>
          <a:p>
            <a:pPr lvl="1"/>
            <a:r>
              <a:rPr lang="en-US" i="1" dirty="0" smtClean="0"/>
              <a:t>Person to Person.</a:t>
            </a:r>
          </a:p>
          <a:p>
            <a:pPr lvl="1"/>
            <a:r>
              <a:rPr lang="en-US" dirty="0" smtClean="0"/>
              <a:t>Army-McCarthy Hearings.</a:t>
            </a:r>
          </a:p>
          <a:p>
            <a:pPr lvl="1"/>
            <a:r>
              <a:rPr lang="en-US" dirty="0" smtClean="0"/>
              <a:t>Kennedy-Nixon debate.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7363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Television from space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Apollo 7 in earth orbit presented first live broadcast from space.</a:t>
            </a:r>
          </a:p>
          <a:p>
            <a:r>
              <a:rPr lang="en-US" dirty="0" smtClean="0"/>
              <a:t>Apollo 8 Christmas Eve broadcast:</a:t>
            </a:r>
          </a:p>
          <a:p>
            <a:pPr lvl="1"/>
            <a:r>
              <a:rPr lang="en-US" dirty="0" smtClean="0"/>
              <a:t>1 billion viewers, largest TV audience to that time.</a:t>
            </a:r>
          </a:p>
          <a:p>
            <a:r>
              <a:rPr lang="en-US" dirty="0" smtClean="0"/>
              <a:t>Apollo 11 landing, moonwalk covered live.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7331" y="1825625"/>
            <a:ext cx="4351338" cy="4351338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0040561" y="6275542"/>
            <a:ext cx="703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NASA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7494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Post-War European cinema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New Wave: French filmmakers saw the director as an </a:t>
            </a:r>
            <a:r>
              <a:rPr lang="en-US" i="1" dirty="0" smtClean="0"/>
              <a:t>auteur</a:t>
            </a:r>
            <a:r>
              <a:rPr lang="en-US" dirty="0" smtClean="0"/>
              <a:t> (author), not just an employee of a studio system.</a:t>
            </a:r>
          </a:p>
          <a:p>
            <a:r>
              <a:rPr lang="en-US" dirty="0" smtClean="0"/>
              <a:t>French directors:</a:t>
            </a:r>
          </a:p>
          <a:p>
            <a:pPr lvl="1"/>
            <a:r>
              <a:rPr lang="en-US" dirty="0" smtClean="0"/>
              <a:t>Jean-Luc Godard.</a:t>
            </a:r>
          </a:p>
          <a:p>
            <a:pPr lvl="1"/>
            <a:r>
              <a:rPr lang="en-US" dirty="0" smtClean="0"/>
              <a:t>Francois Truffaut.</a:t>
            </a:r>
          </a:p>
          <a:p>
            <a:pPr lvl="1"/>
            <a:r>
              <a:rPr lang="en-US" dirty="0" smtClean="0"/>
              <a:t>Claude </a:t>
            </a:r>
            <a:r>
              <a:rPr lang="en-US" dirty="0" err="1" smtClean="0"/>
              <a:t>Chabrol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Eric Rohmer.</a:t>
            </a:r>
          </a:p>
          <a:p>
            <a:pPr lvl="1"/>
            <a:r>
              <a:rPr lang="en-US" dirty="0" smtClean="0"/>
              <a:t>Alain </a:t>
            </a:r>
            <a:r>
              <a:rPr lang="en-US" dirty="0" err="1" smtClean="0"/>
              <a:t>Renasis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Italian neorealism:</a:t>
            </a:r>
          </a:p>
          <a:p>
            <a:pPr lvl="1"/>
            <a:r>
              <a:rPr lang="en-US" dirty="0" smtClean="0"/>
              <a:t>Roberto </a:t>
            </a:r>
            <a:r>
              <a:rPr lang="en-US" dirty="0" err="1" smtClean="0"/>
              <a:t>Rosselini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Vittorio De </a:t>
            </a:r>
            <a:r>
              <a:rPr lang="en-US" dirty="0" err="1" smtClean="0"/>
              <a:t>Sica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Frederico</a:t>
            </a:r>
            <a:r>
              <a:rPr lang="en-US" dirty="0" smtClean="0"/>
              <a:t> Fellini started as a neorealist, moved to a fantastical style.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9649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Asian film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Indian film developed a strong variety of format embodied in Bollywood.</a:t>
            </a:r>
          </a:p>
          <a:p>
            <a:r>
              <a:rPr lang="en-US" dirty="0" smtClean="0"/>
              <a:t>Chinese film developed for internal markets.</a:t>
            </a:r>
          </a:p>
          <a:p>
            <a:r>
              <a:rPr lang="en-US" dirty="0" smtClean="0"/>
              <a:t>Japanese film developed for internal markets.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Indian, Japanese directors received international attention in postwar era.</a:t>
            </a:r>
          </a:p>
          <a:p>
            <a:r>
              <a:rPr lang="en-US" dirty="0" smtClean="0"/>
              <a:t>Mutual influence between American Western, Japanese Samurai film:</a:t>
            </a:r>
          </a:p>
          <a:p>
            <a:pPr lvl="1"/>
            <a:r>
              <a:rPr lang="en-US" i="1" dirty="0" smtClean="0"/>
              <a:t>The Seven Samurai </a:t>
            </a:r>
            <a:r>
              <a:rPr lang="en-US" dirty="0" smtClean="0"/>
              <a:t>(1954) -&gt; </a:t>
            </a:r>
            <a:r>
              <a:rPr lang="en-US" i="1" dirty="0" smtClean="0"/>
              <a:t>The Magnificent Seven</a:t>
            </a:r>
            <a:r>
              <a:rPr lang="en-US" dirty="0" smtClean="0"/>
              <a:t> (1960).</a:t>
            </a:r>
          </a:p>
          <a:p>
            <a:pPr lvl="1"/>
            <a:r>
              <a:rPr lang="en-US" i="1" dirty="0" err="1" smtClean="0"/>
              <a:t>Yojimbo</a:t>
            </a:r>
            <a:r>
              <a:rPr lang="en-US" dirty="0" smtClean="0"/>
              <a:t> (1961) -&gt; </a:t>
            </a:r>
            <a:r>
              <a:rPr lang="en-US" i="1" dirty="0" smtClean="0"/>
              <a:t>A Fistful of Dollars</a:t>
            </a:r>
            <a:r>
              <a:rPr lang="en-US" dirty="0" smtClean="0"/>
              <a:t> (1964).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0040561" y="6275542"/>
            <a:ext cx="703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NASA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7054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American film in the 1970s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Studios hired young directors:</a:t>
            </a:r>
          </a:p>
          <a:p>
            <a:pPr lvl="1"/>
            <a:r>
              <a:rPr lang="en-US" dirty="0" smtClean="0"/>
              <a:t>Francis Ford Coppola.</a:t>
            </a:r>
          </a:p>
          <a:p>
            <a:pPr lvl="1"/>
            <a:r>
              <a:rPr lang="en-US" dirty="0" smtClean="0"/>
              <a:t>Martin Scorsese.</a:t>
            </a:r>
          </a:p>
          <a:p>
            <a:pPr lvl="1"/>
            <a:r>
              <a:rPr lang="en-US" dirty="0" smtClean="0"/>
              <a:t>Steven </a:t>
            </a:r>
            <a:r>
              <a:rPr lang="en-US" dirty="0" err="1" smtClean="0"/>
              <a:t>Speilberg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John </a:t>
            </a:r>
            <a:r>
              <a:rPr lang="en-US" dirty="0" err="1" smtClean="0"/>
              <a:t>Frankenheimer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Documentary film:</a:t>
            </a:r>
          </a:p>
          <a:p>
            <a:pPr lvl="1"/>
            <a:r>
              <a:rPr lang="en-US" dirty="0" smtClean="0"/>
              <a:t>Maysles brothers.</a:t>
            </a:r>
          </a:p>
          <a:p>
            <a:pPr lvl="1"/>
            <a:r>
              <a:rPr lang="en-US" dirty="0" smtClean="0"/>
              <a:t>D. A. </a:t>
            </a:r>
            <a:r>
              <a:rPr lang="en-US" dirty="0" err="1" smtClean="0"/>
              <a:t>Pennebaker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095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Cinematographic technology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smtClean="0"/>
              <a:t>The Last Starfighter</a:t>
            </a:r>
            <a:r>
              <a:rPr lang="en-US" dirty="0" smtClean="0"/>
              <a:t> (1984) was first film made entirely by computer graphics.</a:t>
            </a:r>
          </a:p>
          <a:p>
            <a:r>
              <a:rPr lang="en-US" i="1" dirty="0" smtClean="0"/>
              <a:t>Terminator II: Judgement Day</a:t>
            </a:r>
            <a:r>
              <a:rPr lang="en-US" dirty="0" smtClean="0"/>
              <a:t> (1991) enhanced the importance of CGI with success of Liquid Terminator character.</a:t>
            </a:r>
          </a:p>
          <a:p>
            <a:r>
              <a:rPr lang="en-US" dirty="0" smtClean="0"/>
              <a:t>Steadicam popularized by sequences in two films:</a:t>
            </a:r>
          </a:p>
          <a:p>
            <a:pPr lvl="1"/>
            <a:r>
              <a:rPr lang="en-US" i="1" dirty="0" smtClean="0"/>
              <a:t>Rocky</a:t>
            </a:r>
            <a:r>
              <a:rPr lang="en-US" dirty="0" smtClean="0"/>
              <a:t> (1976).</a:t>
            </a:r>
          </a:p>
          <a:p>
            <a:pPr lvl="1"/>
            <a:r>
              <a:rPr lang="en-US" i="1" dirty="0" smtClean="0"/>
              <a:t>The Shining (1976).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4376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Action film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films reinvented the chase scene:</a:t>
            </a:r>
          </a:p>
          <a:p>
            <a:pPr lvl="1"/>
            <a:r>
              <a:rPr lang="en-US" i="1" dirty="0" smtClean="0"/>
              <a:t>North by Northwest</a:t>
            </a:r>
            <a:r>
              <a:rPr lang="en-US" dirty="0" smtClean="0"/>
              <a:t> (1959).</a:t>
            </a:r>
          </a:p>
          <a:p>
            <a:pPr lvl="1"/>
            <a:r>
              <a:rPr lang="en-US" i="1" dirty="0" err="1" smtClean="0"/>
              <a:t>Bullit</a:t>
            </a:r>
            <a:r>
              <a:rPr lang="en-US" dirty="0" smtClean="0"/>
              <a:t> (1969).</a:t>
            </a:r>
          </a:p>
          <a:p>
            <a:r>
              <a:rPr lang="en-US" dirty="0" smtClean="0"/>
              <a:t>Hong Kong films reinvented the fight scene:</a:t>
            </a:r>
          </a:p>
          <a:p>
            <a:pPr lvl="1"/>
            <a:r>
              <a:rPr lang="en-US" dirty="0" smtClean="0"/>
              <a:t>Bruce Lee.</a:t>
            </a:r>
          </a:p>
          <a:p>
            <a:pPr lvl="1"/>
            <a:r>
              <a:rPr lang="en-US" dirty="0" smtClean="0"/>
              <a:t>Jackie Chan.</a:t>
            </a:r>
          </a:p>
          <a:p>
            <a:pPr lvl="1"/>
            <a:r>
              <a:rPr lang="en-US" dirty="0" smtClean="0"/>
              <a:t>John Woo.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4083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Peak TV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Peak TV predicted by FX Network CEO John </a:t>
            </a:r>
            <a:r>
              <a:rPr lang="en-US" dirty="0" err="1" smtClean="0"/>
              <a:t>Landgraf</a:t>
            </a:r>
            <a:r>
              <a:rPr lang="en-US" dirty="0" smtClean="0"/>
              <a:t>.</a:t>
            </a:r>
            <a:endParaRPr lang="en-US" dirty="0"/>
          </a:p>
          <a:p>
            <a:pPr lvl="1"/>
            <a:r>
              <a:rPr lang="en-US" dirty="0" smtClean="0"/>
              <a:t>Analogous to </a:t>
            </a:r>
            <a:r>
              <a:rPr lang="en-US" i="1" dirty="0" smtClean="0"/>
              <a:t>peak oil </a:t>
            </a:r>
            <a:r>
              <a:rPr lang="en-US" dirty="0" smtClean="0"/>
              <a:t>prediction.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4255433"/>
              </p:ext>
            </p:extLst>
          </p:nvPr>
        </p:nvGraphicFramePr>
        <p:xfrm>
          <a:off x="6172200" y="1825625"/>
          <a:ext cx="5181600" cy="202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800"/>
                <a:gridCol w="2590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Year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Number</a:t>
                      </a:r>
                      <a:r>
                        <a:rPr lang="en-US" baseline="0" dirty="0" smtClean="0"/>
                        <a:t> of scripted programs in production in U. S.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2016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455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2015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421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2011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266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116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 of photography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Optically generate a desired image.</a:t>
            </a:r>
          </a:p>
          <a:p>
            <a:r>
              <a:rPr lang="en-US" dirty="0" smtClean="0"/>
              <a:t>Permanently record the image.</a:t>
            </a:r>
          </a:p>
          <a:p>
            <a:r>
              <a:rPr lang="en-US" dirty="0" smtClean="0"/>
              <a:t>Display the image.</a:t>
            </a:r>
          </a:p>
          <a:p>
            <a:r>
              <a:rPr lang="en-US" dirty="0" smtClean="0"/>
              <a:t>Camera </a:t>
            </a:r>
            <a:r>
              <a:rPr lang="en-US" dirty="0" err="1" smtClean="0"/>
              <a:t>obscura</a:t>
            </a:r>
            <a:r>
              <a:rPr lang="en-US" dirty="0" smtClean="0"/>
              <a:t> used pinhole to generate an image but could not record it.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674834"/>
            <a:ext cx="5181600" cy="265292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9152092" y="5696793"/>
            <a:ext cx="1804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Wikipedia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9764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Photochemical photography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Use light sensitive chemicals to capture optical image.</a:t>
            </a:r>
          </a:p>
          <a:p>
            <a:r>
              <a:rPr lang="en-US" dirty="0" smtClean="0"/>
              <a:t>Develop the latent image.</a:t>
            </a:r>
          </a:p>
          <a:p>
            <a:r>
              <a:rPr lang="en-US" dirty="0" smtClean="0"/>
              <a:t>Fix the image.</a:t>
            </a:r>
          </a:p>
          <a:p>
            <a:pPr lvl="1"/>
            <a:r>
              <a:rPr lang="en-US" dirty="0" smtClean="0"/>
              <a:t>Must deactivate the light-sensitive chemicals.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Parallel inventors in France:</a:t>
            </a:r>
          </a:p>
          <a:p>
            <a:pPr lvl="1"/>
            <a:r>
              <a:rPr lang="en-US" dirty="0"/>
              <a:t>Joseph </a:t>
            </a:r>
            <a:r>
              <a:rPr lang="en-US" dirty="0" err="1" smtClean="0"/>
              <a:t>Nipèce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Louis </a:t>
            </a:r>
            <a:r>
              <a:rPr lang="en-US" dirty="0" err="1" smtClean="0"/>
              <a:t>Daugerre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Started working together in 1820s.</a:t>
            </a:r>
          </a:p>
          <a:p>
            <a:r>
              <a:rPr lang="en-US" dirty="0" smtClean="0"/>
              <a:t>Inventors in England:</a:t>
            </a:r>
          </a:p>
          <a:p>
            <a:pPr lvl="1"/>
            <a:r>
              <a:rPr lang="en-US" dirty="0" smtClean="0"/>
              <a:t>William Fox Talbot developed light-sensitive chemicals.</a:t>
            </a:r>
          </a:p>
          <a:p>
            <a:pPr lvl="1"/>
            <a:r>
              <a:rPr lang="en-US" dirty="0" smtClean="0"/>
              <a:t>Sir John Herschel developed fixative.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90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Daugerrotype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Developed by </a:t>
            </a:r>
            <a:r>
              <a:rPr lang="en-US" dirty="0" err="1" smtClean="0"/>
              <a:t>Daugerre</a:t>
            </a:r>
            <a:r>
              <a:rPr lang="en-US" dirty="0" smtClean="0"/>
              <a:t>.</a:t>
            </a:r>
          </a:p>
          <a:p>
            <a:r>
              <a:rPr lang="en-US" dirty="0" smtClean="0"/>
              <a:t>Metal coated with light-sensitive material.</a:t>
            </a:r>
          </a:p>
          <a:p>
            <a:r>
              <a:rPr lang="en-US" dirty="0" smtClean="0"/>
              <a:t>Metal must be held at proper angle to view as a positive.</a:t>
            </a:r>
          </a:p>
          <a:p>
            <a:r>
              <a:rPr lang="en-US" dirty="0" smtClean="0"/>
              <a:t>Popular due to low cost and durability.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069" y="1531269"/>
            <a:ext cx="4207626" cy="464569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281667" y="6287511"/>
            <a:ext cx="1975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Library of Congress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8216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Early photographic processes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err="1" smtClean="0"/>
              <a:t>Daugerrotype</a:t>
            </a:r>
            <a:r>
              <a:rPr lang="en-US" dirty="0" smtClean="0"/>
              <a:t>:</a:t>
            </a:r>
          </a:p>
          <a:p>
            <a:pPr lvl="1"/>
            <a:r>
              <a:rPr lang="en-US" dirty="0"/>
              <a:t>Direct display, no intermediate.</a:t>
            </a:r>
          </a:p>
          <a:p>
            <a:pPr lvl="1"/>
            <a:r>
              <a:rPr lang="en-US" dirty="0"/>
              <a:t>Could not be copied.</a:t>
            </a:r>
          </a:p>
          <a:p>
            <a:r>
              <a:rPr lang="en-US" dirty="0" smtClean="0"/>
              <a:t>Fox Talbot calotype:</a:t>
            </a:r>
          </a:p>
          <a:p>
            <a:pPr lvl="1"/>
            <a:r>
              <a:rPr lang="en-US" dirty="0" smtClean="0"/>
              <a:t>Paper negative, diffuse image transfer.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Sensitivity:</a:t>
            </a:r>
          </a:p>
          <a:p>
            <a:pPr lvl="1"/>
            <a:r>
              <a:rPr lang="en-US" dirty="0"/>
              <a:t>Low sensitivity, long exposures.</a:t>
            </a:r>
          </a:p>
          <a:p>
            <a:pPr lvl="1"/>
            <a:r>
              <a:rPr lang="en-US" dirty="0"/>
              <a:t>Not panchromatic.</a:t>
            </a:r>
          </a:p>
          <a:p>
            <a:r>
              <a:rPr lang="en-US" dirty="0" smtClean="0"/>
              <a:t>Preparation:</a:t>
            </a:r>
          </a:p>
          <a:p>
            <a:pPr lvl="1"/>
            <a:r>
              <a:rPr lang="en-US" dirty="0" err="1" smtClean="0"/>
              <a:t>Collidon</a:t>
            </a:r>
            <a:r>
              <a:rPr lang="en-US" dirty="0" smtClean="0"/>
              <a:t> process suspended photographic chemicals in emulsion on glass, had to be used while wet.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207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Photography in the field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01" y="1825625"/>
            <a:ext cx="3031197" cy="4351338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060457"/>
            <a:ext cx="5181600" cy="388167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459953" y="6022126"/>
            <a:ext cx="1975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Library of Congress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845349" y="6311900"/>
            <a:ext cx="1975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Library of Congress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4519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First Flight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1858688"/>
            <a:ext cx="5943600" cy="428521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165886" y="6143899"/>
            <a:ext cx="1975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Library of Congress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0473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Consumer cameras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Roll film using dry emulsions, improved sensitivity allowed consumers to take their own photos.</a:t>
            </a:r>
          </a:p>
          <a:p>
            <a:r>
              <a:rPr lang="en-US" dirty="0" smtClean="0"/>
              <a:t>Kodak slogan: “You press the button, we do the rest.”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650" y="1975644"/>
            <a:ext cx="5092700" cy="4051300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2018 Marilyn Wolf. Non-commercial use only.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312813" y="1134050"/>
            <a:ext cx="74098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By </a:t>
            </a:r>
            <a:r>
              <a:rPr lang="en-US" dirty="0" err="1"/>
              <a:t>Kodakcollector</a:t>
            </a:r>
            <a:r>
              <a:rPr lang="en-US" dirty="0"/>
              <a:t> - Own </a:t>
            </a:r>
            <a:r>
              <a:rPr lang="en-US" dirty="0" smtClean="0"/>
              <a:t>work,</a:t>
            </a:r>
          </a:p>
          <a:p>
            <a:r>
              <a:rPr lang="en-US" dirty="0" smtClean="0"/>
              <a:t>CC </a:t>
            </a:r>
            <a:r>
              <a:rPr lang="en-US" dirty="0"/>
              <a:t>BY-SA 3.0, https://commons.wikimedia.org/w/index.php?curid=18173668</a:t>
            </a:r>
          </a:p>
        </p:txBody>
      </p:sp>
    </p:spTree>
    <p:extLst>
      <p:ext uri="{BB962C8B-B14F-4D97-AF65-F5344CB8AC3E}">
        <p14:creationId xmlns:p14="http://schemas.microsoft.com/office/powerpoint/2010/main" val="19292254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1204</Words>
  <Application>Microsoft Office PowerPoint</Application>
  <PresentationFormat>Widescreen</PresentationFormat>
  <Paragraphs>212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Office Theme</vt:lpstr>
      <vt:lpstr>Smart Camera Design Chapter 6: Photography and Cinematography</vt:lpstr>
      <vt:lpstr>Outline</vt:lpstr>
      <vt:lpstr>Goals of photography</vt:lpstr>
      <vt:lpstr>Photochemical photography</vt:lpstr>
      <vt:lpstr>Daugerrotype</vt:lpstr>
      <vt:lpstr>Early photographic processes</vt:lpstr>
      <vt:lpstr>Photography in the field</vt:lpstr>
      <vt:lpstr>First Flight</vt:lpstr>
      <vt:lpstr>Consumer cameras</vt:lpstr>
      <vt:lpstr>Photography as an art</vt:lpstr>
      <vt:lpstr>Photography as social commentary</vt:lpstr>
      <vt:lpstr>Photography as history</vt:lpstr>
      <vt:lpstr>Cinematography</vt:lpstr>
      <vt:lpstr>The feature film</vt:lpstr>
      <vt:lpstr>Silent comedy</vt:lpstr>
      <vt:lpstr>The international language of film</vt:lpstr>
      <vt:lpstr>Synchronized sound</vt:lpstr>
      <vt:lpstr>Feature film genres</vt:lpstr>
      <vt:lpstr>Electronic television</vt:lpstr>
      <vt:lpstr>Television news</vt:lpstr>
      <vt:lpstr>Television from space</vt:lpstr>
      <vt:lpstr>Post-War European cinema</vt:lpstr>
      <vt:lpstr>Asian film</vt:lpstr>
      <vt:lpstr>American film in the 1970s</vt:lpstr>
      <vt:lpstr>Cinematographic technology</vt:lpstr>
      <vt:lpstr>Action film</vt:lpstr>
      <vt:lpstr>Peak TV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Smart Camera Design Chapter 1: Digital Photography</dc:title>
  <dc:creator>Marilyn Wolf</dc:creator>
  <cp:lastModifiedBy>Marilyn Wolf</cp:lastModifiedBy>
  <cp:revision>52</cp:revision>
  <dcterms:created xsi:type="dcterms:W3CDTF">2018-01-17T15:04:22Z</dcterms:created>
  <dcterms:modified xsi:type="dcterms:W3CDTF">2018-01-28T15:44:58Z</dcterms:modified>
</cp:coreProperties>
</file>