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4" r:id="rId49"/>
    <p:sldId id="305" r:id="rId50"/>
    <p:sldId id="306" r:id="rId51"/>
    <p:sldId id="303" r:id="rId52"/>
    <p:sldId id="307" r:id="rId53"/>
    <p:sldId id="309" r:id="rId54"/>
    <p:sldId id="311" r:id="rId55"/>
    <p:sldId id="310" r:id="rId56"/>
    <p:sldId id="308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FFFF00"/>
    <a:srgbClr val="33CC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EB763-9A0A-420A-8FB5-8CFE81B6416A}" type="datetimeFigureOut">
              <a:rPr lang="en-US" smtClean="0"/>
              <a:t>1/17/2018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D95E6-968E-422A-A3D6-924F30376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92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D95E6-968E-422A-A3D6-924F303762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0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26D6-AD37-48F0-B178-BD26ACB10D68}" type="datetime1">
              <a:rPr lang="en-US" smtClean="0"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3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869-0B1B-447C-8F02-81C933450C75}" type="datetime1">
              <a:rPr lang="en-US" smtClean="0"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0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FD4EA-AA4B-4A23-9571-2AE96F1735A8}" type="datetime1">
              <a:rPr lang="en-US" smtClean="0"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08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9326-876B-40A1-9F9C-452B6E4709E3}" type="datetime1">
              <a:rPr lang="en-US" smtClean="0"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6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38EC-233A-44FB-B558-8E2ADD9CE754}" type="datetime1">
              <a:rPr lang="en-US" smtClean="0"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5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6917A-E619-4D56-A255-29B338FAF229}" type="datetime1">
              <a:rPr lang="en-US" smtClean="0"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6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D3B5-EDF6-42B6-9D81-FCB5F99F6EA3}" type="datetime1">
              <a:rPr lang="en-US" smtClean="0"/>
              <a:t>1/17/2018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20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3DE4C-E192-4983-8876-440AE67D8339}" type="datetime1">
              <a:rPr lang="en-US" smtClean="0"/>
              <a:t>1/17/2018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9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5F3-E972-4D86-8483-400CFC3A9B68}" type="datetime1">
              <a:rPr lang="en-US" smtClean="0"/>
              <a:t>1/17/2018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6501-1174-4242-8786-36A2C9031A4F}" type="datetime1">
              <a:rPr lang="en-US" smtClean="0"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81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E175-953B-44B6-AEB0-AF04246C7B06}" type="datetime1">
              <a:rPr lang="en-US" smtClean="0"/>
              <a:t>1/17/2018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053-1B82-4EEE-BB1B-05A1E9B03651}" type="datetime1">
              <a:rPr lang="en-US" smtClean="0"/>
              <a:t>1/17/2018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6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tiff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tiff"/><Relationship Id="rId2" Type="http://schemas.openxmlformats.org/officeDocument/2006/relationships/image" Target="../media/image90.tiff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tiff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Smart Camera Design</a:t>
            </a:r>
            <a:br>
              <a:rPr lang="en-US" dirty="0" smtClean="0"/>
            </a:br>
            <a:r>
              <a:rPr lang="en-US" dirty="0" smtClean="0"/>
              <a:t>Chapter 2: Light, Optics, </a:t>
            </a:r>
            <a:r>
              <a:rPr lang="en-US" smtClean="0"/>
              <a:t>and Imaging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Marilyn Wolf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of eye vs. wavelength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Human eye is not equally sensitive to all colors/wavelengths.</a:t>
                </a:r>
              </a:p>
              <a:p>
                <a:r>
                  <a:rPr lang="en-US" dirty="0" smtClean="0"/>
                  <a:t>CIE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describes sensitivity of eye under daylight.</a:t>
                </a:r>
              </a:p>
              <a:p>
                <a:pPr lvl="1"/>
                <a:r>
                  <a:rPr lang="en-US" dirty="0" smtClean="0"/>
                  <a:t>Peaks at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555 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𝑛𝑚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096" y="2087745"/>
            <a:ext cx="5019739" cy="398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6929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quality factor (SQF)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Compares image metrics to subjective quality.</a:t>
                </a:r>
              </a:p>
              <a:p>
                <a:pPr lvl="1"/>
                <a:r>
                  <a:rPr lang="en-US" dirty="0" smtClean="0"/>
                  <a:t>Used panel of viewers to evaluate quality of a set of images.</a:t>
                </a:r>
              </a:p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𝑆𝑄𝐹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𝐾</m:t>
                    </m:r>
                    <m:nary>
                      <m:naryPr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40</m:t>
                        </m:r>
                      </m:sup>
                      <m:e>
                        <m:nary>
                          <m:naryPr>
                            <m:limLoc m:val="subSup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sup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nary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Outer integral over line pair separation, inner integral is over polar </a:t>
                </a:r>
                <a:r>
                  <a:rPr lang="en-US" smtClean="0"/>
                  <a:t>coordinates.</a:t>
                </a: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843" y="1825625"/>
            <a:ext cx="3996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85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Intensity of light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Basic intensity is a physical measurement.</a:t>
                </a:r>
              </a:p>
              <a:p>
                <a:r>
                  <a:rPr lang="en-US" dirty="0" smtClean="0"/>
                  <a:t>Luminous intensity is weighted to the sensitivity of the eye.</a:t>
                </a:r>
              </a:p>
              <a:p>
                <a:r>
                  <a:rPr lang="en-US" dirty="0" smtClean="0"/>
                  <a:t>Candela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𝑐𝑑</m:t>
                    </m:r>
                  </m:oMath>
                </a14:m>
                <a:r>
                  <a:rPr lang="en-US" dirty="0" smtClean="0"/>
                  <a:t>) approximates illumination of one candle:</a:t>
                </a:r>
              </a:p>
              <a:p>
                <a:pPr lvl="1"/>
                <a:r>
                  <a:rPr lang="en-US" dirty="0" smtClean="0"/>
                  <a:t>Light at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555 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𝑛𝑚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Given power in Watts.</a:t>
                </a:r>
              </a:p>
              <a:p>
                <a:pPr lvl="1"/>
                <a:r>
                  <a:rPr lang="en-US" dirty="0" smtClean="0"/>
                  <a:t>Given solid angle.</a:t>
                </a:r>
              </a:p>
              <a:p>
                <a:r>
                  <a:rPr lang="en-US" dirty="0"/>
                  <a:t>Nits: candela per square meter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𝑐𝑑</m:t>
                        </m:r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).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35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Lux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𝑙𝑥</m:t>
                    </m:r>
                  </m:oMath>
                </a14:m>
                <a:r>
                  <a:rPr lang="en-US" dirty="0" smtClean="0"/>
                  <a:t>) measures intensity falling on a surface.</a:t>
                </a:r>
              </a:p>
              <a:p>
                <a:pPr lvl="1"/>
                <a:r>
                  <a:rPr lang="en-US" dirty="0" smtClean="0"/>
                  <a:t>Depends on angle at which light strikes surface.</a:t>
                </a:r>
              </a:p>
              <a:p>
                <a:pPr lvl="1"/>
                <a:r>
                  <a:rPr lang="en-US" dirty="0" smtClean="0"/>
                  <a:t>Also depends on intensity and distance from source.</a:t>
                </a:r>
              </a:p>
              <a:p>
                <a:pPr lvl="1"/>
                <a:r>
                  <a:rPr lang="en-US" dirty="0" smtClean="0"/>
                  <a:t>Highest when source is normal to surface.</a:t>
                </a:r>
              </a:p>
              <a:p>
                <a:pPr lvl="1"/>
                <a:r>
                  <a:rPr lang="en-US" dirty="0" smtClean="0"/>
                  <a:t>Falls off as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Lumen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𝑙𝑚</m:t>
                    </m:r>
                  </m:oMath>
                </a14:m>
                <a:r>
                  <a:rPr lang="en-US" dirty="0" smtClean="0"/>
                  <a:t>) measures total light emitted from source in all directions.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60 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 smtClean="0"/>
                  <a:t> incandescent bulb puts out about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800 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𝑙𝑚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1882" t="-35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305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temperature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Color of light can be described using thermal emissions.</a:t>
                </a:r>
              </a:p>
              <a:p>
                <a:r>
                  <a:rPr lang="en-US" dirty="0" smtClean="0"/>
                  <a:t>Black body reflects no light.</a:t>
                </a:r>
              </a:p>
              <a:p>
                <a:pPr lvl="1"/>
                <a:r>
                  <a:rPr lang="en-US" dirty="0" smtClean="0"/>
                  <a:t>All light from black body is emissive.</a:t>
                </a:r>
              </a:p>
              <a:p>
                <a:pPr lvl="1"/>
                <a:r>
                  <a:rPr lang="en-US" dirty="0" smtClean="0"/>
                  <a:t>Wavelength of black body radiation depends on its temperature.</a:t>
                </a:r>
              </a:p>
              <a:p>
                <a:r>
                  <a:rPr lang="en-US" dirty="0" smtClean="0"/>
                  <a:t>Color temperature measured in Kelvin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dirty="0" smtClean="0"/>
                  <a:t>).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White light is a mixture of light at several frequencies.</a:t>
            </a:r>
          </a:p>
          <a:p>
            <a:r>
              <a:rPr lang="en-US" dirty="0" smtClean="0"/>
              <a:t>Visual system adjusts for color of light source.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45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Fermat’s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Light takes the path that requires the shortest time.</a:t>
            </a:r>
          </a:p>
          <a:p>
            <a:pPr lvl="1"/>
            <a:r>
              <a:rPr lang="en-US" dirty="0" smtClean="0"/>
              <a:t>Governs reflection.</a:t>
            </a:r>
          </a:p>
          <a:p>
            <a:r>
              <a:rPr lang="en-US" dirty="0" smtClean="0"/>
              <a:t>Specular reflection:</a:t>
            </a:r>
          </a:p>
          <a:p>
            <a:pPr lvl="1"/>
            <a:r>
              <a:rPr lang="en-US" dirty="0" smtClean="0"/>
              <a:t>Angle of incidence is equal to angle of reflection.</a:t>
            </a:r>
          </a:p>
          <a:p>
            <a:r>
              <a:rPr lang="en-US" dirty="0" smtClean="0"/>
              <a:t>Reflection produced by reflection and reabsorption.</a:t>
            </a:r>
          </a:p>
          <a:p>
            <a:pPr lvl="1"/>
            <a:r>
              <a:rPr lang="en-US" dirty="0" smtClean="0"/>
              <a:t>Ray optics models reflection as a bounce.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75" y="3172078"/>
            <a:ext cx="5390010" cy="145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0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and surfaces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Light can be absorbed or reflected by subject.</a:t>
            </a:r>
          </a:p>
          <a:p>
            <a:pPr lvl="1"/>
            <a:r>
              <a:rPr lang="en-US" dirty="0" smtClean="0"/>
              <a:t>Most surfaces combine absorption and reflection.</a:t>
            </a:r>
          </a:p>
          <a:p>
            <a:r>
              <a:rPr lang="en-US" dirty="0" err="1" smtClean="0"/>
              <a:t>Absorpton</a:t>
            </a:r>
            <a:r>
              <a:rPr lang="en-US" dirty="0" smtClean="0"/>
              <a:t> generally depends on frequencies.</a:t>
            </a:r>
          </a:p>
          <a:p>
            <a:r>
              <a:rPr lang="en-US" dirty="0" smtClean="0"/>
              <a:t>Reflection may be specular or diffuse.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Refraction and diffraction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Refraction allows focusing of light.</a:t>
                </a:r>
                <a:endParaRPr lang="en-US" dirty="0"/>
              </a:p>
              <a:p>
                <a:r>
                  <a:rPr lang="en-US" dirty="0" smtClean="0"/>
                  <a:t>Diffraction has practical advantages, causes some limitations in optical systems.</a:t>
                </a:r>
              </a:p>
              <a:p>
                <a:r>
                  <a:rPr lang="en-US" dirty="0" smtClean="0"/>
                  <a:t>Snell’s Law and refractive index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θ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func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Refractive index is a function of wavelength.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329" y="1998186"/>
            <a:ext cx="3423869" cy="320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19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Diffraction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 small aperture acts as a radiator.</a:t>
                </a:r>
              </a:p>
              <a:p>
                <a:r>
                  <a:rPr lang="en-US" dirty="0" smtClean="0"/>
                  <a:t>Light falling on an image surface from a diffractive forms </a:t>
                </a:r>
                <a:r>
                  <a:rPr lang="en-US" dirty="0" err="1" smtClean="0"/>
                  <a:t>wavefronts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Interference among </a:t>
                </a:r>
                <a:r>
                  <a:rPr lang="en-US" dirty="0" err="1" smtClean="0"/>
                  <a:t>wavefronts</a:t>
                </a:r>
                <a:r>
                  <a:rPr lang="en-US" dirty="0" smtClean="0"/>
                  <a:t> causes intensity variation.</a:t>
                </a:r>
              </a:p>
              <a:p>
                <a:r>
                  <a:rPr lang="en-US" dirty="0" err="1" smtClean="0"/>
                  <a:t>Fraunhofer</a:t>
                </a:r>
                <a:r>
                  <a:rPr lang="en-US" dirty="0" smtClean="0"/>
                  <a:t> diffraction formula: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≈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𝑊</m:t>
                        </m:r>
                      </m:den>
                    </m:f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937" y="2259993"/>
            <a:ext cx="4742863" cy="353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187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Diffraction grating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regular pattern of slits forms a diffraction grating.</a:t>
            </a:r>
          </a:p>
          <a:p>
            <a:r>
              <a:rPr lang="en-US" dirty="0" smtClean="0"/>
              <a:t>Huygens-Fresnel principle:</a:t>
            </a:r>
          </a:p>
          <a:p>
            <a:pPr lvl="1"/>
            <a:r>
              <a:rPr lang="en-US" dirty="0" smtClean="0"/>
              <a:t>Intensity at image surface is a superposition of the interference patterns of the slits.</a:t>
            </a:r>
          </a:p>
          <a:p>
            <a:r>
              <a:rPr lang="en-US" dirty="0" smtClean="0"/>
              <a:t>Airy diffraction pattern is produced by diffraction through a circular aperture.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330" y="2262943"/>
            <a:ext cx="4532470" cy="337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17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Polarization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Light waves have an orientation.</a:t>
            </a:r>
          </a:p>
          <a:p>
            <a:r>
              <a:rPr lang="en-US" dirty="0" smtClean="0"/>
              <a:t>Natural lighting includes light from many orientations.</a:t>
            </a:r>
          </a:p>
          <a:p>
            <a:r>
              <a:rPr lang="en-US" dirty="0" smtClean="0"/>
              <a:t>A polarizing filter selects light of certain orientations.</a:t>
            </a:r>
          </a:p>
          <a:p>
            <a:pPr lvl="1"/>
            <a:r>
              <a:rPr lang="en-US" dirty="0" smtClean="0"/>
              <a:t>Reduces glare.</a:t>
            </a:r>
          </a:p>
          <a:p>
            <a:pPr lvl="1"/>
            <a:r>
              <a:rPr lang="en-US" dirty="0" smtClean="0"/>
              <a:t>Darkens sky in color photographs.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954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visual system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visual system is more than a camera.</a:t>
            </a:r>
          </a:p>
          <a:p>
            <a:r>
              <a:rPr lang="en-US" dirty="0" smtClean="0"/>
              <a:t>The visual system processes images over many stages:</a:t>
            </a:r>
          </a:p>
          <a:p>
            <a:pPr lvl="1"/>
            <a:r>
              <a:rPr lang="en-US" dirty="0" smtClean="0"/>
              <a:t>Within the eye.</a:t>
            </a:r>
          </a:p>
          <a:p>
            <a:pPr lvl="1"/>
            <a:r>
              <a:rPr lang="en-US" dirty="0" smtClean="0"/>
              <a:t>On the way to the visual cortex.</a:t>
            </a:r>
          </a:p>
          <a:p>
            <a:pPr lvl="1"/>
            <a:r>
              <a:rPr lang="en-US" dirty="0" smtClean="0"/>
              <a:t>Within the visual cortex.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858" y="2645114"/>
            <a:ext cx="4682942" cy="237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492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formation</a:t>
            </a:r>
          </a:p>
          <a:p>
            <a:r>
              <a:rPr lang="en-US" dirty="0" smtClean="0"/>
              <a:t>The human visual system.</a:t>
            </a:r>
          </a:p>
          <a:p>
            <a:r>
              <a:rPr lang="en-US" dirty="0" smtClean="0"/>
              <a:t>Color science.</a:t>
            </a:r>
          </a:p>
          <a:p>
            <a:r>
              <a:rPr lang="en-US" dirty="0" smtClean="0"/>
              <a:t>Lenses.</a:t>
            </a:r>
          </a:p>
          <a:p>
            <a:r>
              <a:rPr lang="en-US" dirty="0" smtClean="0"/>
              <a:t>Geometry and the camera model.</a:t>
            </a:r>
          </a:p>
          <a:p>
            <a:r>
              <a:rPr lang="en-US" dirty="0" smtClean="0"/>
              <a:t>Image display.</a:t>
            </a:r>
          </a:p>
          <a:p>
            <a:r>
              <a:rPr lang="en-US" dirty="0" smtClean="0"/>
              <a:t>Practical image capture.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95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human eye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eye has an aperture (iris) but no shutter.</a:t>
            </a:r>
          </a:p>
          <a:p>
            <a:r>
              <a:rPr lang="en-US" dirty="0" smtClean="0"/>
              <a:t>Lens is focused by flexing its shape.</a:t>
            </a:r>
          </a:p>
          <a:p>
            <a:r>
              <a:rPr lang="en-US" dirty="0" smtClean="0"/>
              <a:t>Eye filled with vitreous humor.</a:t>
            </a:r>
          </a:p>
          <a:p>
            <a:r>
              <a:rPr lang="en-US" dirty="0" smtClean="0"/>
              <a:t>Retina has two types of photoreceptors:</a:t>
            </a:r>
          </a:p>
          <a:p>
            <a:pPr lvl="1"/>
            <a:r>
              <a:rPr lang="en-US" dirty="0" smtClean="0"/>
              <a:t>Cones for color and fine detail.</a:t>
            </a:r>
          </a:p>
          <a:p>
            <a:pPr lvl="1"/>
            <a:r>
              <a:rPr lang="en-US" dirty="0" smtClean="0"/>
              <a:t>Rods for low light levels.</a:t>
            </a:r>
          </a:p>
          <a:p>
            <a:r>
              <a:rPr lang="en-US" dirty="0" smtClean="0"/>
              <a:t>Cones are concentrated near the fovea.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952" y="1825625"/>
            <a:ext cx="305609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59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acuity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Resolution of the visual system.</a:t>
            </a:r>
          </a:p>
          <a:p>
            <a:r>
              <a:rPr lang="en-US" dirty="0" smtClean="0"/>
              <a:t>Visual system can resolve two lines about 1 arc minute apart.</a:t>
            </a:r>
          </a:p>
          <a:p>
            <a:r>
              <a:rPr lang="en-US" dirty="0" smtClean="0"/>
              <a:t>Visual acuity limited primarily by the lens.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68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Eye resolves only a small part of the scene at high resolution. The visual system moves the eye to scan the scene and build up a view.</a:t>
            </a:r>
          </a:p>
          <a:p>
            <a:r>
              <a:rPr lang="en-US" dirty="0" smtClean="0"/>
              <a:t>Retina uses lateral inhibition to increase contrast.</a:t>
            </a:r>
          </a:p>
          <a:p>
            <a:r>
              <a:rPr lang="en-US" dirty="0" smtClean="0"/>
              <a:t>Optic chiasm reorganizes neural pathways:</a:t>
            </a:r>
          </a:p>
          <a:p>
            <a:pPr lvl="1"/>
            <a:r>
              <a:rPr lang="en-US" dirty="0" smtClean="0"/>
              <a:t>Left half of both visual fields goes to the right.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Superior colliculus helps to control eye movement.</a:t>
            </a:r>
          </a:p>
          <a:p>
            <a:r>
              <a:rPr lang="en-US" dirty="0" smtClean="0"/>
              <a:t>Lateral geniculate nucleus controls </a:t>
            </a:r>
            <a:r>
              <a:rPr lang="en-US" dirty="0" err="1" smtClean="0"/>
              <a:t>vergence</a:t>
            </a:r>
            <a:r>
              <a:rPr lang="en-US" dirty="0" smtClean="0"/>
              <a:t> and focus of eyes, analyzes position of major objects.</a:t>
            </a:r>
          </a:p>
          <a:p>
            <a:r>
              <a:rPr lang="en-US" dirty="0" smtClean="0"/>
              <a:t>Visual cortex analyzes the scene:</a:t>
            </a:r>
          </a:p>
          <a:p>
            <a:pPr lvl="1"/>
            <a:r>
              <a:rPr lang="en-US" dirty="0" smtClean="0"/>
              <a:t>Visual field mapped onto cortex.</a:t>
            </a:r>
          </a:p>
          <a:p>
            <a:pPr lvl="1"/>
            <a:r>
              <a:rPr lang="en-US" dirty="0" smtClean="0"/>
              <a:t>Depth roughly corresponds to complexity.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5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system response to light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system does not respond proportionately to light intensity.</a:t>
            </a:r>
          </a:p>
          <a:p>
            <a:pPr lvl="1"/>
            <a:r>
              <a:rPr lang="en-US" dirty="0" smtClean="0"/>
              <a:t>Allows visual system to function over a wide range of illumination levels.</a:t>
            </a:r>
          </a:p>
          <a:p>
            <a:r>
              <a:rPr lang="en-US" dirty="0" smtClean="0"/>
              <a:t>Over moderate luminance ranges, visual system responds logarithmically.</a:t>
            </a:r>
          </a:p>
          <a:p>
            <a:pPr lvl="1"/>
            <a:r>
              <a:rPr lang="en-US" dirty="0" smtClean="0"/>
              <a:t>Weber-Fechner Law.</a:t>
            </a:r>
          </a:p>
          <a:p>
            <a:r>
              <a:rPr lang="en-US" dirty="0" smtClean="0"/>
              <a:t>Over large ranges of illumination, power law is more accurate.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92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scanning and constancy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eye constantly moves to scan the scene.</a:t>
            </a:r>
          </a:p>
          <a:p>
            <a:pPr lvl="1"/>
            <a:r>
              <a:rPr lang="en-US" dirty="0" smtClean="0"/>
              <a:t>Iris and retina are adjusted during movement.</a:t>
            </a:r>
          </a:p>
          <a:p>
            <a:r>
              <a:rPr lang="en-US" dirty="0"/>
              <a:t>Constancy:</a:t>
            </a:r>
          </a:p>
          <a:p>
            <a:pPr lvl="1"/>
            <a:r>
              <a:rPr lang="en-US" dirty="0"/>
              <a:t>Visual system sees objects with constant properties despite variations in intensity and color temperature, angle of view, </a:t>
            </a:r>
            <a:r>
              <a:rPr lang="en-US" i="1" dirty="0"/>
              <a:t>etc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Constancy is a complex phenomenon.</a:t>
            </a:r>
          </a:p>
          <a:p>
            <a:pPr lvl="1"/>
            <a:r>
              <a:rPr lang="en-US" dirty="0" smtClean="0"/>
              <a:t>Ratio of </a:t>
            </a:r>
            <a:r>
              <a:rPr lang="en-US" dirty="0" err="1" smtClean="0"/>
              <a:t>luminances</a:t>
            </a:r>
            <a:r>
              <a:rPr lang="en-US" dirty="0" smtClean="0"/>
              <a:t> at edges provides cues.</a:t>
            </a:r>
          </a:p>
          <a:p>
            <a:pPr lvl="1"/>
            <a:r>
              <a:rPr lang="en-US" dirty="0" smtClean="0"/>
              <a:t>Anchoring heuristic assigns white and black values at extremes of luminance.</a:t>
            </a:r>
          </a:p>
          <a:p>
            <a:r>
              <a:rPr lang="en-US" dirty="0" smtClean="0"/>
              <a:t>Saliency---some scene characteristics draw more attention than others.</a:t>
            </a:r>
          </a:p>
          <a:p>
            <a:pPr lvl="1"/>
            <a:r>
              <a:rPr lang="en-US" dirty="0" smtClean="0"/>
              <a:t>Edges and detail are usually salient.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73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and apparent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Continuous physical motion of an object is real motion.</a:t>
            </a:r>
          </a:p>
          <a:p>
            <a:r>
              <a:rPr lang="en-US" dirty="0" smtClean="0"/>
              <a:t>Video presents apparent motion.</a:t>
            </a:r>
          </a:p>
          <a:p>
            <a:pPr lvl="1"/>
            <a:r>
              <a:rPr lang="en-US" dirty="0" smtClean="0"/>
              <a:t>Moving image consists of a sequence of still images.</a:t>
            </a:r>
          </a:p>
          <a:p>
            <a:pPr lvl="1"/>
            <a:r>
              <a:rPr lang="en-US" dirty="0" smtClean="0"/>
              <a:t>Beta effect produces continuous motion of a light that alternates between two positions at 10 frames/sec.</a:t>
            </a:r>
          </a:p>
          <a:p>
            <a:pPr lvl="1"/>
            <a:r>
              <a:rPr lang="en-US" dirty="0" smtClean="0"/>
              <a:t>Persistence of vision has been disproven.</a:t>
            </a:r>
          </a:p>
          <a:p>
            <a:r>
              <a:rPr lang="en-US" dirty="0" smtClean="0"/>
              <a:t>Frame rates:</a:t>
            </a:r>
          </a:p>
          <a:p>
            <a:pPr lvl="1"/>
            <a:r>
              <a:rPr lang="en-US" dirty="0" smtClean="0"/>
              <a:t>Cinema is traditionally 24 frames/sec.</a:t>
            </a:r>
          </a:p>
          <a:p>
            <a:pPr lvl="1"/>
            <a:r>
              <a:rPr lang="en-US" dirty="0" smtClean="0"/>
              <a:t>Video is traditionally 30 frames/sec.</a:t>
            </a:r>
          </a:p>
          <a:p>
            <a:pPr lvl="1"/>
            <a:r>
              <a:rPr lang="en-US" dirty="0" smtClean="0"/>
              <a:t>Flicker fusion occurs at 60 frames/sec.</a:t>
            </a:r>
          </a:p>
          <a:p>
            <a:pPr lvl="1"/>
            <a:r>
              <a:rPr lang="en-US" dirty="0" smtClean="0"/>
              <a:t>Gaming and virtual reality may employ higher frame rates.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50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science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Three types of cones respond to different wavelength bands:</a:t>
            </a:r>
          </a:p>
          <a:p>
            <a:pPr lvl="1"/>
            <a:r>
              <a:rPr lang="en-US" dirty="0" smtClean="0"/>
              <a:t>Red, green, blue.</a:t>
            </a:r>
          </a:p>
          <a:p>
            <a:pPr lvl="1"/>
            <a:r>
              <a:rPr lang="en-US" dirty="0" smtClean="0"/>
              <a:t>Some evidence that some women have a fourth color receptor.</a:t>
            </a:r>
          </a:p>
          <a:p>
            <a:r>
              <a:rPr lang="en-US" dirty="0" smtClean="0"/>
              <a:t>Color depends on the relative stimulation of cones in these three colors.</a:t>
            </a:r>
          </a:p>
          <a:p>
            <a:r>
              <a:rPr lang="en-US" dirty="0" smtClean="0"/>
              <a:t>Eye is most sensitive to green.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631" y="2060645"/>
            <a:ext cx="4215039" cy="388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17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Additive and subtractive 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Additive color models reflected light.</a:t>
            </a:r>
          </a:p>
          <a:p>
            <a:pPr lvl="1"/>
            <a:r>
              <a:rPr lang="en-US" dirty="0" smtClean="0"/>
              <a:t>Primary colors red, green, blue (RGB).</a:t>
            </a:r>
          </a:p>
          <a:p>
            <a:r>
              <a:rPr lang="en-US" dirty="0" smtClean="0"/>
              <a:t>Subtractive color models elimination of some wavelengths.</a:t>
            </a:r>
          </a:p>
          <a:p>
            <a:pPr lvl="1"/>
            <a:r>
              <a:rPr lang="en-US" dirty="0" smtClean="0"/>
              <a:t>Secondary colors yellow, cyan, magenta.</a:t>
            </a:r>
          </a:p>
          <a:p>
            <a:pPr lvl="1"/>
            <a:r>
              <a:rPr lang="en-US" dirty="0" smtClean="0"/>
              <a:t>CYMK: cyan, yellow, magenta, plus black.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870763"/>
            <a:ext cx="5181600" cy="226106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991518" y="2735163"/>
            <a:ext cx="493614" cy="4936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497904" y="4453303"/>
            <a:ext cx="493614" cy="49361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544473" y="4453303"/>
            <a:ext cx="493614" cy="49361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071885" y="2735163"/>
            <a:ext cx="493614" cy="4936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578271" y="4453303"/>
            <a:ext cx="493614" cy="493614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630235" y="4453303"/>
            <a:ext cx="493614" cy="493614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273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combinations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system cannot distinguish all color combinations.</a:t>
            </a:r>
          </a:p>
          <a:p>
            <a:r>
              <a:rPr lang="en-US" dirty="0" smtClean="0"/>
              <a:t>Opponent process theory:</a:t>
            </a:r>
          </a:p>
          <a:p>
            <a:pPr lvl="1"/>
            <a:r>
              <a:rPr lang="en-US" dirty="0" smtClean="0"/>
              <a:t>Processing reduces information for later stages.</a:t>
            </a:r>
          </a:p>
          <a:p>
            <a:r>
              <a:rPr lang="en-US" dirty="0" smtClean="0"/>
              <a:t>Pairs of opposites:</a:t>
            </a:r>
          </a:p>
          <a:p>
            <a:pPr lvl="1"/>
            <a:r>
              <a:rPr lang="en-US" dirty="0" smtClean="0"/>
              <a:t>Green/Red.</a:t>
            </a:r>
          </a:p>
          <a:p>
            <a:pPr lvl="1"/>
            <a:r>
              <a:rPr lang="en-US" dirty="0" smtClean="0"/>
              <a:t>Blue/Yellow.</a:t>
            </a:r>
          </a:p>
          <a:p>
            <a:r>
              <a:rPr lang="en-US" dirty="0" smtClean="0"/>
              <a:t>Opposite processing:</a:t>
            </a:r>
          </a:p>
          <a:p>
            <a:pPr lvl="1"/>
            <a:r>
              <a:rPr lang="en-US" dirty="0" smtClean="0"/>
              <a:t>Can perceive green/blue, blue/red.</a:t>
            </a:r>
          </a:p>
          <a:p>
            <a:pPr lvl="1"/>
            <a:r>
              <a:rPr lang="en-US" dirty="0" smtClean="0"/>
              <a:t>Cannot see green/red or blue/yellow.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7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Perceived color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Perceived color depends on:</a:t>
            </a:r>
          </a:p>
          <a:p>
            <a:pPr lvl="1"/>
            <a:r>
              <a:rPr lang="en-US" dirty="0" smtClean="0"/>
              <a:t>Color of illuminating light.</a:t>
            </a:r>
          </a:p>
          <a:p>
            <a:pPr lvl="1"/>
            <a:r>
              <a:rPr lang="en-US" dirty="0" smtClean="0"/>
              <a:t>Reflectance of object.</a:t>
            </a:r>
          </a:p>
          <a:p>
            <a:pPr lvl="1"/>
            <a:r>
              <a:rPr lang="en-US" dirty="0" smtClean="0"/>
              <a:t>Response of visual system.</a:t>
            </a:r>
          </a:p>
          <a:p>
            <a:r>
              <a:rPr lang="en-US" dirty="0" smtClean="0"/>
              <a:t>Color references:</a:t>
            </a:r>
          </a:p>
          <a:p>
            <a:pPr lvl="1"/>
            <a:r>
              <a:rPr lang="en-US" dirty="0" err="1" smtClean="0"/>
              <a:t>Munsell</a:t>
            </a:r>
            <a:r>
              <a:rPr lang="en-US" dirty="0" smtClean="0"/>
              <a:t> Book of Color includes 1600 paint chips with controlled colors.</a:t>
            </a:r>
          </a:p>
          <a:p>
            <a:pPr lvl="1"/>
            <a:r>
              <a:rPr lang="en-US" dirty="0" smtClean="0"/>
              <a:t>Pantone is a widely used color standard.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151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and images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Throwing an image onto a surface requires control of light.</a:t>
            </a:r>
          </a:p>
          <a:p>
            <a:r>
              <a:rPr lang="en-US" dirty="0" smtClean="0"/>
              <a:t>Light is reflected from the subject to the image surface.</a:t>
            </a:r>
          </a:p>
          <a:p>
            <a:r>
              <a:rPr lang="en-US" dirty="0" smtClean="0"/>
              <a:t>Controlling light:</a:t>
            </a:r>
          </a:p>
          <a:p>
            <a:pPr lvl="1"/>
            <a:r>
              <a:rPr lang="en-US" dirty="0" smtClean="0"/>
              <a:t>Pinhole.</a:t>
            </a:r>
          </a:p>
          <a:p>
            <a:pPr lvl="1"/>
            <a:r>
              <a:rPr lang="en-US" dirty="0" smtClean="0"/>
              <a:t>Lens.</a:t>
            </a:r>
          </a:p>
          <a:p>
            <a:r>
              <a:rPr lang="en-US" dirty="0" smtClean="0"/>
              <a:t>Position and orientation of lens and image surface determine point of view (POV).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366" y="2005528"/>
            <a:ext cx="3715268" cy="399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093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Retinex</a:t>
            </a:r>
            <a:r>
              <a:rPr lang="en-US" dirty="0" smtClean="0"/>
              <a:t> theory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Mondrian:</a:t>
            </a:r>
          </a:p>
          <a:p>
            <a:pPr lvl="1"/>
            <a:r>
              <a:rPr lang="en-US" dirty="0" smtClean="0"/>
              <a:t>Visual target with rectangular shapes of varying size, colors, values.</a:t>
            </a:r>
          </a:p>
          <a:p>
            <a:r>
              <a:rPr lang="en-US" dirty="0" smtClean="0"/>
              <a:t>Visual system: </a:t>
            </a:r>
          </a:p>
          <a:p>
            <a:pPr lvl="1"/>
            <a:r>
              <a:rPr lang="en-US" dirty="0"/>
              <a:t>F</a:t>
            </a:r>
            <a:r>
              <a:rPr lang="en-US" dirty="0" smtClean="0"/>
              <a:t>inds ratio of </a:t>
            </a:r>
            <a:r>
              <a:rPr lang="en-US" dirty="0" err="1" smtClean="0"/>
              <a:t>reflectances</a:t>
            </a:r>
            <a:r>
              <a:rPr lang="en-US" dirty="0" smtClean="0"/>
              <a:t> on two sides of edge.</a:t>
            </a:r>
          </a:p>
          <a:p>
            <a:pPr lvl="1"/>
            <a:r>
              <a:rPr lang="en-US" dirty="0" smtClean="0"/>
              <a:t>Analyzes chains of ratios to compare </a:t>
            </a:r>
            <a:r>
              <a:rPr lang="en-US" dirty="0" err="1" smtClean="0"/>
              <a:t>reflectances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Allows for color constancy.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048163" y="1974457"/>
            <a:ext cx="4094570" cy="3843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48163" y="1974457"/>
            <a:ext cx="1262357" cy="1327093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338884" y="2345343"/>
            <a:ext cx="1803850" cy="899564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193523" y="2662280"/>
            <a:ext cx="1427907" cy="315589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79264" y="3896315"/>
            <a:ext cx="2063469" cy="3196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048162" y="5089890"/>
            <a:ext cx="2063469" cy="72828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048162" y="3879856"/>
            <a:ext cx="922492" cy="7207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220916" y="5097434"/>
            <a:ext cx="922492" cy="7207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9338884" y="4032783"/>
            <a:ext cx="922492" cy="720739"/>
          </a:xfrm>
          <a:prstGeom prst="rect">
            <a:avLst/>
          </a:prstGeom>
          <a:solidFill>
            <a:srgbClr val="3366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94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CIE chromaticity diagram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Mathematical color specification (1931).</a:t>
                </a:r>
              </a:p>
              <a:p>
                <a:r>
                  <a:rPr lang="en-US" dirty="0" smtClean="0"/>
                  <a:t>Color sample represented by XYZ </a:t>
                </a:r>
                <a:r>
                  <a:rPr lang="en-US" dirty="0" err="1" smtClean="0"/>
                  <a:t>tristimulus</a:t>
                </a:r>
                <a:r>
                  <a:rPr lang="en-US" dirty="0" smtClean="0"/>
                  <a:t> value:</a:t>
                </a:r>
              </a:p>
              <a:p>
                <a:pPr lvl="1"/>
                <a:r>
                  <a:rPr lang="en-US" dirty="0" smtClean="0"/>
                  <a:t>Light source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Spectral reflectance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Standard Observer model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XYZ: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nary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nary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𝑘</m:t>
                    </m:r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  <m:acc>
                          <m:accPr>
                            <m:chr m:val="̅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</m:acc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Chromaticity diagram eliminates value, concentrates on hue and saturation.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41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512" y="1848892"/>
            <a:ext cx="4485865" cy="432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735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color models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Just-noticeable-difference (JND) model.</a:t>
                </a:r>
              </a:p>
              <a:p>
                <a:pPr lvl="1"/>
                <a:r>
                  <a:rPr lang="en-US" dirty="0" smtClean="0"/>
                  <a:t>Original CIE model doesn’t match JND measurements.</a:t>
                </a:r>
              </a:p>
              <a:p>
                <a:pPr lvl="1"/>
                <a:r>
                  <a:rPr lang="en-US" dirty="0" smtClean="0"/>
                  <a:t>Updated models CIELAB,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∗94</m:t>
                    </m:r>
                  </m:oMath>
                </a14:m>
                <a:r>
                  <a:rPr lang="en-US" dirty="0" smtClean="0"/>
                  <a:t>, CIEDE2000.</a:t>
                </a:r>
              </a:p>
              <a:p>
                <a:r>
                  <a:rPr lang="en-US" dirty="0" smtClean="0"/>
                  <a:t>HSV color space:</a:t>
                </a:r>
              </a:p>
              <a:p>
                <a:pPr lvl="1"/>
                <a:r>
                  <a:rPr lang="en-US" dirty="0" smtClean="0"/>
                  <a:t>Hue is color or dominant wavelength.</a:t>
                </a:r>
              </a:p>
              <a:p>
                <a:pPr lvl="1"/>
                <a:r>
                  <a:rPr lang="en-US" dirty="0" smtClean="0"/>
                  <a:t>Saturation is purity.</a:t>
                </a:r>
              </a:p>
              <a:p>
                <a:pPr lvl="1"/>
                <a:r>
                  <a:rPr lang="en-US" dirty="0" smtClean="0"/>
                  <a:t>Value or lightness ranges from black to white.</a:t>
                </a:r>
              </a:p>
              <a:p>
                <a:r>
                  <a:rPr lang="en-US" dirty="0" smtClean="0"/>
                  <a:t>YUV model from analog TV (</a:t>
                </a:r>
                <a:r>
                  <a:rPr lang="en-US" dirty="0" err="1" smtClean="0"/>
                  <a:t>YCrCb</a:t>
                </a:r>
                <a:r>
                  <a:rPr lang="en-US" dirty="0"/>
                  <a:t> </a:t>
                </a:r>
                <a:r>
                  <a:rPr lang="en-US" dirty="0" smtClean="0"/>
                  <a:t>is digital terminology):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1.13983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−0.39465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−0.58060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2.03211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41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894" y="2079106"/>
            <a:ext cx="3568086" cy="365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42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Lenses and ray tracing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Ray tracing models the effect of a lens on light.</a:t>
            </a:r>
          </a:p>
          <a:p>
            <a:r>
              <a:rPr lang="en-US" dirty="0" smtClean="0"/>
              <a:t>Light refracts at each lens surface.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444" y="3263003"/>
            <a:ext cx="4925112" cy="14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507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Parallel beams converge to a focal point.</a:t>
                </a:r>
              </a:p>
              <a:p>
                <a:r>
                  <a:rPr lang="en-US" dirty="0" smtClean="0"/>
                  <a:t>Set of focal points form a focal plane.</a:t>
                </a:r>
              </a:p>
              <a:p>
                <a:r>
                  <a:rPr lang="en-US" dirty="0" smtClean="0"/>
                  <a:t>Focal length of lens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/>
                  <a:t>Subject at infinity.</a:t>
                </a:r>
              </a:p>
              <a:p>
                <a:pPr lvl="1"/>
                <a:r>
                  <a:rPr lang="en-US" dirty="0" smtClean="0"/>
                  <a:t>Distance from lens to focal plane.</a:t>
                </a:r>
              </a:p>
              <a:p>
                <a:r>
                  <a:rPr lang="en-US" dirty="0" smtClean="0"/>
                  <a:t>Focal point of an object varies with its distance to the lens.</a:t>
                </a:r>
              </a:p>
              <a:p>
                <a:r>
                  <a:rPr lang="en-US" dirty="0" smtClean="0"/>
                  <a:t>Lens is moved mechanically to select a focal plane for the image surface.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3501" r="-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180" y="3153450"/>
            <a:ext cx="5115639" cy="16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141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Circle of confusion and depth-of-field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Rays form circle of confusion in both directions from the focal plane.</a:t>
            </a:r>
          </a:p>
          <a:p>
            <a:r>
              <a:rPr lang="en-US" dirty="0" smtClean="0"/>
              <a:t>Acceptable circle of confusion is a design parameter.</a:t>
            </a:r>
          </a:p>
          <a:p>
            <a:r>
              <a:rPr lang="en-US" dirty="0" smtClean="0"/>
              <a:t>Depth-of-field:</a:t>
            </a:r>
          </a:p>
          <a:p>
            <a:pPr lvl="1"/>
            <a:r>
              <a:rPr lang="en-US" dirty="0" smtClean="0"/>
              <a:t>Range of planes with acceptable circle of confusion for a subject.</a:t>
            </a:r>
          </a:p>
          <a:p>
            <a:r>
              <a:rPr lang="en-US" dirty="0" err="1" smtClean="0"/>
              <a:t>Bokeh</a:t>
            </a:r>
            <a:r>
              <a:rPr lang="en-US" dirty="0" smtClean="0"/>
              <a:t>: rendering of highly defocused elements.</a:t>
            </a:r>
          </a:p>
          <a:p>
            <a:pPr lvl="1"/>
            <a:r>
              <a:rPr lang="en-US" dirty="0" smtClean="0"/>
              <a:t>Influenced by lens </a:t>
            </a:r>
            <a:r>
              <a:rPr lang="en-US" dirty="0" err="1" smtClean="0"/>
              <a:t>abberations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Described by lens impulse response.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070299"/>
            <a:ext cx="5181600" cy="186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73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Focal length and image circle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Focal length determines size of image circle:</a:t>
            </a:r>
          </a:p>
          <a:p>
            <a:pPr lvl="1"/>
            <a:r>
              <a:rPr lang="en-US" dirty="0" smtClean="0"/>
              <a:t>Longer lens produces larger image circle.</a:t>
            </a:r>
          </a:p>
          <a:p>
            <a:r>
              <a:rPr lang="en-US" dirty="0" smtClean="0"/>
              <a:t>For a given imager size:</a:t>
            </a:r>
          </a:p>
          <a:p>
            <a:pPr lvl="1"/>
            <a:r>
              <a:rPr lang="en-US" dirty="0" smtClean="0"/>
              <a:t>Longer focal length gives smaller angle of view.</a:t>
            </a:r>
          </a:p>
          <a:p>
            <a:pPr lvl="1"/>
            <a:r>
              <a:rPr lang="en-US" dirty="0" smtClean="0"/>
              <a:t>Shorter focal length gives wider angle of view.</a:t>
            </a:r>
            <a:endParaRPr lang="en-US" dirty="0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576" y="2072212"/>
            <a:ext cx="3924848" cy="3858163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1721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Focal length and image surface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For a given focal length, different image surface sizes capture different portions of the image circle and field-of-view.</a:t>
                </a:r>
              </a:p>
              <a:p>
                <a:pPr lvl="1"/>
                <a:r>
                  <a:rPr lang="en-US" dirty="0" smtClean="0"/>
                  <a:t>Smaller image surface size captures a narrower field-of-view.</a:t>
                </a:r>
              </a:p>
              <a:p>
                <a:pPr lvl="1"/>
                <a:r>
                  <a:rPr lang="en-US" dirty="0" smtClean="0"/>
                  <a:t>Larger image surface captures a wider field-of-view.</a:t>
                </a:r>
              </a:p>
              <a:p>
                <a:r>
                  <a:rPr lang="en-US" dirty="0" smtClean="0"/>
                  <a:t>Normal lens approximates field-of-view of human eye.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50 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𝑚𝑚</m:t>
                    </m:r>
                  </m:oMath>
                </a14:m>
                <a:r>
                  <a:rPr lang="en-US" dirty="0" smtClean="0"/>
                  <a:t> is normal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𝑚𝑚</m:t>
                    </m:r>
                  </m:oMath>
                </a14:m>
                <a:r>
                  <a:rPr lang="en-US" dirty="0" smtClean="0"/>
                  <a:t> full frame,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24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𝑚𝑚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×36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𝑚𝑚</m:t>
                    </m:r>
                  </m:oMath>
                </a14:m>
                <a:r>
                  <a:rPr lang="en-US" dirty="0" smtClean="0"/>
                  <a:t> image surface.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 t="-2801" r="-2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392" y="1937151"/>
            <a:ext cx="3923512" cy="39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764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lens is a single element.</a:t>
            </a:r>
          </a:p>
          <a:p>
            <a:r>
              <a:rPr lang="en-US" dirty="0" smtClean="0"/>
              <a:t>Spherical lenses are easiest to analyze.</a:t>
            </a:r>
          </a:p>
          <a:p>
            <a:pPr lvl="1"/>
            <a:r>
              <a:rPr lang="en-US" dirty="0" smtClean="0"/>
              <a:t>Modern lens systems include aspherical elements to improve lens system performance.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067" y="2921226"/>
            <a:ext cx="4982412" cy="216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928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Lensmaker’s</a:t>
            </a:r>
            <a:r>
              <a:rPr lang="en-US" dirty="0" smtClean="0"/>
              <a:t> formula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Radius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m:rPr>
                        <m:nor/>
                      </m:rPr>
                      <a:rPr lang="en-US" dirty="0"/>
                      <m:t>of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m:rPr>
                        <m:nor/>
                      </m:rPr>
                      <a:rPr lang="en-US" dirty="0"/>
                      <m:t>curvature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𝑟</m:t>
                    </m:r>
                    <m:r>
                      <m:rPr>
                        <m:nor/>
                      </m:rPr>
                      <a:rPr lang="en-US" dirty="0"/>
                      <m:t>.</m:t>
                    </m:r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 smtClean="0"/>
                  <a:t> closest to light source.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 furthest from light source.</a:t>
                </a:r>
                <a:endParaRPr lang="en-US" dirty="0"/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Focal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m:rPr>
                        <m:nor/>
                      </m:rPr>
                      <a:rPr lang="en-US" dirty="0"/>
                      <m:t>length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m:rPr>
                        <m:nor/>
                      </m:rPr>
                      <a:rPr lang="en-US" dirty="0"/>
                      <m:t>.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Diopter is reciprocal of focal length.</a:t>
                </a:r>
                <a:endParaRPr lang="en-US" dirty="0"/>
              </a:p>
              <a:p>
                <a:r>
                  <a:rPr lang="en-US" dirty="0" smtClean="0"/>
                  <a:t>Refractive index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Lens thickness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 smtClean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Single thin lens: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−1)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Series of lenses in contact: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+⋯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Two lenses separated by distance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+⋯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Subject at finite distance: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1882" t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00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Pinhole image 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pinhole is sufficient to control the light reaching the image surface.</a:t>
            </a:r>
          </a:p>
          <a:p>
            <a:r>
              <a:rPr lang="en-US" dirty="0" smtClean="0"/>
              <a:t>Size of pinhole determines circle of confusion.</a:t>
            </a:r>
          </a:p>
          <a:p>
            <a:pPr lvl="1"/>
            <a:r>
              <a:rPr lang="en-US" dirty="0" smtClean="0"/>
              <a:t>Smaller pinholes give smaller circle of confusion, sharper image.</a:t>
            </a:r>
          </a:p>
          <a:p>
            <a:r>
              <a:rPr lang="en-US" dirty="0" smtClean="0"/>
              <a:t>Size of pinhole determines brightness of image.</a:t>
            </a:r>
          </a:p>
          <a:p>
            <a:pPr lvl="1"/>
            <a:r>
              <a:rPr lang="en-US" dirty="0" smtClean="0"/>
              <a:t>Smaller pinhole gives dimmer image.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023" y="1905501"/>
            <a:ext cx="3781953" cy="419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88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 characteristics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Nodal point:</a:t>
            </a:r>
          </a:p>
          <a:p>
            <a:pPr lvl="1"/>
            <a:r>
              <a:rPr lang="en-US" dirty="0"/>
              <a:t>Point through which rays travel such that entry angle equals exit angle.</a:t>
            </a:r>
          </a:p>
          <a:p>
            <a:pPr lvl="1"/>
            <a:r>
              <a:rPr lang="en-US" dirty="0"/>
              <a:t>Forward and backward nodal points.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en-US" dirty="0" err="1" smtClean="0"/>
                  <a:t>Hyperfocal</a:t>
                </a:r>
                <a:r>
                  <a:rPr lang="en-US" dirty="0" smtClean="0"/>
                  <a:t> distance:</a:t>
                </a:r>
              </a:p>
              <a:p>
                <a:pPr lvl="1"/>
                <a:r>
                  <a:rPr lang="en-US" dirty="0" smtClean="0"/>
                  <a:t>Object from </a:t>
                </a:r>
                <a:r>
                  <a:rPr lang="en-US" dirty="0" err="1" smtClean="0"/>
                  <a:t>hyperfocal</a:t>
                </a:r>
                <a:r>
                  <a:rPr lang="en-US" dirty="0" smtClean="0"/>
                  <a:t> distance to infinity will be in focus.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𝑁𝑐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/>
                  <a:t>, circle of confusion diameter </a:t>
                </a:r>
                <a:r>
                  <a:rPr lang="en-US" i="1" dirty="0" smtClean="0"/>
                  <a:t>c.</a:t>
                </a:r>
              </a:p>
              <a:p>
                <a:r>
                  <a:rPr lang="en-US" dirty="0" smtClean="0"/>
                  <a:t>For subject distance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 smtClean="0"/>
                  <a:t>, region of acceptable sharpness: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den>
                        </m:f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2"/>
                <a:stretch>
                  <a:fillRect l="-2118" t="-2241" r="-2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2534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Iris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Iris is built into lens to control aperture.</a:t>
                </a:r>
              </a:p>
              <a:p>
                <a:r>
                  <a:rPr lang="en-US" dirty="0" smtClean="0"/>
                  <a:t>Vanes allow diameter to vary while maintaining approximate circular shape.</a:t>
                </a:r>
              </a:p>
              <a:p>
                <a:pPr lvl="1"/>
                <a:r>
                  <a:rPr lang="en-US" dirty="0" smtClean="0"/>
                  <a:t>Number of vanes contributes to </a:t>
                </a:r>
                <a:r>
                  <a:rPr lang="en-US" dirty="0" err="1" smtClean="0"/>
                  <a:t>bokeh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Lens is characterized by its maximum aperture, defined relative to focal length, </a:t>
                </a:r>
                <a:r>
                  <a:rPr lang="en-US" i="1" dirty="0" smtClean="0"/>
                  <a:t>e. g.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/2.8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331" y="1825625"/>
            <a:ext cx="435133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223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and virtual 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Light impinges on a real image at the image plane.</a:t>
            </a:r>
          </a:p>
          <a:p>
            <a:r>
              <a:rPr lang="en-US" dirty="0" smtClean="0"/>
              <a:t>A virtual image appears at a spot through which rays do not travel.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Magnifying lenses.</a:t>
            </a:r>
          </a:p>
          <a:p>
            <a:pPr lvl="1"/>
            <a:r>
              <a:rPr lang="en-US" dirty="0" smtClean="0"/>
              <a:t>Mirrors.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93" y="2387150"/>
            <a:ext cx="6014482" cy="276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596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Lens systems are engineered to meet design criteria:</a:t>
            </a:r>
          </a:p>
          <a:p>
            <a:pPr lvl="1"/>
            <a:r>
              <a:rPr lang="en-US" dirty="0" smtClean="0"/>
              <a:t>Focal length.</a:t>
            </a:r>
          </a:p>
          <a:p>
            <a:pPr lvl="1"/>
            <a:r>
              <a:rPr lang="en-US" dirty="0" smtClean="0"/>
              <a:t>Maximum aperture.</a:t>
            </a:r>
          </a:p>
          <a:p>
            <a:pPr lvl="1"/>
            <a:r>
              <a:rPr lang="en-US" dirty="0" smtClean="0"/>
              <a:t>Optical quality.</a:t>
            </a:r>
          </a:p>
          <a:p>
            <a:pPr lvl="1"/>
            <a:r>
              <a:rPr lang="en-US" dirty="0" smtClean="0"/>
              <a:t>Size and weight.</a:t>
            </a:r>
          </a:p>
          <a:p>
            <a:pPr lvl="1"/>
            <a:r>
              <a:rPr lang="en-US" dirty="0" smtClean="0"/>
              <a:t>Cost.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663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Abberations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Spherical aberrations.</a:t>
            </a:r>
          </a:p>
          <a:p>
            <a:pPr lvl="0"/>
            <a:r>
              <a:rPr lang="en-US" dirty="0"/>
              <a:t>Coma.</a:t>
            </a:r>
          </a:p>
          <a:p>
            <a:pPr lvl="0"/>
            <a:r>
              <a:rPr lang="en-US" dirty="0"/>
              <a:t>Astigmatism.</a:t>
            </a:r>
          </a:p>
          <a:p>
            <a:pPr lvl="0"/>
            <a:r>
              <a:rPr lang="en-US" dirty="0"/>
              <a:t>Oblique spherical aberrations.</a:t>
            </a:r>
          </a:p>
          <a:p>
            <a:pPr lvl="0"/>
            <a:r>
              <a:rPr lang="en-US" dirty="0"/>
              <a:t>Distortion.</a:t>
            </a:r>
          </a:p>
          <a:p>
            <a:pPr lvl="0"/>
            <a:r>
              <a:rPr lang="en-US" dirty="0"/>
              <a:t>Chromatic aberrations.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945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Spherical aberration and coma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27" y="2767476"/>
            <a:ext cx="4498598" cy="2145883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317" y="2767476"/>
            <a:ext cx="2750184" cy="21458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9653" y="5265522"/>
            <a:ext cx="2121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spherical </a:t>
            </a:r>
            <a:r>
              <a:rPr lang="en-US" dirty="0" err="1" smtClean="0"/>
              <a:t>abberation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738262" y="5265522"/>
            <a:ext cx="69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024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Astigmatism and barrel/pincushion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81562" y="5758723"/>
            <a:ext cx="1318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astigmatism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13499" y="5758723"/>
            <a:ext cx="2230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barrel and pincushion</a:t>
            </a:r>
            <a:endParaRPr lang="en-US" dirty="0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464" y="2070869"/>
            <a:ext cx="3314309" cy="3342516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925" y="2710832"/>
            <a:ext cx="5513097" cy="228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367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Chromatic </a:t>
            </a:r>
            <a:r>
              <a:rPr lang="en-US" dirty="0" err="1" smtClean="0"/>
              <a:t>abberations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Lens behavior depends on wavelength.</a:t>
            </a:r>
          </a:p>
          <a:p>
            <a:pPr lvl="1"/>
            <a:r>
              <a:rPr lang="en-US" dirty="0" smtClean="0"/>
              <a:t>Refraction depends on wavelength.</a:t>
            </a:r>
          </a:p>
          <a:p>
            <a:r>
              <a:rPr lang="en-US" dirty="0" smtClean="0"/>
              <a:t>Lateral chromatic </a:t>
            </a:r>
            <a:r>
              <a:rPr lang="en-US" dirty="0" err="1" smtClean="0"/>
              <a:t>abberations</a:t>
            </a:r>
            <a:r>
              <a:rPr lang="en-US" dirty="0" smtClean="0"/>
              <a:t> cause wavelengths to focus at different points on image plane.</a:t>
            </a:r>
          </a:p>
          <a:p>
            <a:r>
              <a:rPr lang="en-US" dirty="0" smtClean="0"/>
              <a:t>Longitudinal chromatic </a:t>
            </a:r>
            <a:r>
              <a:rPr lang="en-US" dirty="0" err="1" smtClean="0"/>
              <a:t>abberations</a:t>
            </a:r>
            <a:r>
              <a:rPr lang="en-US" dirty="0" smtClean="0"/>
              <a:t> cause wavelengths to focus at different planes.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en-US" dirty="0" smtClean="0"/>
                  <a:t>Combines lens elements of different materials to reduce chromatic </a:t>
                </a:r>
                <a:r>
                  <a:rPr lang="en-US" dirty="0" err="1" smtClean="0"/>
                  <a:t>abberations</a:t>
                </a:r>
                <a:r>
                  <a:rPr lang="en-US" dirty="0" smtClean="0"/>
                  <a:t>.</a:t>
                </a:r>
              </a:p>
              <a:p>
                <a:pPr lvl="1"/>
                <a:r>
                  <a:rPr lang="en-US" dirty="0" smtClean="0"/>
                  <a:t>Achromatic lens.</a:t>
                </a:r>
              </a:p>
              <a:p>
                <a:r>
                  <a:rPr lang="en-US" dirty="0" smtClean="0"/>
                  <a:t>Relative dispersions of lens elements: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Element focal lengths: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849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Flare caused by reflections internal to lens.</a:t>
            </a:r>
          </a:p>
          <a:p>
            <a:r>
              <a:rPr lang="en-US" dirty="0" smtClean="0"/>
              <a:t>Coated lens elements reduces flare.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71075"/>
            <a:ext cx="5181600" cy="34604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89062" y="5987018"/>
            <a:ext cx="15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North Carolina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0819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Telephoto and zoom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telephoto lens has a back focus point shorter than lens’s focal length.</a:t>
            </a:r>
          </a:p>
          <a:p>
            <a:pPr lvl="1"/>
            <a:r>
              <a:rPr lang="en-US" dirty="0" smtClean="0"/>
              <a:t>Used generically for long focal length.</a:t>
            </a:r>
          </a:p>
          <a:p>
            <a:r>
              <a:rPr lang="en-US" dirty="0" smtClean="0"/>
              <a:t>Zoom lens can range through focal lengths.</a:t>
            </a:r>
          </a:p>
          <a:p>
            <a:pPr lvl="1"/>
            <a:r>
              <a:rPr lang="en-US" dirty="0" smtClean="0"/>
              <a:t>Harder to correct for </a:t>
            </a:r>
            <a:r>
              <a:rPr lang="en-US" dirty="0" err="1" smtClean="0"/>
              <a:t>abberations</a:t>
            </a:r>
            <a:r>
              <a:rPr lang="en-US" dirty="0" smtClean="0"/>
              <a:t> over zoom range.</a:t>
            </a:r>
          </a:p>
          <a:p>
            <a:r>
              <a:rPr lang="en-US" dirty="0" smtClean="0"/>
              <a:t>Prime lens: fixed focal length.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233" y="2924819"/>
            <a:ext cx="4715533" cy="21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60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Illumination to luminance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Subjects are illuminated by both direct and indirect light.</a:t>
            </a:r>
          </a:p>
          <a:p>
            <a:r>
              <a:rPr lang="en-US" dirty="0" smtClean="0"/>
              <a:t>The subject reflects the light.</a:t>
            </a:r>
          </a:p>
          <a:p>
            <a:r>
              <a:rPr lang="en-US" dirty="0" smtClean="0"/>
              <a:t>Light captured at the image surface produces a luminance value at each point in the image.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616" y="1870075"/>
            <a:ext cx="4858168" cy="430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11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Anamorphic lenses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Anamorphic lenses used in cinema for widescreen.</a:t>
            </a:r>
          </a:p>
          <a:p>
            <a:r>
              <a:rPr lang="en-US" dirty="0" smtClean="0"/>
              <a:t>Anamorphic element is not spherical:</a:t>
            </a:r>
          </a:p>
          <a:p>
            <a:pPr lvl="1"/>
            <a:r>
              <a:rPr lang="en-US" dirty="0" smtClean="0"/>
              <a:t>Squeezes lens in one dimension.</a:t>
            </a:r>
          </a:p>
          <a:p>
            <a:r>
              <a:rPr lang="en-US" dirty="0" smtClean="0"/>
              <a:t>Anamorphic element is used during display to re-establish image.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154" y="2729529"/>
            <a:ext cx="4953691" cy="254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449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 system design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Lens designers use multiple elements to improve image quality.</a:t>
                </a:r>
              </a:p>
              <a:p>
                <a:r>
                  <a:rPr lang="en-US" dirty="0" err="1" smtClean="0"/>
                  <a:t>Petzval</a:t>
                </a:r>
                <a:r>
                  <a:rPr lang="en-US" dirty="0" smtClean="0"/>
                  <a:t> field curvature:</a:t>
                </a:r>
              </a:p>
              <a:p>
                <a:pPr lvl="1"/>
                <a:r>
                  <a:rPr lang="en-US" dirty="0" smtClean="0"/>
                  <a:t>Flat object produces curved-focus image.</a:t>
                </a:r>
              </a:p>
              <a:p>
                <a:r>
                  <a:rPr lang="en-US" dirty="0" err="1" smtClean="0"/>
                  <a:t>Petzval</a:t>
                </a:r>
                <a:r>
                  <a:rPr lang="en-US" dirty="0" smtClean="0"/>
                  <a:t> sum for set of lenses:</a:t>
                </a:r>
              </a:p>
              <a:p>
                <a:pPr lvl="1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  <m:sup/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den>
                        </m:f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Cooke triplet has </a:t>
                </a:r>
                <a:r>
                  <a:rPr lang="en-US" dirty="0" err="1" smtClean="0"/>
                  <a:t>Petzval</a:t>
                </a:r>
                <a:r>
                  <a:rPr lang="en-US" dirty="0" smtClean="0"/>
                  <a:t> sum of 1, giving flat field of focus.</a:t>
                </a:r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3081" r="-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229" y="1825625"/>
            <a:ext cx="363754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759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Panoramas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Panoramas can be captured in several ways:</a:t>
            </a:r>
          </a:p>
          <a:p>
            <a:pPr lvl="1"/>
            <a:r>
              <a:rPr lang="en-US" dirty="0" smtClean="0"/>
              <a:t>Single, fixed lens.</a:t>
            </a:r>
          </a:p>
          <a:p>
            <a:pPr lvl="1"/>
            <a:r>
              <a:rPr lang="en-US" dirty="0" smtClean="0"/>
              <a:t>Single, moving lens.</a:t>
            </a:r>
          </a:p>
          <a:p>
            <a:pPr lvl="1"/>
            <a:r>
              <a:rPr lang="en-US" dirty="0" smtClean="0"/>
              <a:t>Stitched images.</a:t>
            </a:r>
          </a:p>
          <a:p>
            <a:r>
              <a:rPr lang="en-US" dirty="0" smtClean="0"/>
              <a:t>Mapping of image onto the image surface determines how objects are represented in the image.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02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Cropped and scanned panoramas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9506"/>
            <a:ext cx="5181600" cy="3223575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110710"/>
            <a:ext cx="5181600" cy="37811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59817" y="5758723"/>
            <a:ext cx="9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cropped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247743" y="5758723"/>
            <a:ext cx="961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scanned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6985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Fisheye panorama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995" y="2605686"/>
            <a:ext cx="7240010" cy="279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150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Cylindrical and anamorphic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72110"/>
            <a:ext cx="5181600" cy="3258367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296" y="936699"/>
            <a:ext cx="5181600" cy="2665797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296" y="3720915"/>
            <a:ext cx="3559662" cy="21388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43998" y="5942567"/>
            <a:ext cx="1128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cylindrical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042091" y="5942567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anamorphic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1139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Stitched panorama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943" y="1456566"/>
            <a:ext cx="6787929" cy="47895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020204" y="6246091"/>
            <a:ext cx="214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Glacier National Park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650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Lens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Resolution: ability to distinguish fine detail.</a:t>
            </a:r>
          </a:p>
          <a:p>
            <a:r>
              <a:rPr lang="en-US" dirty="0" smtClean="0"/>
              <a:t>Acutance: perceptual sense of sharpness.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3920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Rayleigh’s criterion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Minimum resolvable distance between two slits:</a:t>
            </a:r>
          </a:p>
          <a:p>
            <a:pPr lvl="1"/>
            <a:r>
              <a:rPr lang="en-US" dirty="0" smtClean="0"/>
              <a:t>Peak of one slit coincides with first minimum of second slit.</a:t>
            </a:r>
          </a:p>
          <a:p>
            <a:r>
              <a:rPr lang="en-US" dirty="0" smtClean="0"/>
              <a:t>Suggests using line pairs as a measure of resolution.</a:t>
            </a:r>
          </a:p>
          <a:p>
            <a:r>
              <a:rPr lang="en-US" dirty="0" smtClean="0"/>
              <a:t>Air Force Resolution Test Chart widely used for resolution tests.</a:t>
            </a:r>
          </a:p>
          <a:p>
            <a:r>
              <a:rPr lang="en-US" dirty="0" smtClean="0"/>
              <a:t>IEEE resolution chart developed for analog television.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654" y="2589451"/>
            <a:ext cx="5261683" cy="258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927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Intensity modulation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495" y="1825625"/>
            <a:ext cx="539700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6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Fourier introduced frequency analysis.</a:t>
            </a:r>
          </a:p>
          <a:p>
            <a:pPr lvl="1"/>
            <a:r>
              <a:rPr lang="en-US" dirty="0" smtClean="0"/>
              <a:t>Complex waveforms can be expressed as a weighted sum of sinusoids.</a:t>
            </a:r>
          </a:p>
          <a:p>
            <a:r>
              <a:rPr lang="en-US" dirty="0" smtClean="0"/>
              <a:t>We can use sinusoids over the image surface to analyze the image.</a:t>
            </a:r>
          </a:p>
          <a:p>
            <a:pPr lvl="1"/>
            <a:r>
              <a:rPr lang="en-US" dirty="0" smtClean="0"/>
              <a:t>Spatial frequency describes distance over which sinusoid repeats itself.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280" y="3018329"/>
            <a:ext cx="5770681" cy="143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822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Modulation transfer function (MTF)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Measure lens response to a target with white and black bars.</a:t>
            </a:r>
          </a:p>
          <a:p>
            <a:r>
              <a:rPr lang="en-US" dirty="0" smtClean="0"/>
              <a:t>Peak/trough ratio describes sharpness of bar images.</a:t>
            </a:r>
          </a:p>
          <a:p>
            <a:pPr lvl="1"/>
            <a:r>
              <a:rPr lang="en-US" dirty="0" smtClean="0"/>
              <a:t>High MTF corresponds to high sharpness.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2430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Modulation and spatial frequency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077" y="1996001"/>
            <a:ext cx="2295845" cy="401058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165" y="2508531"/>
            <a:ext cx="4985930" cy="282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543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model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Ray tracing is too complex for some applications.</a:t>
            </a:r>
            <a:endParaRPr lang="en-US" dirty="0"/>
          </a:p>
          <a:p>
            <a:r>
              <a:rPr lang="en-US" dirty="0" smtClean="0"/>
              <a:t>Camera model is purely geometric.</a:t>
            </a:r>
          </a:p>
          <a:p>
            <a:pPr lvl="1"/>
            <a:r>
              <a:rPr lang="en-US" dirty="0" smtClean="0"/>
              <a:t>Describes relationships between the scene and the model.</a:t>
            </a:r>
          </a:p>
          <a:p>
            <a:pPr lvl="1"/>
            <a:r>
              <a:rPr lang="en-US" dirty="0" smtClean="0"/>
              <a:t>Abstract, simplified model of camera optics.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14894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Projective geometry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2D image point: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3D Euclidean space point: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Homogeneous coordinates:</a:t>
                </a:r>
              </a:p>
              <a:p>
                <a:pPr lvl="1"/>
                <a:r>
                  <a:rPr lang="en-US" dirty="0" smtClean="0"/>
                  <a:t>4 dimensions for 3D.</a:t>
                </a:r>
              </a:p>
              <a:p>
                <a:pPr lvl="1"/>
                <a:r>
                  <a:rPr lang="en-US" dirty="0" smtClean="0"/>
                  <a:t>Allows for perspective transformations.</a:t>
                </a:r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r>
                  <a:rPr lang="en-US" dirty="0" smtClean="0"/>
                  <a:t>3D homogeneous points</a:t>
                </a:r>
                <a:r>
                  <a:rPr lang="en-US" i="1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1</m:t>
                        </m:r>
                      </m:e>
                    </m:d>
                  </m:oMath>
                </a14:m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en-US" dirty="0" smtClean="0"/>
                  <a:t> represents 3D point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li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𝑤h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type m:val="li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f>
                          <m:fPr>
                            <m:type m:val="li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</m:e>
                    </m: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3D point corresponds to line in 4D space.</a:t>
                </a:r>
              </a:p>
              <a:p>
                <a:r>
                  <a:rPr lang="en-US" dirty="0" smtClean="0"/>
                  <a:t>2D homogeneous points: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2118" t="-2241" r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020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matrix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Translation in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0 0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0 1 0 0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0 0 0 1 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Upper-left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dirty="0" smtClean="0"/>
                  <a:t> matrix performs linear transformation.</a:t>
                </a:r>
              </a:p>
              <a:p>
                <a:pPr lvl="1"/>
                <a:r>
                  <a:rPr lang="en-US" dirty="0" smtClean="0"/>
                  <a:t>Rightmost top three values perform perspective.</a:t>
                </a:r>
              </a:p>
              <a:p>
                <a:pPr lvl="1"/>
                <a:r>
                  <a:rPr lang="en-US" dirty="0" smtClean="0"/>
                  <a:t>Bottommost left three values perform translation.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1 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Perspective for distance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1 0 0 0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0 1 0 0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</m:t>
                            </m:r>
                            <m:f>
                              <m:fPr>
                                <m:type m:val="li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den>
                            </m:f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0 </m:t>
                            </m:r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2118" t="-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88032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3D object onto 2D image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Given focal length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skw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331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geometric transformations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 smtClean="0"/>
                  <a:t>Isometric rigid transformations: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Similarity with transformation and scaling: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s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Affine preserves parallel lines: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Projective is most general: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059" t="-2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391" y="2348476"/>
            <a:ext cx="4963218" cy="330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278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Fundamental matrix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2D </a:t>
                </a:r>
                <a:r>
                  <a:rPr lang="en-US" dirty="0" err="1" smtClean="0"/>
                  <a:t>homography</a:t>
                </a:r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/>
                  <a:t>Three points in source </a:t>
                </a:r>
                <a:r>
                  <a:rPr lang="en-US" dirty="0" err="1" smtClean="0"/>
                  <a:t>iamge</a:t>
                </a:r>
                <a:r>
                  <a:rPr lang="en-US" dirty="0" smtClean="0"/>
                  <a:t> lie on the same line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collinear in the transformed image.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~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32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Nine parameters for system, eight degrees of freedom in mapping.</a:t>
                </a:r>
              </a:p>
              <a:p>
                <a:pPr lvl="1"/>
                <a:r>
                  <a:rPr lang="en-US" dirty="0" smtClean="0"/>
                  <a:t>Commonly assume that </a:t>
                </a:r>
                <a:r>
                  <a:rPr lang="en-US" dirty="0" err="1" smtClean="0"/>
                  <a:t>homography</a:t>
                </a:r>
                <a:r>
                  <a:rPr lang="en-US" dirty="0" smtClean="0"/>
                  <a:t> parameters are related by a multiplicative constant.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709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model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Use pinhole model to map 3D scene onto 2D image surface.</a:t>
                </a:r>
              </a:p>
              <a:p>
                <a:r>
                  <a:rPr lang="en-US" dirty="0" smtClean="0"/>
                  <a:t>Center of projection:</a:t>
                </a:r>
              </a:p>
              <a:p>
                <a:pPr lvl="1"/>
                <a:r>
                  <a:rPr lang="en-US" dirty="0" smtClean="0"/>
                  <a:t>Located distance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/>
                  <a:t> from image surface.</a:t>
                </a:r>
              </a:p>
              <a:p>
                <a:pPr lvl="1"/>
                <a:r>
                  <a:rPr lang="en-US" dirty="0" smtClean="0"/>
                  <a:t>Used only for geometric construction.</a:t>
                </a:r>
              </a:p>
              <a:p>
                <a:r>
                  <a:rPr lang="en-US" dirty="0" smtClean="0"/>
                  <a:t>Projection ray: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Viewing matrix: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𝑧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0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647" t="-3221" b="-11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225195"/>
            <a:ext cx="5181600" cy="155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726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Intrinsic camera parameters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Model for camera characteristics:</a:t>
                </a:r>
              </a:p>
              <a:p>
                <a:pPr lvl="1"/>
                <a:r>
                  <a:rPr lang="en-US" dirty="0" smtClean="0"/>
                  <a:t>Offsets from optical axis to image sensor.</a:t>
                </a:r>
              </a:p>
              <a:p>
                <a:pPr lvl="1"/>
                <a:r>
                  <a:rPr lang="en-US" dirty="0" smtClean="0"/>
                  <a:t>Skew models analog video capture.</a:t>
                </a:r>
              </a:p>
              <a:p>
                <a:pPr lvl="1"/>
                <a:r>
                  <a:rPr lang="en-US" dirty="0" smtClean="0"/>
                  <a:t>Scale factor for pixel spacing.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𝑘𝑓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𝑘𝑓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0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0 0 1 0</m:t>
                            </m:r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3×1</m:t>
                            </m:r>
                          </m:sub>
                        </m:sSub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err="1" smtClean="0"/>
                  <a:t>Lefthand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dirty="0" smtClean="0"/>
                  <a:t> submatrix is calibration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062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system responds to visible spectrum of light.</a:t>
            </a:r>
          </a:p>
          <a:p>
            <a:r>
              <a:rPr lang="en-US" dirty="0" smtClean="0"/>
              <a:t>Frequency of light is perceived as color.</a:t>
            </a:r>
          </a:p>
          <a:p>
            <a:r>
              <a:rPr lang="en-US" dirty="0" smtClean="0"/>
              <a:t>Other frequency bands behave similarly to visible light:</a:t>
            </a:r>
          </a:p>
          <a:p>
            <a:pPr lvl="1"/>
            <a:r>
              <a:rPr lang="en-US" dirty="0" smtClean="0"/>
              <a:t>Ultraviolet.</a:t>
            </a:r>
          </a:p>
          <a:p>
            <a:pPr lvl="1"/>
            <a:r>
              <a:rPr lang="en-US" dirty="0" smtClean="0"/>
              <a:t>Infrared (near, far).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253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and world coordinates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Extrinsic camera parameters describe camera’s relationship to the scene.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𝐾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e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dirty="0" smtClean="0"/>
              </a:p>
              <a:p>
                <a:r>
                  <a:rPr lang="en-US" dirty="0" smtClean="0"/>
                  <a:t>Rotation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 smtClean="0"/>
                  <a:t>, translation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 smtClean="0"/>
                  <a:t>, projection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3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786" y="2310370"/>
            <a:ext cx="4496427" cy="338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418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calibration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Externally determine intrinsic and extrinsic camera parameters.</a:t>
            </a:r>
          </a:p>
          <a:p>
            <a:r>
              <a:rPr lang="en-US" dirty="0" smtClean="0"/>
              <a:t>Tsai’s method:</a:t>
            </a:r>
          </a:p>
          <a:p>
            <a:pPr lvl="1"/>
            <a:r>
              <a:rPr lang="en-US" dirty="0" smtClean="0"/>
              <a:t>Capture images of calibration target.</a:t>
            </a:r>
          </a:p>
          <a:p>
            <a:pPr lvl="1"/>
            <a:r>
              <a:rPr lang="en-US" dirty="0" smtClean="0"/>
              <a:t>Single target version takes multiple images at different target positions.</a:t>
            </a:r>
          </a:p>
          <a:p>
            <a:pPr lvl="1"/>
            <a:r>
              <a:rPr lang="en-US" dirty="0" smtClean="0"/>
              <a:t>Two-target version puts targets at right angle.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313" y="2186528"/>
            <a:ext cx="3391373" cy="362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8342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Tsai calibration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 smtClean="0"/>
                  <a:t>Two types of parameters:</a:t>
                </a:r>
              </a:p>
              <a:p>
                <a:pPr lvl="1"/>
                <a:r>
                  <a:rPr lang="en-US" dirty="0" smtClean="0"/>
                  <a:t>Group I require nonlinear estimation.</a:t>
                </a:r>
              </a:p>
              <a:p>
                <a:pPr lvl="1"/>
                <a:r>
                  <a:rPr lang="en-US" dirty="0" smtClean="0"/>
                  <a:t>Group II requires only projective geometry.</a:t>
                </a:r>
              </a:p>
              <a:p>
                <a:r>
                  <a:rPr lang="en-US" dirty="0" smtClean="0"/>
                  <a:t>First compute Group II, then Group I.</a:t>
                </a:r>
              </a:p>
              <a:p>
                <a:pPr lvl="1"/>
                <a:r>
                  <a:rPr lang="en-US" dirty="0" smtClean="0"/>
                  <a:t>First estimate rotation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translation.</a:t>
                </a:r>
              </a:p>
              <a:p>
                <a:pPr lvl="1"/>
                <a:r>
                  <a:rPr lang="en-US" dirty="0" smtClean="0"/>
                  <a:t>Next estimate focal length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dirty="0" smtClean="0"/>
                  <a:t> transformation.</a:t>
                </a:r>
              </a:p>
              <a:p>
                <a:r>
                  <a:rPr lang="en-US" dirty="0" smtClean="0"/>
                  <a:t>Frame rate must be estimated for video.</a:t>
                </a:r>
              </a:p>
              <a:p>
                <a:pPr lvl="1"/>
                <a:r>
                  <a:rPr lang="en-US" dirty="0" smtClean="0"/>
                  <a:t>Frame rate can vary within a camera over time.</a:t>
                </a:r>
              </a:p>
              <a:p>
                <a:pPr lvl="1"/>
                <a:r>
                  <a:rPr lang="en-US" dirty="0" smtClean="0"/>
                  <a:t>Frame rate varies widely between cameras.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1059" t="-2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𝑑𝑖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𝑤𝑖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𝑑𝑖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𝑤𝑖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𝑑𝑖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𝑑𝑖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𝑤𝑖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𝑑𝑖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𝑤𝑖</m:t>
                            </m:r>
                          </m:sub>
                        </m:sSub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</m:sSub>
                          </m:e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e>
                          <m:e>
                            <m:sSubSup>
                              <m:sSub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𝑑𝑖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t="-1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272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display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 affects perception of the image.</a:t>
            </a:r>
          </a:p>
          <a:p>
            <a:r>
              <a:rPr lang="en-US" dirty="0" smtClean="0"/>
              <a:t>Most displays are 2D renderings.</a:t>
            </a:r>
          </a:p>
          <a:p>
            <a:r>
              <a:rPr lang="en-US" dirty="0" smtClean="0"/>
              <a:t>Display may be reflective (ink jet) or radiative (monitor).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7234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displays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LCD: light valve.</a:t>
            </a:r>
          </a:p>
          <a:p>
            <a:r>
              <a:rPr lang="en-US" dirty="0" smtClean="0"/>
              <a:t>OLED: emissive LED elements.</a:t>
            </a:r>
          </a:p>
          <a:p>
            <a:r>
              <a:rPr lang="en-US" dirty="0" smtClean="0"/>
              <a:t>DLP: reflective elements.</a:t>
            </a:r>
          </a:p>
          <a:p>
            <a:r>
              <a:rPr lang="en-US" dirty="0" smtClean="0"/>
              <a:t>3D display:</a:t>
            </a:r>
          </a:p>
          <a:p>
            <a:pPr lvl="1"/>
            <a:r>
              <a:rPr lang="en-US" dirty="0" smtClean="0"/>
              <a:t>Early display used different colors at each eye to create monochrome 3D.</a:t>
            </a:r>
          </a:p>
          <a:p>
            <a:pPr lvl="1"/>
            <a:r>
              <a:rPr lang="en-US" dirty="0" smtClean="0"/>
              <a:t>Most modern 3D systems use polarized images.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34637400"/>
              </p:ext>
            </p:extLst>
          </p:nvPr>
        </p:nvGraphicFramePr>
        <p:xfrm>
          <a:off x="6172200" y="1825625"/>
          <a:ext cx="5181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1295400"/>
                <a:gridCol w="1295400"/>
                <a:gridCol w="1295400"/>
              </a:tblGrid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Display type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Dynamic range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Gamut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Persistence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LCD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large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medium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DLP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large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low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93352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Gamuts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Gamut: range of colors produced by a display.</a:t>
            </a:r>
          </a:p>
          <a:p>
            <a:r>
              <a:rPr lang="en-US" dirty="0" smtClean="0"/>
              <a:t>Without adjusting for gamut, an image may change appearance on different displays.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287" y="2224633"/>
            <a:ext cx="3591426" cy="355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4047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Color management systems keep track of display system parameters separate from the images being displayed.</a:t>
            </a:r>
          </a:p>
          <a:p>
            <a:pPr lvl="1"/>
            <a:r>
              <a:rPr lang="en-US" dirty="0" smtClean="0"/>
              <a:t>Device profile describes device.</a:t>
            </a:r>
          </a:p>
          <a:p>
            <a:pPr lvl="1"/>
            <a:r>
              <a:rPr lang="en-US" dirty="0" smtClean="0"/>
              <a:t>Color management module translates between devices.</a:t>
            </a:r>
          </a:p>
          <a:p>
            <a:r>
              <a:rPr lang="en-US" dirty="0" smtClean="0"/>
              <a:t>Filmmakers often create custom lookup tables (LUTs) to control rendering of color.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707" y="3234424"/>
            <a:ext cx="4372585" cy="153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346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Practical image capture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Photographer chooses parameters to define the image:</a:t>
            </a:r>
          </a:p>
          <a:p>
            <a:pPr lvl="1"/>
            <a:r>
              <a:rPr lang="en-US" dirty="0" smtClean="0"/>
              <a:t>Exposure.</a:t>
            </a:r>
          </a:p>
          <a:p>
            <a:pPr lvl="1"/>
            <a:r>
              <a:rPr lang="en-US" dirty="0" smtClean="0"/>
              <a:t>Color temperature.</a:t>
            </a:r>
          </a:p>
          <a:p>
            <a:pPr lvl="1"/>
            <a:r>
              <a:rPr lang="en-US" dirty="0" smtClean="0"/>
              <a:t>Composition.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0236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ISO number describes sensitivity of image sensor.</a:t>
            </a:r>
          </a:p>
          <a:p>
            <a:pPr lvl="1"/>
            <a:r>
              <a:rPr lang="en-US" dirty="0" smtClean="0"/>
              <a:t>High ISO value is more sensitive.</a:t>
            </a:r>
          </a:p>
          <a:p>
            <a:r>
              <a:rPr lang="en-US" dirty="0" smtClean="0"/>
              <a:t>Speed = ISO value.</a:t>
            </a:r>
          </a:p>
          <a:p>
            <a:r>
              <a:rPr lang="en-US" dirty="0" smtClean="0"/>
              <a:t>Doubling/halving of ISO values corresponds to 1 increment of aperture or shutter.</a:t>
            </a:r>
          </a:p>
          <a:p>
            <a:r>
              <a:rPr lang="en-US" dirty="0" smtClean="0"/>
              <a:t>Many image sensors provide electronic adjustment of ISO through internal amplification.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7366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control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Traditional cameras use iris, shutter to control exposure.</a:t>
                </a:r>
              </a:p>
              <a:p>
                <a:r>
                  <a:rPr lang="en-US" dirty="0" smtClean="0"/>
                  <a:t>Typical shutter speeds: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60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125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250</m:t>
                        </m:r>
                      </m:den>
                    </m:f>
                  </m:oMath>
                </a14:m>
                <a:r>
                  <a:rPr lang="en-US" dirty="0" smtClean="0"/>
                  <a:t>, </a:t>
                </a:r>
                <a:r>
                  <a:rPr lang="en-US" i="1" dirty="0" smtClean="0"/>
                  <a:t>etc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Standard f-stops: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2.8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5.6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type m:val="li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dirty="0" smtClean="0"/>
                  <a:t>, </a:t>
                </a:r>
                <a:r>
                  <a:rPr lang="en-US" i="1" dirty="0" smtClean="0"/>
                  <a:t>etc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Many smartphones use variable ISO to substitute for iris.</a:t>
                </a: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 r="-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260" y="3353503"/>
            <a:ext cx="3429479" cy="129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19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Golden Hour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Sunlight is composed of light of many colors.</a:t>
            </a:r>
          </a:p>
          <a:p>
            <a:r>
              <a:rPr lang="en-US" dirty="0" smtClean="0"/>
              <a:t>The atmosphere filters light.</a:t>
            </a:r>
          </a:p>
          <a:p>
            <a:r>
              <a:rPr lang="en-US" dirty="0" smtClean="0"/>
              <a:t>Sunlight passes through the thickest slice of atmosphere at sunrise and sunset.</a:t>
            </a:r>
          </a:p>
          <a:p>
            <a:pPr lvl="1"/>
            <a:r>
              <a:rPr lang="en-US" dirty="0" smtClean="0"/>
              <a:t>Sunlight is most heavily filtered.</a:t>
            </a:r>
          </a:p>
          <a:p>
            <a:r>
              <a:rPr lang="en-US" dirty="0" smtClean="0"/>
              <a:t>Golden hour:</a:t>
            </a:r>
          </a:p>
          <a:p>
            <a:pPr lvl="1"/>
            <a:r>
              <a:rPr lang="en-US" dirty="0" smtClean="0"/>
              <a:t>Sun’s illumination includes greater portion of yellow, gold.</a:t>
            </a:r>
          </a:p>
          <a:p>
            <a:pPr lvl="1"/>
            <a:r>
              <a:rPr lang="en-US" dirty="0" smtClean="0"/>
              <a:t>Visual system perceives greatest contrast over orange/teal.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812" y="2929318"/>
            <a:ext cx="4924219" cy="203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981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Reciprocity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Aperture and shutter speed can be traded off to control exposure:</a:t>
            </a:r>
          </a:p>
          <a:p>
            <a:pPr lvl="1"/>
            <a:r>
              <a:rPr lang="en-US" dirty="0" smtClean="0"/>
              <a:t>Smaller aperture, longer shutter speed.</a:t>
            </a:r>
          </a:p>
          <a:p>
            <a:r>
              <a:rPr lang="en-US" dirty="0" smtClean="0"/>
              <a:t>Reciprocity:</a:t>
            </a:r>
          </a:p>
          <a:p>
            <a:pPr lvl="1"/>
            <a:r>
              <a:rPr lang="en-US" dirty="0" smtClean="0"/>
              <a:t>Aperture/shutter pairs give equivalent exposure.</a:t>
            </a:r>
          </a:p>
          <a:p>
            <a:pPr lvl="1"/>
            <a:r>
              <a:rPr lang="en-US" dirty="0" smtClean="0"/>
              <a:t>Film displays reciprocity failure at exposures longer than several seconds.</a:t>
            </a:r>
          </a:p>
          <a:p>
            <a:r>
              <a:rPr lang="en-US" dirty="0" smtClean="0"/>
              <a:t>Reciprocity trade-offs:</a:t>
            </a:r>
          </a:p>
          <a:p>
            <a:pPr lvl="1"/>
            <a:r>
              <a:rPr lang="en-US" dirty="0" smtClean="0"/>
              <a:t>Depth-of-field.</a:t>
            </a:r>
          </a:p>
          <a:p>
            <a:pPr lvl="1"/>
            <a:r>
              <a:rPr lang="en-US" dirty="0" smtClean="0"/>
              <a:t>Motion blur.</a:t>
            </a:r>
          </a:p>
          <a:p>
            <a:r>
              <a:rPr lang="en-US" dirty="0" smtClean="0"/>
              <a:t>Exposure value EV describes luminosity.</a:t>
            </a:r>
          </a:p>
          <a:p>
            <a:pPr lvl="1"/>
            <a:r>
              <a:rPr lang="en-US" dirty="0" smtClean="0"/>
              <a:t>Used to capture an exposure level without specifying aperture, shutter speed.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104" y="2395243"/>
            <a:ext cx="4693441" cy="306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6123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and image tones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1027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33" y="2273300"/>
            <a:ext cx="5943600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33" y="3473450"/>
            <a:ext cx="5943600" cy="7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33" y="4686300"/>
            <a:ext cx="5943600" cy="75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181438" y="2273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15433" y="2975546"/>
            <a:ext cx="594360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+1EV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115433" y="4188396"/>
            <a:ext cx="594360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nominal exposure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115433" y="5539745"/>
            <a:ext cx="5943600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-1EV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34505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light in the scene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Light meter measures light on the meter sensor.</a:t>
            </a:r>
          </a:p>
          <a:p>
            <a:r>
              <a:rPr lang="en-US" dirty="0" smtClean="0"/>
              <a:t>Metering positions:</a:t>
            </a:r>
          </a:p>
          <a:p>
            <a:pPr lvl="1"/>
            <a:r>
              <a:rPr lang="en-US" dirty="0" smtClean="0"/>
              <a:t>Incident at the subject.</a:t>
            </a:r>
          </a:p>
          <a:p>
            <a:pPr lvl="1"/>
            <a:r>
              <a:rPr lang="en-US" dirty="0" smtClean="0"/>
              <a:t>Reflective at the camera.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654" y="2807936"/>
            <a:ext cx="5274618" cy="217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8460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Meter readings and rendering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Light meter reading is generally given as EV or aperture/shutter speed.</a:t>
            </a:r>
          </a:p>
          <a:p>
            <a:r>
              <a:rPr lang="en-US" dirty="0" smtClean="0"/>
              <a:t>Reading calibrated to produce mid-level gray.</a:t>
            </a:r>
          </a:p>
          <a:p>
            <a:pPr lvl="1"/>
            <a:r>
              <a:rPr lang="en-US" dirty="0" smtClean="0"/>
              <a:t>Gray value may vary from one meter manufacturer to another.</a:t>
            </a:r>
          </a:p>
          <a:p>
            <a:r>
              <a:rPr lang="en-US" dirty="0" smtClean="0"/>
              <a:t>Placing a value in the scene at a different gray level requires adjusting the exposure.</a:t>
            </a:r>
          </a:p>
          <a:p>
            <a:pPr lvl="1"/>
            <a:r>
              <a:rPr lang="en-US" dirty="0" smtClean="0"/>
              <a:t>White paper is rendered as mid-level gray.</a:t>
            </a:r>
          </a:p>
          <a:p>
            <a:r>
              <a:rPr lang="en-US" dirty="0" smtClean="0"/>
              <a:t>Gray card can be used as a reference for reflective metering.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356" y="2540332"/>
            <a:ext cx="3649287" cy="292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519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Lighting for the subject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Limited dynamic range means that not all parts of the image can be kept at reasonable exposures.</a:t>
            </a:r>
          </a:p>
          <a:p>
            <a:r>
              <a:rPr lang="en-US" dirty="0" smtClean="0"/>
              <a:t>Indoor subject, outdoor background:</a:t>
            </a:r>
          </a:p>
          <a:p>
            <a:pPr lvl="1"/>
            <a:r>
              <a:rPr lang="en-US" dirty="0" smtClean="0"/>
              <a:t>Face-weighted exposure blows out the outdoor background.</a:t>
            </a:r>
          </a:p>
          <a:p>
            <a:pPr lvl="1"/>
            <a:r>
              <a:rPr lang="en-US" dirty="0" smtClean="0"/>
              <a:t>Reducing exposure saves the background but person goes dark.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31384" y="2657793"/>
            <a:ext cx="3803015" cy="213868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71922" y="2663508"/>
            <a:ext cx="3830320" cy="21545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7686" y="5807631"/>
            <a:ext cx="4309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face-weighted exposure	</a:t>
            </a:r>
            <a:r>
              <a:rPr lang="en-US" i="1" dirty="0" smtClean="0"/>
              <a:t>	-2EV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669941" y="6263911"/>
            <a:ext cx="3160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Silver Skillet Restaurant, Atlanta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02713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Zone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Defined by Ansel Adams.</a:t>
            </a:r>
          </a:p>
          <a:p>
            <a:r>
              <a:rPr lang="en-US" dirty="0" smtClean="0"/>
              <a:t>Eleven Zones:</a:t>
            </a:r>
          </a:p>
          <a:p>
            <a:pPr lvl="1"/>
            <a:r>
              <a:rPr lang="en-US" dirty="0" smtClean="0"/>
              <a:t>0 for black.</a:t>
            </a:r>
            <a:endParaRPr lang="en-US" dirty="0"/>
          </a:p>
          <a:p>
            <a:pPr lvl="1"/>
            <a:r>
              <a:rPr lang="en-US" dirty="0" smtClean="0"/>
              <a:t>X for white.</a:t>
            </a:r>
          </a:p>
          <a:p>
            <a:r>
              <a:rPr lang="en-US" dirty="0" smtClean="0"/>
              <a:t>Zones are one f-stop apart.</a:t>
            </a:r>
          </a:p>
          <a:p>
            <a:r>
              <a:rPr lang="en-US" dirty="0" smtClean="0"/>
              <a:t>11 Zones correspond to dynamic range of film.</a:t>
            </a:r>
          </a:p>
          <a:p>
            <a:r>
              <a:rPr lang="en-US" dirty="0" smtClean="0"/>
              <a:t>Use Zones to describe scene during previsualization, map it onto a rendering.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25" y="2122617"/>
            <a:ext cx="4538749" cy="375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5781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Tonal range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Visual system adjusts exposure dynamically while camera captures image at one exposure.</a:t>
            </a:r>
          </a:p>
          <a:p>
            <a:r>
              <a:rPr lang="en-US" dirty="0" smtClean="0"/>
              <a:t>Photo tools can be used to adjust the tonal mapping of an image.</a:t>
            </a:r>
          </a:p>
          <a:p>
            <a:r>
              <a:rPr lang="en-US" dirty="0" smtClean="0"/>
              <a:t>Adams: previsualize image to include strong black, strong white.</a:t>
            </a:r>
          </a:p>
          <a:p>
            <a:pPr lvl="1"/>
            <a:r>
              <a:rPr lang="en-US" dirty="0" smtClean="0"/>
              <a:t>Provide anchors for visual system.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653" y="162824"/>
            <a:ext cx="4285211" cy="286373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787" y="3424397"/>
            <a:ext cx="4258945" cy="28422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60308" y="3055065"/>
            <a:ext cx="79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60308" y="6352143"/>
            <a:ext cx="634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08797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 temperature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Color temperature of light source affects how colors are rendered.</a:t>
            </a:r>
          </a:p>
          <a:p>
            <a:pPr lvl="1"/>
            <a:r>
              <a:rPr lang="en-US" dirty="0" smtClean="0"/>
              <a:t>Visual system cannot correct for color temperature in the original scene---it only sees the reproduced image.</a:t>
            </a:r>
          </a:p>
          <a:p>
            <a:r>
              <a:rPr lang="en-US" dirty="0" smtClean="0"/>
              <a:t>Common color temperature descriptions:</a:t>
            </a:r>
          </a:p>
          <a:p>
            <a:pPr lvl="1"/>
            <a:r>
              <a:rPr lang="en-US" dirty="0" smtClean="0"/>
              <a:t>Daylight.</a:t>
            </a:r>
          </a:p>
          <a:p>
            <a:pPr lvl="1"/>
            <a:r>
              <a:rPr lang="en-US" dirty="0" smtClean="0"/>
              <a:t>Tungsten.</a:t>
            </a:r>
          </a:p>
          <a:p>
            <a:pPr lvl="1"/>
            <a:r>
              <a:rPr lang="en-US" dirty="0" smtClean="0"/>
              <a:t>Fluorescent.</a:t>
            </a:r>
          </a:p>
          <a:p>
            <a:r>
              <a:rPr lang="en-US" dirty="0" smtClean="0"/>
              <a:t>Algorithms can compensate for color temperature.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52616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placement of scenic elements in the image is an important aspect of imaging.</a:t>
            </a:r>
          </a:p>
          <a:p>
            <a:pPr lvl="1"/>
            <a:r>
              <a:rPr lang="en-US" dirty="0" smtClean="0"/>
              <a:t>The image frame helps to define the image.</a:t>
            </a:r>
          </a:p>
          <a:p>
            <a:r>
              <a:rPr lang="en-US" dirty="0" smtClean="0"/>
              <a:t>Placing elements of interest around the image encourages the eye to scan over the image.</a:t>
            </a:r>
          </a:p>
          <a:p>
            <a:r>
              <a:rPr lang="en-US" dirty="0" smtClean="0"/>
              <a:t>Subjects are rarely in the center of interesting photographs.</a:t>
            </a:r>
          </a:p>
          <a:p>
            <a:pPr lvl="1"/>
            <a:r>
              <a:rPr lang="en-US" dirty="0" smtClean="0"/>
              <a:t>Counterexample: </a:t>
            </a:r>
            <a:r>
              <a:rPr lang="en-US" i="1" dirty="0" smtClean="0"/>
              <a:t>Mad Max Fury Road </a:t>
            </a:r>
            <a:r>
              <a:rPr lang="en-US" dirty="0" smtClean="0"/>
              <a:t>placed nose of drivers at the center of the frame; George Miller didn’t want viewers to search for the subject.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307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Compositional placement rules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655" y="2629502"/>
            <a:ext cx="3686689" cy="2743583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840" y="2924819"/>
            <a:ext cx="3010320" cy="21529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59552" y="5728172"/>
            <a:ext cx="1529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Rule of Threes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011244" y="5728172"/>
            <a:ext cx="1402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Golden Ratio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446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physics of light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Light is a form of electromagnetic radiation.</a:t>
                </a:r>
              </a:p>
              <a:p>
                <a:pPr lvl="1"/>
                <a:r>
                  <a:rPr lang="en-US" dirty="0" err="1" smtClean="0"/>
                  <a:t>Propages</a:t>
                </a:r>
                <a:r>
                  <a:rPr lang="en-US" dirty="0" smtClean="0"/>
                  <a:t> as waves.</a:t>
                </a:r>
              </a:p>
              <a:p>
                <a:r>
                  <a:rPr lang="en-US" dirty="0" smtClean="0"/>
                  <a:t>Wavelength and frequency of light are related: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𝜈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Visible spectrum lies over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400−700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𝑛𝑚</m:t>
                    </m:r>
                  </m:oMath>
                </a14:m>
                <a:r>
                  <a:rPr lang="en-US" dirty="0" smtClean="0"/>
                  <a:t> wavelengths.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342047"/>
            <a:ext cx="5181600" cy="131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14308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Depth-of-field and composition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550723"/>
            <a:ext cx="4343400" cy="2901142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0" y="2550723"/>
            <a:ext cx="4343400" cy="29011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59552" y="5728172"/>
            <a:ext cx="16546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1/200 sec, f/7.1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11244" y="5728172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1/40 sec, f/16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1495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Vanishing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Perspective creates vanishing points for parallel lines.</a:t>
            </a:r>
          </a:p>
          <a:p>
            <a:r>
              <a:rPr lang="en-US" dirty="0" smtClean="0"/>
              <a:t>Vanishing point may be created horizontally or vertically.</a:t>
            </a:r>
          </a:p>
          <a:p>
            <a:r>
              <a:rPr lang="en-US" dirty="0" smtClean="0"/>
              <a:t>Vanishing points draw the eye.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181" y="3263003"/>
            <a:ext cx="3667637" cy="14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2143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Horizontal and vertical perspective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361" y="2281954"/>
            <a:ext cx="4711502" cy="31432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228" y="1769188"/>
            <a:ext cx="3168891" cy="42216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74547" y="5706098"/>
            <a:ext cx="643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Utah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99662" y="6137480"/>
            <a:ext cx="1625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Washington DC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16603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cameras and depth-of-field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View cameras provide camera motions for lens, image surface.</a:t>
            </a:r>
          </a:p>
          <a:p>
            <a:pPr lvl="1"/>
            <a:r>
              <a:rPr lang="en-US" dirty="0" smtClean="0"/>
              <a:t>Image surface does not have to be along optical axis or perpendicular to the optical axis.</a:t>
            </a:r>
          </a:p>
          <a:p>
            <a:r>
              <a:rPr lang="en-US" dirty="0" smtClean="0"/>
              <a:t>Camera motions can be used to manage perspective, depth-of-field.</a:t>
            </a:r>
          </a:p>
          <a:p>
            <a:r>
              <a:rPr lang="en-US" dirty="0" err="1" smtClean="0"/>
              <a:t>Scheimpflug</a:t>
            </a:r>
            <a:r>
              <a:rPr lang="en-US" dirty="0" smtClean="0"/>
              <a:t> rule:</a:t>
            </a:r>
          </a:p>
          <a:p>
            <a:pPr lvl="1"/>
            <a:r>
              <a:rPr lang="en-US" dirty="0" smtClean="0"/>
              <a:t>Maximum depth-of-field when image surface, lens plane, and subject plane meet at a single point.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050" y="2848608"/>
            <a:ext cx="3943900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2243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 for moving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Framing described relative to people:</a:t>
            </a:r>
          </a:p>
          <a:p>
            <a:pPr lvl="1"/>
            <a:r>
              <a:rPr lang="en-US" dirty="0" smtClean="0"/>
              <a:t>Establishing shot shows the entire scene.</a:t>
            </a:r>
            <a:endParaRPr lang="en-US" dirty="0"/>
          </a:p>
          <a:p>
            <a:pPr lvl="1"/>
            <a:r>
              <a:rPr lang="en-US" dirty="0" smtClean="0"/>
              <a:t>Two-shot shows two people.</a:t>
            </a:r>
          </a:p>
          <a:p>
            <a:pPr lvl="1"/>
            <a:r>
              <a:rPr lang="en-US" dirty="0" smtClean="0"/>
              <a:t>Medium shot shows upper torso of one person.</a:t>
            </a:r>
          </a:p>
          <a:p>
            <a:pPr lvl="1"/>
            <a:r>
              <a:rPr lang="en-US" dirty="0" smtClean="0"/>
              <a:t>Close-up shows face of one person.</a:t>
            </a:r>
          </a:p>
          <a:p>
            <a:r>
              <a:rPr lang="en-US" dirty="0" smtClean="0"/>
              <a:t>Cinematic tradition holds that D. W. Griffith invented the close-up on </a:t>
            </a:r>
            <a:r>
              <a:rPr lang="en-US" i="1" dirty="0" smtClean="0"/>
              <a:t>Birth of a Nation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Panning changes the position of camera relative to the scene.</a:t>
            </a:r>
          </a:p>
          <a:p>
            <a:pPr lvl="1"/>
            <a:r>
              <a:rPr lang="en-US" dirty="0" smtClean="0"/>
              <a:t>Hitchcock shot </a:t>
            </a:r>
            <a:r>
              <a:rPr lang="en-US" i="1" dirty="0" smtClean="0"/>
              <a:t>Rope</a:t>
            </a:r>
            <a:r>
              <a:rPr lang="en-US" dirty="0" smtClean="0"/>
              <a:t> in 10-minute shots without cuts.</a:t>
            </a:r>
          </a:p>
          <a:p>
            <a:r>
              <a:rPr lang="en-US" dirty="0" smtClean="0"/>
              <a:t>Zooming adjusts framing, zooming action provides emphasis.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2645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Framing dialog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330" y="2192188"/>
            <a:ext cx="4242805" cy="3350263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077" y="2026120"/>
            <a:ext cx="4372847" cy="3682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59552" y="5728172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180 degree rule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800851" y="5732373"/>
            <a:ext cx="2736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alternating shots for dialog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36453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Relationships between shots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Transitions:</a:t>
            </a:r>
          </a:p>
          <a:p>
            <a:pPr lvl="1"/>
            <a:r>
              <a:rPr lang="en-US" dirty="0" smtClean="0"/>
              <a:t>Cuts.</a:t>
            </a:r>
          </a:p>
          <a:p>
            <a:pPr lvl="1"/>
            <a:r>
              <a:rPr lang="en-US" dirty="0" smtClean="0"/>
              <a:t>Fades.</a:t>
            </a:r>
          </a:p>
          <a:p>
            <a:pPr lvl="1"/>
            <a:r>
              <a:rPr lang="en-US" dirty="0" smtClean="0"/>
              <a:t>Dissolves.</a:t>
            </a:r>
          </a:p>
          <a:p>
            <a:pPr lvl="1"/>
            <a:r>
              <a:rPr lang="en-US" dirty="0" smtClean="0"/>
              <a:t>Wipes.</a:t>
            </a:r>
          </a:p>
          <a:p>
            <a:r>
              <a:rPr lang="en-US" dirty="0" smtClean="0"/>
              <a:t>Montage was developed by Soviet filmmakers in the 1920s.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Kuleshov</a:t>
            </a:r>
            <a:r>
              <a:rPr lang="en-US" dirty="0"/>
              <a:t> effect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Images juxtaposed by transitions affect the interpretation of nearby images.</a:t>
            </a:r>
          </a:p>
          <a:p>
            <a:r>
              <a:rPr lang="en-US" dirty="0" smtClean="0"/>
              <a:t>Cut identical sequence of expressionless, sitting actor against:</a:t>
            </a:r>
          </a:p>
          <a:p>
            <a:pPr lvl="1"/>
            <a:r>
              <a:rPr lang="en-US" dirty="0" smtClean="0"/>
              <a:t>Plate </a:t>
            </a:r>
            <a:r>
              <a:rPr lang="en-US" dirty="0"/>
              <a:t>of </a:t>
            </a:r>
            <a:r>
              <a:rPr lang="en-US" dirty="0" smtClean="0"/>
              <a:t>soup.</a:t>
            </a:r>
          </a:p>
          <a:p>
            <a:pPr lvl="1"/>
            <a:r>
              <a:rPr lang="en-US" dirty="0" smtClean="0"/>
              <a:t>Girl </a:t>
            </a:r>
            <a:r>
              <a:rPr lang="en-US" dirty="0"/>
              <a:t>in </a:t>
            </a:r>
            <a:r>
              <a:rPr lang="en-US" dirty="0" smtClean="0"/>
              <a:t>coffin.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oman </a:t>
            </a:r>
            <a:r>
              <a:rPr lang="en-US" dirty="0"/>
              <a:t>in divan</a:t>
            </a:r>
            <a:r>
              <a:rPr lang="en-US" dirty="0" smtClean="0"/>
              <a:t>.</a:t>
            </a:r>
          </a:p>
          <a:p>
            <a:r>
              <a:rPr lang="en-US" dirty="0" smtClean="0"/>
              <a:t>Audience believed that actor had different expression in each case.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18425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quality assessment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 quality depends on many characteristics:</a:t>
            </a:r>
          </a:p>
          <a:p>
            <a:pPr lvl="1"/>
            <a:r>
              <a:rPr lang="en-US" dirty="0" smtClean="0"/>
              <a:t>Image type.</a:t>
            </a:r>
          </a:p>
          <a:p>
            <a:pPr lvl="1"/>
            <a:r>
              <a:rPr lang="en-US" dirty="0" smtClean="0"/>
              <a:t>Display.</a:t>
            </a:r>
          </a:p>
          <a:p>
            <a:pPr lvl="1"/>
            <a:r>
              <a:rPr lang="en-US" dirty="0" smtClean="0"/>
              <a:t>Visual system.</a:t>
            </a:r>
          </a:p>
          <a:p>
            <a:pPr lvl="1"/>
            <a:r>
              <a:rPr lang="en-US" dirty="0" smtClean="0"/>
              <a:t>Individual viewer.</a:t>
            </a:r>
          </a:p>
          <a:p>
            <a:r>
              <a:rPr lang="en-US" dirty="0" smtClean="0"/>
              <a:t>Physics-based measurements are not always sufficient to describe image quality.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6162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Sharpness and resolution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Katz’s formula for combining resolutions of system components: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𝑡𝑜𝑡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Higgins and Jones found that resolving power does not correlate well with subjective experience of sharpness.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 r="-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7136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Acutance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Acutance: picture contrast.</a:t>
                </a:r>
              </a:p>
              <a:p>
                <a:r>
                  <a:rPr lang="en-US" dirty="0" smtClean="0"/>
                  <a:t>Measure using light/dark strips.</a:t>
                </a:r>
              </a:p>
              <a:p>
                <a:r>
                  <a:rPr lang="en-US" dirty="0" smtClean="0"/>
                  <a:t>Each strip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 smtClean="0"/>
                  <a:t> has 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, density slope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Acutance: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𝑚𝑖𝑛</m:t>
                            </m:r>
                          </m:sub>
                        </m:sSub>
                      </m:e>
                    </m:d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/>
                      <m:e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Combination of acutance and resolving power: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𝑐𝑅</m:t>
                            </m:r>
                          </m:sup>
                        </m:sSup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0"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392" y="2019817"/>
            <a:ext cx="3515216" cy="396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73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4553</Words>
  <Application>Microsoft Office PowerPoint</Application>
  <PresentationFormat>Widescreen</PresentationFormat>
  <Paragraphs>749</Paragraphs>
  <Slides>100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6" baseType="lpstr">
      <vt:lpstr>Arial</vt:lpstr>
      <vt:lpstr>Calibri</vt:lpstr>
      <vt:lpstr>Calibri Light</vt:lpstr>
      <vt:lpstr>Cambria Math</vt:lpstr>
      <vt:lpstr>Times New Roman</vt:lpstr>
      <vt:lpstr>Office Theme</vt:lpstr>
      <vt:lpstr>Smart Camera Design Chapter 2: Light, Optics, and Imaging</vt:lpstr>
      <vt:lpstr>Outline</vt:lpstr>
      <vt:lpstr>Light and images</vt:lpstr>
      <vt:lpstr>Pinhole image formation</vt:lpstr>
      <vt:lpstr>Illumination to luminance</vt:lpstr>
      <vt:lpstr>Spatial frequency</vt:lpstr>
      <vt:lpstr>Color</vt:lpstr>
      <vt:lpstr>The Golden Hour</vt:lpstr>
      <vt:lpstr>The physics of light</vt:lpstr>
      <vt:lpstr>Sensitivity of eye vs. wavelength</vt:lpstr>
      <vt:lpstr>Intensity of light</vt:lpstr>
      <vt:lpstr>Color temperature</vt:lpstr>
      <vt:lpstr>Fermat’s principle</vt:lpstr>
      <vt:lpstr>Light and surfaces</vt:lpstr>
      <vt:lpstr>Refraction and diffraction</vt:lpstr>
      <vt:lpstr>Diffraction</vt:lpstr>
      <vt:lpstr>Diffraction grating</vt:lpstr>
      <vt:lpstr>Polarization</vt:lpstr>
      <vt:lpstr>Human visual system</vt:lpstr>
      <vt:lpstr>The human eye</vt:lpstr>
      <vt:lpstr>Visual acuity</vt:lpstr>
      <vt:lpstr>Visual processing</vt:lpstr>
      <vt:lpstr>Visual system response to light</vt:lpstr>
      <vt:lpstr>Visual scanning and constancy</vt:lpstr>
      <vt:lpstr>Real and apparent motion</vt:lpstr>
      <vt:lpstr>Color science</vt:lpstr>
      <vt:lpstr>Additive and subtractive color</vt:lpstr>
      <vt:lpstr>Color combinations</vt:lpstr>
      <vt:lpstr>Perceived color</vt:lpstr>
      <vt:lpstr>Retinex theory</vt:lpstr>
      <vt:lpstr>CIE chromaticity diagram</vt:lpstr>
      <vt:lpstr>Other color models</vt:lpstr>
      <vt:lpstr>Lenses and ray tracing</vt:lpstr>
      <vt:lpstr>Focus</vt:lpstr>
      <vt:lpstr>Circle of confusion and depth-of-field</vt:lpstr>
      <vt:lpstr>Focal length and image circle</vt:lpstr>
      <vt:lpstr>Focal length and image surface</vt:lpstr>
      <vt:lpstr>Lenses</vt:lpstr>
      <vt:lpstr>Lensmaker’s formula</vt:lpstr>
      <vt:lpstr>Lens characteristics</vt:lpstr>
      <vt:lpstr>Iris</vt:lpstr>
      <vt:lpstr>Real and virtual images</vt:lpstr>
      <vt:lpstr>Lens design</vt:lpstr>
      <vt:lpstr>Abberations</vt:lpstr>
      <vt:lpstr>Spherical aberration and coma</vt:lpstr>
      <vt:lpstr>Astigmatism and barrel/pincushion</vt:lpstr>
      <vt:lpstr>Chromatic abberations</vt:lpstr>
      <vt:lpstr>Flare</vt:lpstr>
      <vt:lpstr>Telephoto and zoom</vt:lpstr>
      <vt:lpstr>Anamorphic lenses</vt:lpstr>
      <vt:lpstr>Lens system design</vt:lpstr>
      <vt:lpstr>Panoramas</vt:lpstr>
      <vt:lpstr>Cropped and scanned panoramas</vt:lpstr>
      <vt:lpstr>Fisheye panorama</vt:lpstr>
      <vt:lpstr>Cylindrical and anamorphic</vt:lpstr>
      <vt:lpstr>Stitched panorama</vt:lpstr>
      <vt:lpstr>Lens assessment</vt:lpstr>
      <vt:lpstr>Rayleigh’s criterion</vt:lpstr>
      <vt:lpstr>Intensity modulation</vt:lpstr>
      <vt:lpstr>Modulation transfer function (MTF)</vt:lpstr>
      <vt:lpstr>Modulation and spatial frequency</vt:lpstr>
      <vt:lpstr>Camera model</vt:lpstr>
      <vt:lpstr>Projective geometry</vt:lpstr>
      <vt:lpstr>Transformation matrix</vt:lpstr>
      <vt:lpstr>Mapping 3D object onto 2D image</vt:lpstr>
      <vt:lpstr>2D geometric transformations</vt:lpstr>
      <vt:lpstr>Fundamental matrix</vt:lpstr>
      <vt:lpstr>Camera model</vt:lpstr>
      <vt:lpstr>Intrinsic camera parameters</vt:lpstr>
      <vt:lpstr>Camera and world coordinates</vt:lpstr>
      <vt:lpstr>Camera calibration</vt:lpstr>
      <vt:lpstr>Tsai calibration</vt:lpstr>
      <vt:lpstr>Image display</vt:lpstr>
      <vt:lpstr>Electronic displays</vt:lpstr>
      <vt:lpstr>Gamuts</vt:lpstr>
      <vt:lpstr>Color management</vt:lpstr>
      <vt:lpstr>Practical image capture</vt:lpstr>
      <vt:lpstr>ISO</vt:lpstr>
      <vt:lpstr>Exposure control</vt:lpstr>
      <vt:lpstr>Reciprocity</vt:lpstr>
      <vt:lpstr>Exposure and image tones</vt:lpstr>
      <vt:lpstr>Measuring light in the scene</vt:lpstr>
      <vt:lpstr>Meter readings and rendering</vt:lpstr>
      <vt:lpstr>Lighting for the subject</vt:lpstr>
      <vt:lpstr>Zone System</vt:lpstr>
      <vt:lpstr>Tonal range adjustment</vt:lpstr>
      <vt:lpstr>Color temperature</vt:lpstr>
      <vt:lpstr>Image composition</vt:lpstr>
      <vt:lpstr>Compositional placement rules</vt:lpstr>
      <vt:lpstr>Depth-of-field and composition</vt:lpstr>
      <vt:lpstr>Vanishing point</vt:lpstr>
      <vt:lpstr>Horizontal and vertical perspective</vt:lpstr>
      <vt:lpstr>View cameras and depth-of-field</vt:lpstr>
      <vt:lpstr>Composition for moving pictures</vt:lpstr>
      <vt:lpstr>Framing dialog</vt:lpstr>
      <vt:lpstr>Relationships between shots</vt:lpstr>
      <vt:lpstr>Image quality assessment</vt:lpstr>
      <vt:lpstr>Sharpness and resolution</vt:lpstr>
      <vt:lpstr>Acutance</vt:lpstr>
      <vt:lpstr>Subjective quality factor (SQF)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Camera Design Chapter 1: Digital Photography</dc:title>
  <dc:creator>Marilyn Wolf</dc:creator>
  <cp:lastModifiedBy>Marilyn Wolf</cp:lastModifiedBy>
  <cp:revision>134</cp:revision>
  <dcterms:created xsi:type="dcterms:W3CDTF">2018-01-17T15:04:22Z</dcterms:created>
  <dcterms:modified xsi:type="dcterms:W3CDTF">2018-01-18T01:04:27Z</dcterms:modified>
</cp:coreProperties>
</file>