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0"/>
  </p:notesMasterIdLst>
  <p:sldIdLst>
    <p:sldId id="256" r:id="rId2"/>
    <p:sldId id="257" r:id="rId3"/>
    <p:sldId id="259" r:id="rId4"/>
    <p:sldId id="258" r:id="rId5"/>
    <p:sldId id="260" r:id="rId6"/>
    <p:sldId id="331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9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32" r:id="rId48"/>
    <p:sldId id="333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79" d="100"/>
          <a:sy n="79" d="100"/>
        </p:scale>
        <p:origin x="84" y="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8EB763-9A0A-420A-8FB5-8CFE81B6416A}" type="datetimeFigureOut">
              <a:rPr lang="en-US" smtClean="0"/>
              <a:t>1/18/2018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D95E6-968E-422A-A3D6-924F30376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092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D95E6-968E-422A-A3D6-924F303762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04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26D6-AD37-48F0-B178-BD26ACB10D68}" type="datetime1">
              <a:rPr lang="en-US" smtClean="0"/>
              <a:t>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338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869-0B1B-447C-8F02-81C933450C75}" type="datetime1">
              <a:rPr lang="en-US" smtClean="0"/>
              <a:t>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209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FD4EA-AA4B-4A23-9571-2AE96F1735A8}" type="datetime1">
              <a:rPr lang="en-US" smtClean="0"/>
              <a:t>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08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9326-876B-40A1-9F9C-452B6E4709E3}" type="datetime1">
              <a:rPr lang="en-US" smtClean="0"/>
              <a:t>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264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38EC-233A-44FB-B558-8E2ADD9CE754}" type="datetime1">
              <a:rPr lang="en-US" smtClean="0"/>
              <a:t>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54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6917A-E619-4D56-A255-29B338FAF229}" type="datetime1">
              <a:rPr lang="en-US" smtClean="0"/>
              <a:t>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060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D3B5-EDF6-42B6-9D81-FCB5F99F6EA3}" type="datetime1">
              <a:rPr lang="en-US" smtClean="0"/>
              <a:t>1/18/2018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201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3DE4C-E192-4983-8876-440AE67D8339}" type="datetime1">
              <a:rPr lang="en-US" smtClean="0"/>
              <a:t>1/18/2018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91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5F3-E972-4D86-8483-400CFC3A9B68}" type="datetime1">
              <a:rPr lang="en-US" smtClean="0"/>
              <a:t>1/18/2018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26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6501-1174-4242-8786-36A2C9031A4F}" type="datetime1">
              <a:rPr lang="en-US" smtClean="0"/>
              <a:t>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81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E175-953B-44B6-AEB0-AF04246C7B06}" type="datetime1">
              <a:rPr lang="en-US" smtClean="0"/>
              <a:t>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EF053-1B82-4EEE-BB1B-05A1E9B03651}" type="datetime1">
              <a:rPr lang="en-US" smtClean="0"/>
              <a:t>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86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Smart Camera Design</a:t>
            </a:r>
            <a:br>
              <a:rPr lang="en-US" dirty="0" smtClean="0"/>
            </a:br>
            <a:r>
              <a:rPr lang="en-US" dirty="0" smtClean="0"/>
              <a:t>Chapter 3: Image Capture Systems </a:t>
            </a:r>
            <a:r>
              <a:rPr lang="en-US" smtClean="0"/>
              <a:t>and Algorithms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Marilyn Wolf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Mirrorless and SLR cameras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Larger handheld size.</a:t>
            </a:r>
          </a:p>
          <a:p>
            <a:r>
              <a:rPr lang="en-US" dirty="0" smtClean="0"/>
              <a:t>Larger battery, higher power consumption.</a:t>
            </a:r>
          </a:p>
          <a:p>
            <a:r>
              <a:rPr lang="en-US" dirty="0" smtClean="0"/>
              <a:t>High to professional-grade image quality.</a:t>
            </a:r>
          </a:p>
          <a:p>
            <a:r>
              <a:rPr lang="en-US" dirty="0" smtClean="0"/>
              <a:t>Still and video capture.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Complex optics, interchangeable lenses.</a:t>
            </a:r>
          </a:p>
          <a:p>
            <a:r>
              <a:rPr lang="en-US" dirty="0" smtClean="0"/>
              <a:t>Large image sensors.</a:t>
            </a:r>
          </a:p>
          <a:p>
            <a:r>
              <a:rPr lang="en-US" dirty="0" smtClean="0"/>
              <a:t>Processors designed for camera operation.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99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Camcorders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Optimized for video.</a:t>
            </a:r>
          </a:p>
          <a:p>
            <a:r>
              <a:rPr lang="en-US" dirty="0" smtClean="0"/>
              <a:t>Video features such as zebra stripes.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Moderate-sized image sensor.</a:t>
            </a:r>
          </a:p>
          <a:p>
            <a:r>
              <a:rPr lang="en-US" dirty="0" smtClean="0"/>
              <a:t>Complex lenses, may or may not be interchangeable.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59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sensors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Image sensor design parameters:</a:t>
            </a:r>
          </a:p>
          <a:p>
            <a:pPr lvl="1"/>
            <a:r>
              <a:rPr lang="en-US" dirty="0" smtClean="0"/>
              <a:t>Sensor size.</a:t>
            </a:r>
          </a:p>
          <a:p>
            <a:pPr lvl="1"/>
            <a:r>
              <a:rPr lang="en-US" dirty="0" smtClean="0"/>
              <a:t>Pixel size and pixel count.</a:t>
            </a:r>
          </a:p>
          <a:p>
            <a:r>
              <a:rPr lang="en-US" dirty="0" smtClean="0"/>
              <a:t>Two major technologies.</a:t>
            </a:r>
          </a:p>
          <a:p>
            <a:pPr lvl="1"/>
            <a:r>
              <a:rPr lang="en-US" dirty="0" smtClean="0"/>
              <a:t>Charge-coupled device (CCD).</a:t>
            </a:r>
          </a:p>
          <a:p>
            <a:pPr lvl="1"/>
            <a:r>
              <a:rPr lang="en-US" dirty="0" smtClean="0"/>
              <a:t>CMOS APS.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475" y="2168666"/>
            <a:ext cx="3625125" cy="338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3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image sensors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/>
                  <a:t>Single-sensor color uses color filter array puts filters on top of each pixel.</a:t>
                </a:r>
              </a:p>
              <a:p>
                <a:pPr lvl="1"/>
                <a:r>
                  <a:rPr lang="en-US" dirty="0" smtClean="0"/>
                  <a:t>Some video cameras use three separate RGB sensors.</a:t>
                </a:r>
              </a:p>
              <a:p>
                <a:r>
                  <a:rPr lang="en-US" dirty="0" smtClean="0"/>
                  <a:t>Bayer pattern: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2 </m:t>
                    </m:r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2 </m:t>
                    </m:r>
                  </m:oMath>
                </a14:m>
                <a:r>
                  <a:rPr lang="en-US" dirty="0" smtClean="0"/>
                  <a:t>pattern.</a:t>
                </a:r>
              </a:p>
              <a:p>
                <a:pPr lvl="1"/>
                <a:r>
                  <a:rPr lang="en-US" dirty="0" smtClean="0"/>
                  <a:t>Two greens because eye is most sensitive to green.</a:t>
                </a:r>
              </a:p>
              <a:p>
                <a:pPr lvl="1"/>
                <a:r>
                  <a:rPr lang="en-US" dirty="0" smtClean="0"/>
                  <a:t>Missing colors are interpolated separately.</a:t>
                </a:r>
              </a:p>
              <a:p>
                <a:r>
                  <a:rPr lang="en-US" dirty="0" err="1" smtClean="0"/>
                  <a:t>Foveon</a:t>
                </a:r>
                <a:r>
                  <a:rPr lang="en-US" dirty="0" smtClean="0"/>
                  <a:t> sensor used wavelength-dependent light penetration to sense RGB at each pixel site.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882" t="-3501" r="-1529" b="-2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709" y="2905766"/>
            <a:ext cx="2200582" cy="21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2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Pixel vertical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Color filter fabricated on top of color filter.</a:t>
            </a:r>
          </a:p>
          <a:p>
            <a:r>
              <a:rPr lang="en-US" dirty="0" err="1" smtClean="0"/>
              <a:t>Microlens</a:t>
            </a:r>
            <a:r>
              <a:rPr lang="en-US" dirty="0" smtClean="0"/>
              <a:t> concentrates light on </a:t>
            </a:r>
            <a:r>
              <a:rPr lang="en-US" dirty="0" err="1" smtClean="0"/>
              <a:t>photosensor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Some of pixel is occupied by other circuitry.</a:t>
            </a:r>
          </a:p>
          <a:p>
            <a:pPr lvl="1"/>
            <a:r>
              <a:rPr lang="en-US" dirty="0" smtClean="0"/>
              <a:t>Fill factor: percentage of pixel area occupied by </a:t>
            </a:r>
            <a:r>
              <a:rPr lang="en-US" dirty="0" err="1" smtClean="0"/>
              <a:t>photosensor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985" y="2250400"/>
            <a:ext cx="4260815" cy="331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16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formats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Interlacing introduced in analog television to improve brightness uniformity.</a:t>
                </a:r>
              </a:p>
              <a:p>
                <a:pPr lvl="1"/>
                <a:r>
                  <a:rPr lang="en-US" dirty="0" smtClean="0"/>
                  <a:t>Two fields per frame, displayed sequentially.</a:t>
                </a:r>
              </a:p>
              <a:p>
                <a:r>
                  <a:rPr lang="en-US" dirty="0" smtClean="0"/>
                  <a:t>HDTV specifies multiple formats, including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1920×1080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1280 ×720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4K UHDTV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3840×2160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8K UHDTV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7680×4320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2706" b="-2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Video signal is often encoded as luminance + chrominance.</a:t>
            </a:r>
          </a:p>
          <a:p>
            <a:pPr lvl="1"/>
            <a:r>
              <a:rPr lang="en-US" dirty="0" err="1" smtClean="0"/>
              <a:t>YCrCb</a:t>
            </a:r>
            <a:r>
              <a:rPr lang="en-US" dirty="0" smtClean="0"/>
              <a:t>.</a:t>
            </a:r>
          </a:p>
          <a:p>
            <a:r>
              <a:rPr lang="en-US" dirty="0" smtClean="0"/>
              <a:t>n:n:n describes spatial subsampling:</a:t>
            </a:r>
          </a:p>
          <a:p>
            <a:pPr lvl="1"/>
            <a:r>
              <a:rPr lang="en-US" dirty="0" smtClean="0"/>
              <a:t>4:4:4 samples luminance, chrominance at full resolution.</a:t>
            </a:r>
          </a:p>
          <a:p>
            <a:pPr lvl="1"/>
            <a:r>
              <a:rPr lang="en-US" dirty="0" smtClean="0"/>
              <a:t>4:2:2 samples chrominance at half resolution.</a:t>
            </a:r>
          </a:p>
          <a:p>
            <a:pPr lvl="1"/>
            <a:r>
              <a:rPr lang="en-US" dirty="0" smtClean="0"/>
              <a:t>4:2:0 samples chrominance at half resolution, alternates Cr, </a:t>
            </a:r>
            <a:r>
              <a:rPr lang="en-US" dirty="0" err="1" smtClean="0"/>
              <a:t>Cb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4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Silicon as a light detector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Silicon is most sensitive to red end of spectrum.</a:t>
                </a:r>
              </a:p>
              <a:p>
                <a:pPr lvl="1"/>
                <a:r>
                  <a:rPr lang="en-US" dirty="0" smtClean="0"/>
                  <a:t>Red, IR penetrate deepest into silicon.</a:t>
                </a:r>
              </a:p>
              <a:p>
                <a:r>
                  <a:rPr lang="en-US" dirty="0" smtClean="0"/>
                  <a:t>Absorbed photons create electron-hole pairs.</a:t>
                </a:r>
              </a:p>
              <a:p>
                <a:pPr lvl="1"/>
                <a:r>
                  <a:rPr lang="en-US" dirty="0" smtClean="0"/>
                  <a:t>Quantum efficiency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 smtClean="0"/>
                  <a:t> is proportion of carriers generated by photons.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10" y="1690688"/>
            <a:ext cx="3593324" cy="439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Photocurrent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Photocurrent:</a:t>
                </a:r>
              </a:p>
              <a:p>
                <a:pPr lvl="1"/>
                <a:r>
                  <a:rPr lang="en-US" dirty="0" smtClean="0"/>
                  <a:t>Carrier mobility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Carrier lifetime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Optical power input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𝑜𝑝𝑡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Planck’s constant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Primary photo current.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𝑞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𝜂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𝑜𝑝𝑡</m:t>
                                </m:r>
                              </m:sub>
                            </m:sSub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𝜈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ℇ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den>
                        </m:f>
                      </m:e>
                    </m:d>
                  </m:oMath>
                </a14:m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r>
                  <a:rPr lang="en-US" dirty="0"/>
                  <a:t>Photocurrent gain: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𝑜𝑝𝑡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𝜏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Carrier transit time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b="0" dirty="0" smtClean="0"/>
              </a:p>
              <a:p>
                <a:pPr lvl="1"/>
                <a:r>
                  <a:rPr lang="en-US" dirty="0" smtClean="0"/>
                  <a:t>Recombination rate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𝜏</m:t>
                        </m:r>
                      </m:den>
                    </m:f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Photodetector response time depends on transit time:</a:t>
                </a:r>
              </a:p>
              <a:p>
                <a:pPr lvl="1"/>
                <a:r>
                  <a:rPr lang="en-US" dirty="0" smtClean="0"/>
                  <a:t>Distance traveled.</a:t>
                </a:r>
              </a:p>
              <a:p>
                <a:pPr lvl="1"/>
                <a:r>
                  <a:rPr lang="en-US" dirty="0" smtClean="0"/>
                  <a:t>Electric field.</a:t>
                </a:r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34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Photodetector noise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Thermal noise (Johnson noise):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𝑘𝑇𝐺𝐵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Shot noise.</a:t>
                </a:r>
              </a:p>
              <a:p>
                <a:pPr lvl="1"/>
                <a:r>
                  <a:rPr lang="en-US" dirty="0" smtClean="0"/>
                  <a:t>Due to discrete carriers.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den>
                            </m:f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𝑠h𝑜𝑡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𝑠h𝑜𝑡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𝑠h𝑜𝑡</m:t>
                                </m:r>
                              </m:sub>
                            </m:sSub>
                          </m:e>
                        </m:rad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𝑠h𝑜𝑡</m:t>
                            </m:r>
                          </m:sub>
                        </m:sSub>
                      </m:e>
                    </m:rad>
                  </m:oMath>
                </a14:m>
                <a:endParaRPr lang="en-US" dirty="0" smtClean="0"/>
              </a:p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1/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 smtClean="0"/>
                  <a:t> noise.</a:t>
                </a:r>
              </a:p>
              <a:p>
                <a:pPr lvl="1"/>
                <a:r>
                  <a:rPr lang="en-US" dirty="0" smtClean="0"/>
                  <a:t>Poorly understood physical mechanism.</a:t>
                </a:r>
              </a:p>
              <a:p>
                <a:pPr lvl="1"/>
                <a:r>
                  <a:rPr lang="en-US" dirty="0" smtClean="0"/>
                  <a:t>Highly correlated in successive samples.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3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/>
                  <a:t>Dark current:</a:t>
                </a:r>
              </a:p>
              <a:p>
                <a:pPr lvl="1"/>
                <a:r>
                  <a:rPr lang="en-US" dirty="0" smtClean="0"/>
                  <a:t>Current produced under zero illumination.</a:t>
                </a:r>
              </a:p>
              <a:p>
                <a:pPr lvl="1"/>
                <a:r>
                  <a:rPr lang="en-US" dirty="0" smtClean="0"/>
                  <a:t>Primarily from recombination generation processes due to traps in silicon.</a:t>
                </a:r>
              </a:p>
              <a:p>
                <a:r>
                  <a:rPr lang="en-US" dirty="0" smtClean="0"/>
                  <a:t>Bulk recombination generation current proportional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:r>
                  <a:rPr lang="en-US" dirty="0" smtClean="0"/>
                  <a:t>Intrinsic carrier concentration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Depletion region width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Minority carrier lifetime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2118" t="-3081" r="-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54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Photodetector structures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Photodiode uses a </a:t>
            </a:r>
            <a:r>
              <a:rPr lang="en-US" dirty="0" err="1" smtClean="0"/>
              <a:t>pn</a:t>
            </a:r>
            <a:r>
              <a:rPr lang="en-US" dirty="0" smtClean="0"/>
              <a:t> or pin junction.</a:t>
            </a:r>
          </a:p>
          <a:p>
            <a:r>
              <a:rPr lang="en-US" dirty="0" smtClean="0"/>
              <a:t>Phototransistor uses the transistor depletion region to collect photons.</a:t>
            </a:r>
          </a:p>
          <a:p>
            <a:pPr lvl="1"/>
            <a:r>
              <a:rPr lang="en-US" dirty="0" smtClean="0"/>
              <a:t>Gate </a:t>
            </a:r>
            <a:r>
              <a:rPr lang="en-US" dirty="0" err="1" smtClean="0"/>
              <a:t>absorbes</a:t>
            </a:r>
            <a:r>
              <a:rPr lang="en-US" dirty="0" smtClean="0"/>
              <a:t> blue, limiting color response.</a:t>
            </a:r>
          </a:p>
          <a:p>
            <a:pPr lvl="1"/>
            <a:r>
              <a:rPr lang="en-US" dirty="0" smtClean="0"/>
              <a:t>Transistor used to amplify photocurrent.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313" y="2791450"/>
            <a:ext cx="3753374" cy="241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16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Camera architecture.</a:t>
            </a:r>
          </a:p>
          <a:p>
            <a:r>
              <a:rPr lang="en-US" dirty="0" smtClean="0"/>
              <a:t>The camera design space.</a:t>
            </a:r>
          </a:p>
          <a:p>
            <a:r>
              <a:rPr lang="en-US" dirty="0" smtClean="0"/>
              <a:t>Image sensors.</a:t>
            </a:r>
          </a:p>
          <a:p>
            <a:r>
              <a:rPr lang="en-US" dirty="0" smtClean="0"/>
              <a:t>Pre-exposure operations.</a:t>
            </a:r>
          </a:p>
          <a:p>
            <a:r>
              <a:rPr lang="en-US" dirty="0" smtClean="0"/>
              <a:t>Post-exposure operations.</a:t>
            </a:r>
          </a:p>
          <a:p>
            <a:r>
              <a:rPr lang="en-US" dirty="0" smtClean="0"/>
              <a:t>Image and video compression.</a:t>
            </a:r>
          </a:p>
          <a:p>
            <a:r>
              <a:rPr lang="en-US" dirty="0" smtClean="0"/>
              <a:t>Computing platforms.</a:t>
            </a:r>
          </a:p>
          <a:p>
            <a:r>
              <a:rPr lang="en-US" dirty="0" smtClean="0"/>
              <a:t>Image characteristics and image capture.</a:t>
            </a:r>
          </a:p>
          <a:p>
            <a:r>
              <a:rPr lang="en-US" dirty="0" smtClean="0"/>
              <a:t>Stereo and </a:t>
            </a:r>
            <a:r>
              <a:rPr lang="en-US" dirty="0" err="1" smtClean="0"/>
              <a:t>multicamera</a:t>
            </a:r>
            <a:r>
              <a:rPr lang="en-US" dirty="0" smtClean="0"/>
              <a:t> systems.</a:t>
            </a:r>
            <a:endParaRPr lang="en-US" dirty="0"/>
          </a:p>
          <a:p>
            <a:r>
              <a:rPr lang="en-US" dirty="0" smtClean="0"/>
              <a:t>Trade-offs.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95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coupled device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Image sensors vary in how they move photodetector charge off-chip.</a:t>
            </a:r>
          </a:p>
          <a:p>
            <a:r>
              <a:rPr lang="en-US" dirty="0" smtClean="0"/>
              <a:t>CCD uses array of MOS capacitors as a bit bucket chain.</a:t>
            </a:r>
          </a:p>
          <a:p>
            <a:r>
              <a:rPr lang="en-US" dirty="0" smtClean="0"/>
              <a:t>CCDs are extremely efficient---lose very little charge.</a:t>
            </a:r>
          </a:p>
          <a:p>
            <a:r>
              <a:rPr lang="en-US" dirty="0" smtClean="0"/>
              <a:t>Require non-standard processing, more expensive to manufacture.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891" y="3191556"/>
            <a:ext cx="5144218" cy="161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3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APS CMOS image sensor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CMOS image sensor uses slightly modified manufacturing line used for DRAM.</a:t>
            </a:r>
          </a:p>
          <a:p>
            <a:pPr lvl="1"/>
            <a:r>
              <a:rPr lang="en-US" dirty="0" smtClean="0"/>
              <a:t>Lower manufacturing cost than CCD.</a:t>
            </a:r>
          </a:p>
          <a:p>
            <a:r>
              <a:rPr lang="en-US" dirty="0" smtClean="0"/>
              <a:t>Column of pixels connected to bit line.</a:t>
            </a:r>
          </a:p>
          <a:p>
            <a:r>
              <a:rPr lang="en-US" dirty="0" smtClean="0"/>
              <a:t>Columns read out a row at a time.</a:t>
            </a:r>
          </a:p>
          <a:p>
            <a:r>
              <a:rPr lang="en-US" dirty="0" smtClean="0"/>
              <a:t>Analog shift register reads out each row.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085" y="1825625"/>
            <a:ext cx="443582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6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APS pixel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Photodiode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𝑝𝑑</m:t>
                        </m:r>
                      </m:sub>
                    </m:sSub>
                  </m:oMath>
                </a14:m>
                <a:r>
                  <a:rPr lang="en-US" dirty="0" smtClean="0"/>
                  <a:t> transforms photons into charge.</a:t>
                </a:r>
              </a:p>
              <a:p>
                <a:r>
                  <a:rPr lang="en-US" dirty="0" smtClean="0"/>
                  <a:t>Charge is stored in capacitor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𝑝𝑑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provides current gain.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𝑟𝑜𝑤</m:t>
                        </m:r>
                      </m:sub>
                    </m:sSub>
                  </m:oMath>
                </a14:m>
                <a:r>
                  <a:rPr lang="en-US" dirty="0" smtClean="0"/>
                  <a:t> connects pixel to bit line.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𝑟𝑒𝑠𝑒𝑡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resets pixel.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239" y="1958273"/>
            <a:ext cx="5376247" cy="330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6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Column sample-and-hold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Each column must sample pixel value.</a:t>
                </a:r>
              </a:p>
              <a:p>
                <a:pPr lvl="1"/>
                <a:r>
                  <a:rPr lang="en-US" dirty="0" smtClean="0"/>
                  <a:t>Sampling capacitor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Sampling transistor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𝑠𝑎𝑚𝑝𝑙𝑒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Double-sampling may be used to reduce noise.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3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872" y="2718924"/>
            <a:ext cx="3916744" cy="245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3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Readout noise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Ideal noise model of sample-and-hold: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Sup>
                          <m:sSub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𝑘𝑇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Fixed pattern noise caused by mismatches between transistor threshold voltages on the bit line.</a:t>
                </a:r>
              </a:p>
              <a:p>
                <a:pPr lvl="1"/>
                <a:r>
                  <a:rPr lang="en-US" dirty="0" smtClean="0"/>
                  <a:t>Results in luminance pattern on the image.</a:t>
                </a:r>
              </a:p>
              <a:p>
                <a:r>
                  <a:rPr lang="en-US" dirty="0" smtClean="0"/>
                  <a:t>Reset noise due to incomplete reset of the pixel.</a:t>
                </a:r>
              </a:p>
              <a:p>
                <a:pPr lvl="1"/>
                <a:r>
                  <a:rPr lang="en-US" dirty="0" smtClean="0"/>
                  <a:t>Image lag: value of pixel depends on its value in previous image.</a:t>
                </a: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16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Extended dynamic range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Standard pixel has linear dynamic range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70 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𝑑𝐵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Logarithmic sensors provide logarithmic response similar to eye.</a:t>
                </a:r>
              </a:p>
              <a:p>
                <a:r>
                  <a:rPr lang="en-US" dirty="0" smtClean="0"/>
                  <a:t>Can vary reset transistor voltage during capture to dump charge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𝑝𝑑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1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694" y="2362874"/>
            <a:ext cx="4428106" cy="272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39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image sensors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Put analog/digital converter on each pixel.</a:t>
            </a:r>
          </a:p>
          <a:p>
            <a:r>
              <a:rPr lang="en-US" dirty="0" smtClean="0"/>
              <a:t>Time-of-flight sensor times return of laser pulse.</a:t>
            </a:r>
          </a:p>
          <a:p>
            <a:r>
              <a:rPr lang="en-US" dirty="0" smtClean="0"/>
              <a:t>Far infrared sensors:</a:t>
            </a:r>
          </a:p>
          <a:p>
            <a:pPr lvl="1"/>
            <a:r>
              <a:rPr lang="en-US" dirty="0" err="1" smtClean="0"/>
              <a:t>Microbolometer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Quantum-well sensor.</a:t>
            </a:r>
          </a:p>
          <a:p>
            <a:r>
              <a:rPr lang="en-US" dirty="0" smtClean="0"/>
              <a:t>Stacked sensors use back-side illumination:</a:t>
            </a:r>
          </a:p>
          <a:p>
            <a:pPr lvl="1"/>
            <a:r>
              <a:rPr lang="en-US" dirty="0" smtClean="0"/>
              <a:t>High-bandwidth interconnect.</a:t>
            </a:r>
          </a:p>
          <a:p>
            <a:pPr lvl="1"/>
            <a:r>
              <a:rPr lang="en-US" dirty="0" smtClean="0"/>
              <a:t>Stacked memory, processor.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6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sensor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Pixel depth:</a:t>
            </a:r>
          </a:p>
          <a:p>
            <a:pPr lvl="1"/>
            <a:r>
              <a:rPr lang="en-US" dirty="0" smtClean="0"/>
              <a:t>Number of bits per pixel value.</a:t>
            </a:r>
          </a:p>
          <a:p>
            <a:r>
              <a:rPr lang="en-US" dirty="0" smtClean="0"/>
              <a:t>Pixel count:</a:t>
            </a:r>
          </a:p>
          <a:p>
            <a:pPr lvl="1"/>
            <a:r>
              <a:rPr lang="en-US" dirty="0" smtClean="0"/>
              <a:t>Number of pixels in image.</a:t>
            </a:r>
          </a:p>
          <a:p>
            <a:r>
              <a:rPr lang="en-US" dirty="0" smtClean="0"/>
              <a:t>Pixel pitch:</a:t>
            </a:r>
          </a:p>
          <a:p>
            <a:pPr lvl="1"/>
            <a:r>
              <a:rPr lang="en-US" dirty="0" smtClean="0"/>
              <a:t>Physical size of pixel.</a:t>
            </a:r>
          </a:p>
          <a:p>
            <a:r>
              <a:rPr lang="en-US" dirty="0" smtClean="0"/>
              <a:t>Image sensor size:</a:t>
            </a:r>
          </a:p>
          <a:p>
            <a:pPr lvl="1"/>
            <a:r>
              <a:rPr lang="en-US" dirty="0" smtClean="0"/>
              <a:t>Physical size of complete image sensor.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4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Quantization noise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/>
                  <a:t>Analog/digital conversion produces quantized digital value.</a:t>
                </a:r>
              </a:p>
              <a:p>
                <a:r>
                  <a:rPr lang="en-US" dirty="0" smtClean="0"/>
                  <a:t>Assume uniform distribution over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type m:val="skw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f>
                          <m:fPr>
                            <m:type m:val="skw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RMS noise: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den>
                        </m:f>
                        <m:nary>
                          <m:naryPr>
                            <m:limLoc m:val="subSup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type m:val="li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b>
                          <m:sup>
                            <m:f>
                              <m:fPr>
                                <m:type m:val="li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p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𝑑𝑞</m:t>
                            </m:r>
                          </m:e>
                        </m:nary>
                      </m:e>
                    </m:ra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12</m:t>
                            </m:r>
                          </m:e>
                        </m:rad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10-bit dynamic range similar to film.</a:t>
                </a:r>
              </a:p>
              <a:p>
                <a:r>
                  <a:rPr lang="en-US" dirty="0" smtClean="0"/>
                  <a:t>12-bit and 14-bit sensors are common.</a:t>
                </a:r>
              </a:p>
              <a:p>
                <a:r>
                  <a:rPr lang="en-US" dirty="0" smtClean="0"/>
                  <a:t>Small pixel depths result in </a:t>
                </a:r>
                <a:r>
                  <a:rPr lang="en-US" dirty="0" err="1" smtClean="0"/>
                  <a:t>posterization</a:t>
                </a:r>
                <a:r>
                  <a:rPr lang="en-US" dirty="0" smtClean="0"/>
                  <a:t>.</a:t>
                </a:r>
              </a:p>
              <a:p>
                <a:r>
                  <a:rPr lang="en-US" dirty="0" err="1" smtClean="0"/>
                  <a:t>Kell</a:t>
                </a:r>
                <a:r>
                  <a:rPr lang="en-US" dirty="0" smtClean="0"/>
                  <a:t> factor: limit image bandwidth to avoid beat frequencies near Nyquist limit.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928" t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5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Pixelization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Pixel dimensions quantize spatially.</a:t>
                </a:r>
              </a:p>
              <a:p>
                <a:r>
                  <a:rPr lang="en-US" dirty="0" smtClean="0"/>
                  <a:t>RMS </a:t>
                </a:r>
                <a:r>
                  <a:rPr lang="en-US" dirty="0" err="1" smtClean="0"/>
                  <a:t>pixelization</a:t>
                </a:r>
                <a:r>
                  <a:rPr lang="en-US" dirty="0" smtClean="0"/>
                  <a:t> noise:</a:t>
                </a:r>
              </a:p>
              <a:p>
                <a:pPr lvl="1"/>
                <a:r>
                  <a:rPr lang="en-US" dirty="0"/>
                  <a:t>Pixel count per dimension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.</a:t>
                </a:r>
              </a:p>
              <a:p>
                <a:pPr lvl="1"/>
                <a:r>
                  <a:rPr lang="en-US" dirty="0" smtClean="0"/>
                  <a:t>Pixel pitch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RMS error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12</m:t>
                            </m:r>
                          </m:e>
                        </m:rad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300" y="394131"/>
            <a:ext cx="2772500" cy="27725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902" y="3585452"/>
            <a:ext cx="2770898" cy="27708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79540" y="3151986"/>
            <a:ext cx="1376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smaller pixel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336579" y="6420484"/>
            <a:ext cx="1261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larger pixel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2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camera architecture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Image sensor.</a:t>
            </a:r>
          </a:p>
          <a:p>
            <a:r>
              <a:rPr lang="en-US" dirty="0" smtClean="0"/>
              <a:t>On-the-fly filtering.</a:t>
            </a:r>
          </a:p>
          <a:p>
            <a:pPr lvl="1"/>
            <a:r>
              <a:rPr lang="en-US" dirty="0" smtClean="0"/>
              <a:t>Bayer pattern interpolation.</a:t>
            </a:r>
          </a:p>
          <a:p>
            <a:r>
              <a:rPr lang="en-US" dirty="0" smtClean="0"/>
              <a:t>Image processing unit.</a:t>
            </a:r>
          </a:p>
          <a:p>
            <a:pPr lvl="1"/>
            <a:r>
              <a:rPr lang="en-US" dirty="0" smtClean="0"/>
              <a:t>Sharpening.</a:t>
            </a:r>
          </a:p>
          <a:p>
            <a:r>
              <a:rPr lang="en-US" dirty="0" smtClean="0"/>
              <a:t>Image compression engine.</a:t>
            </a:r>
          </a:p>
          <a:p>
            <a:pPr lvl="1"/>
            <a:r>
              <a:rPr lang="en-US" dirty="0" smtClean="0"/>
              <a:t>JPEG, H.264.</a:t>
            </a:r>
          </a:p>
          <a:p>
            <a:r>
              <a:rPr lang="en-US" dirty="0" smtClean="0"/>
              <a:t>Host processor.</a:t>
            </a:r>
          </a:p>
          <a:p>
            <a:pPr lvl="1"/>
            <a:r>
              <a:rPr lang="en-US" dirty="0" smtClean="0"/>
              <a:t>Camera control, user interface.</a:t>
            </a:r>
          </a:p>
          <a:p>
            <a:r>
              <a:rPr lang="en-US" dirty="0" smtClean="0"/>
              <a:t>Storage system.</a:t>
            </a:r>
          </a:p>
          <a:p>
            <a:r>
              <a:rPr lang="en-US" dirty="0" smtClean="0"/>
              <a:t>Display and user interface.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681" y="3077240"/>
            <a:ext cx="4210638" cy="184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noise vs. pixel pitch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/>
                  <a:t>Competing noise mechanisms:</a:t>
                </a:r>
              </a:p>
              <a:p>
                <a:pPr lvl="1"/>
                <a:r>
                  <a:rPr lang="en-US" dirty="0" err="1" smtClean="0"/>
                  <a:t>Pixelization</a:t>
                </a:r>
                <a:r>
                  <a:rPr lang="en-US" dirty="0" smtClean="0"/>
                  <a:t> noise goes down with smaller pixels.</a:t>
                </a:r>
              </a:p>
              <a:p>
                <a:pPr lvl="1"/>
                <a:r>
                  <a:rPr lang="en-US" dirty="0" smtClean="0"/>
                  <a:t>Photodiode noise goes up with smaller pixels.</a:t>
                </a:r>
              </a:p>
              <a:p>
                <a:r>
                  <a:rPr lang="en-US" dirty="0" smtClean="0"/>
                  <a:t>Imager reset noise: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𝑘𝑇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𝑝𝑑</m:t>
                                </m:r>
                              </m:sub>
                            </m:sSub>
                          </m:den>
                        </m:f>
                      </m:e>
                    </m:rad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Pixel pitch related to capacitor size.</a:t>
                </a:r>
              </a:p>
              <a:p>
                <a:pPr lvl="1"/>
                <a:r>
                  <a:rPr lang="en-US" dirty="0" smtClean="0"/>
                  <a:t>Decreasing pixel size increases reset noise.</a:t>
                </a:r>
              </a:p>
              <a:p>
                <a:r>
                  <a:rPr lang="en-US" dirty="0" smtClean="0"/>
                  <a:t>Pixels have an optimal size to balance photodiode, </a:t>
                </a:r>
                <a:r>
                  <a:rPr lang="en-US" dirty="0" err="1" smtClean="0"/>
                  <a:t>pixelization</a:t>
                </a:r>
                <a:r>
                  <a:rPr lang="en-US" dirty="0" smtClean="0"/>
                  <a:t> noise.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882" t="-3501" b="-3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514" y="2353361"/>
            <a:ext cx="4139021" cy="322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3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Sensitometry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Experimental evaluation of image sensor characteristics.</a:t>
            </a:r>
          </a:p>
          <a:p>
            <a:r>
              <a:rPr lang="en-US" dirty="0" smtClean="0"/>
              <a:t>Characteristic curve shows log exposure over pixel value.</a:t>
            </a:r>
          </a:p>
          <a:p>
            <a:r>
              <a:rPr lang="en-US" dirty="0" smtClean="0"/>
              <a:t>Film look comes in part from goes of the characteristic curve.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383" y="857173"/>
            <a:ext cx="4181475" cy="224790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083" y="3929063"/>
            <a:ext cx="4295775" cy="22479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98909" y="2982053"/>
            <a:ext cx="2405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electronic image sensor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829035" y="6250551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film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01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Sensor ISO and amplification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ISO 12232:2006 describes standard for determining digital native ISO.</a:t>
            </a:r>
          </a:p>
          <a:p>
            <a:r>
              <a:rPr lang="en-US" dirty="0" smtClean="0"/>
              <a:t>Logarithmic sensors put ISO amplifiers in logarithmic control circuitry.</a:t>
            </a:r>
          </a:p>
          <a:p>
            <a:pPr lvl="1"/>
            <a:r>
              <a:rPr lang="en-US" dirty="0"/>
              <a:t>Most noise in amplifier chain comes from first stage</a:t>
            </a:r>
            <a:r>
              <a:rPr lang="en-US" dirty="0" smtClean="0"/>
              <a:t>.</a:t>
            </a:r>
          </a:p>
          <a:p>
            <a:r>
              <a:rPr lang="en-US" dirty="0" smtClean="0"/>
              <a:t>Expose-to-the-right:</a:t>
            </a:r>
          </a:p>
          <a:p>
            <a:pPr lvl="1"/>
            <a:r>
              <a:rPr lang="en-US" dirty="0" smtClean="0"/>
              <a:t>Higher illumination at the pixel increases spread between signal and shot noise.</a:t>
            </a:r>
          </a:p>
          <a:p>
            <a:r>
              <a:rPr lang="en-US" dirty="0" smtClean="0"/>
              <a:t>ISO invariance:</a:t>
            </a:r>
          </a:p>
          <a:p>
            <a:pPr lvl="1"/>
            <a:r>
              <a:rPr lang="en-US" dirty="0" smtClean="0"/>
              <a:t>Noise independent of ISO setting.</a:t>
            </a:r>
          </a:p>
          <a:p>
            <a:pPr lvl="1"/>
            <a:r>
              <a:rPr lang="en-US" dirty="0" smtClean="0"/>
              <a:t>Some image sensors are less ISO invariant than others.</a:t>
            </a:r>
            <a:endParaRPr lang="en-US" dirty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28" y="3188263"/>
            <a:ext cx="5401585" cy="124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6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Motion blur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Rolling shutter moves over the image sensor.</a:t>
            </a:r>
          </a:p>
          <a:p>
            <a:r>
              <a:rPr lang="en-US" dirty="0" smtClean="0"/>
              <a:t>Moving image is captured at different positions over different positions.</a:t>
            </a:r>
          </a:p>
          <a:p>
            <a:r>
              <a:rPr lang="en-US" dirty="0" smtClean="0"/>
              <a:t>Tilted speeding object has become a visual motif.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937" y="1516534"/>
            <a:ext cx="5181600" cy="1943099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612" y="3798329"/>
            <a:ext cx="29432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19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Shutters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High-end cameras often use mechanical shutters.</a:t>
            </a:r>
          </a:p>
          <a:p>
            <a:pPr lvl="1"/>
            <a:r>
              <a:rPr lang="en-US" dirty="0" smtClean="0"/>
              <a:t>May cause shake and vibration.</a:t>
            </a:r>
          </a:p>
          <a:p>
            <a:pPr lvl="1"/>
            <a:r>
              <a:rPr lang="en-US" dirty="0" smtClean="0"/>
              <a:t>Global shutter </a:t>
            </a:r>
            <a:r>
              <a:rPr lang="en-US" i="1" dirty="0" smtClean="0"/>
              <a:t>vs</a:t>
            </a:r>
            <a:r>
              <a:rPr lang="en-US" dirty="0" smtClean="0"/>
              <a:t>. rolling shutter.</a:t>
            </a:r>
          </a:p>
          <a:p>
            <a:r>
              <a:rPr lang="en-US" dirty="0" smtClean="0"/>
              <a:t>Mechanical shutter types:</a:t>
            </a:r>
          </a:p>
          <a:p>
            <a:pPr lvl="1"/>
            <a:r>
              <a:rPr lang="en-US" dirty="0" smtClean="0"/>
              <a:t>Leaf shutter within lens.</a:t>
            </a:r>
          </a:p>
          <a:p>
            <a:pPr lvl="1"/>
            <a:r>
              <a:rPr lang="en-US" dirty="0" smtClean="0"/>
              <a:t>Focal plane shutter at focal plane.</a:t>
            </a:r>
          </a:p>
          <a:p>
            <a:pPr lvl="1"/>
            <a:r>
              <a:rPr lang="en-US" dirty="0" smtClean="0"/>
              <a:t>Rotating shutter for moving image camera.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Electronic shutter pulls charge off pixels.</a:t>
            </a:r>
          </a:p>
          <a:p>
            <a:pPr lvl="1"/>
            <a:r>
              <a:rPr lang="en-US" dirty="0"/>
              <a:t>Not as effective as mechanical shutter.</a:t>
            </a:r>
          </a:p>
          <a:p>
            <a:r>
              <a:rPr lang="en-US" dirty="0"/>
              <a:t>Many cameras combine electronic, mechanical shutters.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38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Pre-exposure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determine focus, exposure.</a:t>
            </a:r>
          </a:p>
          <a:p>
            <a:pPr lvl="1"/>
            <a:r>
              <a:rPr lang="en-US" dirty="0" smtClean="0"/>
              <a:t>Where in the image?</a:t>
            </a:r>
          </a:p>
          <a:p>
            <a:pPr lvl="1"/>
            <a:r>
              <a:rPr lang="en-US" dirty="0" smtClean="0"/>
              <a:t>At what value.</a:t>
            </a:r>
          </a:p>
          <a:p>
            <a:r>
              <a:rPr lang="en-US" dirty="0" smtClean="0"/>
              <a:t>Must be fast.</a:t>
            </a:r>
          </a:p>
          <a:p>
            <a:r>
              <a:rPr lang="en-US" dirty="0" smtClean="0"/>
              <a:t>Can combine image sensor data with other sensors.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54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Histogram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Histogram provides a summary of luminance values.</a:t>
            </a:r>
          </a:p>
          <a:p>
            <a:pPr lvl="1"/>
            <a:r>
              <a:rPr lang="en-US" dirty="0" smtClean="0"/>
              <a:t>Pixel values are binned.</a:t>
            </a:r>
          </a:p>
          <a:p>
            <a:r>
              <a:rPr lang="en-US" dirty="0" smtClean="0"/>
              <a:t>Ends of histogram provide under/overexposure information.</a:t>
            </a:r>
          </a:p>
          <a:p>
            <a:r>
              <a:rPr lang="en-US" dirty="0" smtClean="0"/>
              <a:t>Shape of histogram provides information on image structure.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208" y="457791"/>
            <a:ext cx="4487061" cy="2996603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264" y="3613644"/>
            <a:ext cx="2774950" cy="1130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98661" y="4840136"/>
            <a:ext cx="2199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luminance histogram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136132" y="6488668"/>
            <a:ext cx="1569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RGB histogram</a:t>
            </a:r>
            <a:endParaRPr lang="en-US" dirty="0"/>
          </a:p>
        </p:txBody>
      </p:sp>
      <p:pic>
        <p:nvPicPr>
          <p:cNvPr id="12" name="Picture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263" y="5305660"/>
            <a:ext cx="2730500" cy="11620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735882" y="3619465"/>
            <a:ext cx="856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Atlanta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75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Autofocus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Active autofocus illuminates the image.</a:t>
            </a:r>
          </a:p>
          <a:p>
            <a:pPr lvl="1"/>
            <a:r>
              <a:rPr lang="en-US" dirty="0" smtClean="0"/>
              <a:t>Infrared, ultrasound, visible.</a:t>
            </a:r>
          </a:p>
          <a:p>
            <a:r>
              <a:rPr lang="en-US" dirty="0" smtClean="0"/>
              <a:t>Infrared autofocus uses triangulation.</a:t>
            </a:r>
          </a:p>
          <a:p>
            <a:pPr lvl="1"/>
            <a:r>
              <a:rPr lang="en-US" dirty="0" smtClean="0"/>
              <a:t>IR pulses sent to subject.</a:t>
            </a:r>
          </a:p>
          <a:p>
            <a:pPr lvl="1"/>
            <a:r>
              <a:rPr lang="en-US" dirty="0" smtClean="0"/>
              <a:t>Linear array of photodetectors gives estimate of angle to subject and therefore distance. </a:t>
            </a:r>
          </a:p>
          <a:p>
            <a:r>
              <a:rPr lang="en-US" dirty="0" smtClean="0"/>
              <a:t>Ultrasound autofocus uses time-of-flight to measure distance.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902" y="365125"/>
            <a:ext cx="2400635" cy="3924848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619" y="4627836"/>
            <a:ext cx="36480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08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Phase-detection autofocus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Passive autofocus system.</a:t>
            </a:r>
          </a:p>
          <a:p>
            <a:r>
              <a:rPr lang="en-US" dirty="0" smtClean="0"/>
              <a:t>Beam splitter directs fraction of light to pair of line sensors.</a:t>
            </a:r>
          </a:p>
          <a:p>
            <a:pPr lvl="1"/>
            <a:r>
              <a:rPr lang="en-US" dirty="0" smtClean="0"/>
              <a:t>Line sensor gives profile of intensity along one dimension.</a:t>
            </a:r>
          </a:p>
          <a:p>
            <a:r>
              <a:rPr lang="en-US" dirty="0" smtClean="0"/>
              <a:t>Comparing line sensors gives both direction and amount of defocus:</a:t>
            </a:r>
          </a:p>
          <a:p>
            <a:pPr lvl="1"/>
            <a:r>
              <a:rPr lang="en-US" dirty="0" smtClean="0"/>
              <a:t>In focus gives known separation between profiles.</a:t>
            </a:r>
          </a:p>
          <a:p>
            <a:pPr lvl="1"/>
            <a:r>
              <a:rPr lang="en-US" dirty="0" smtClean="0"/>
              <a:t>Front focus puts intensity profiles farther apart.</a:t>
            </a:r>
          </a:p>
          <a:p>
            <a:pPr lvl="1"/>
            <a:r>
              <a:rPr lang="en-US" dirty="0" smtClean="0"/>
              <a:t>Back focus puts intensity profiles closer together.</a:t>
            </a:r>
          </a:p>
          <a:p>
            <a:r>
              <a:rPr lang="en-US" dirty="0" smtClean="0"/>
              <a:t>Modified lenses on pixels can provide </a:t>
            </a:r>
            <a:r>
              <a:rPr lang="en-US" smtClean="0"/>
              <a:t>ranging information.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127" y="1825625"/>
            <a:ext cx="444574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87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Contrast detection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Measure contrast between adjacent pixels.</a:t>
            </a:r>
          </a:p>
          <a:p>
            <a:pPr lvl="1"/>
            <a:r>
              <a:rPr lang="en-US" dirty="0" smtClean="0"/>
              <a:t>Focus gives high contrast edge.</a:t>
            </a:r>
          </a:p>
          <a:p>
            <a:r>
              <a:rPr lang="en-US" dirty="0" smtClean="0"/>
              <a:t>Does not require specialized hardware.</a:t>
            </a:r>
          </a:p>
          <a:p>
            <a:r>
              <a:rPr lang="en-US" dirty="0" smtClean="0"/>
              <a:t>Does not provide focus direction.</a:t>
            </a:r>
          </a:p>
          <a:p>
            <a:pPr lvl="1"/>
            <a:r>
              <a:rPr lang="en-US" dirty="0" smtClean="0"/>
              <a:t>Focus mechanism must hunt.</a:t>
            </a:r>
          </a:p>
          <a:p>
            <a:r>
              <a:rPr lang="en-US" dirty="0" smtClean="0"/>
              <a:t>Contrast must be measured at multiple angles to allow for varying line orientations.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Focus evaluation algorithms:</a:t>
                </a:r>
              </a:p>
              <a:p>
                <a:pPr lvl="1"/>
                <a:r>
                  <a:rPr lang="en-US" i="1" dirty="0"/>
                  <a:t>Sum-modulus-difference</a:t>
                </a:r>
                <a:r>
                  <a:rPr lang="en-US" dirty="0"/>
                  <a:t> forms the sum-of-difference of adjacent pixels.</a:t>
                </a:r>
              </a:p>
              <a:p>
                <a:pPr lvl="1"/>
                <a:r>
                  <a:rPr lang="en-US" i="1" dirty="0"/>
                  <a:t>Histogram entropy</a:t>
                </a:r>
                <a:r>
                  <a:rPr lang="en-US" dirty="0"/>
                  <a:t> is defined as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≠0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func>
                      </m:e>
                    </m:nary>
                  </m:oMath>
                </a14:m>
                <a:r>
                  <a:rPr lang="en-US" dirty="0"/>
                  <a:t> for the bins of the histogram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.</a:t>
                </a:r>
              </a:p>
              <a:p>
                <a:pPr lvl="1"/>
                <a:r>
                  <a:rPr lang="en-US" i="1" dirty="0"/>
                  <a:t>Histogram of local variations</a:t>
                </a:r>
                <a:r>
                  <a:rPr lang="en-US" b="1" i="1" dirty="0"/>
                  <a:t> </a:t>
                </a:r>
                <a:r>
                  <a:rPr lang="en-US" dirty="0"/>
                  <a:t>finds the best-fit line through the logarithms of the histogram bins.</a:t>
                </a:r>
              </a:p>
              <a:p>
                <a:pPr lvl="1"/>
                <a:r>
                  <a:rPr lang="en-US" i="1" dirty="0"/>
                  <a:t>Fast Fourier transform</a:t>
                </a:r>
                <a:r>
                  <a:rPr lang="en-US" b="1" i="1" dirty="0"/>
                  <a:t> </a:t>
                </a:r>
                <a:r>
                  <a:rPr lang="en-US" dirty="0"/>
                  <a:t>evaluates the FFT of the image region</a:t>
                </a:r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2"/>
                <a:stretch>
                  <a:fillRect l="-2118" t="-3081" r="-25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75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Imaging chain efficiency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Execution time.</a:t>
            </a:r>
          </a:p>
          <a:p>
            <a:pPr lvl="1"/>
            <a:r>
              <a:rPr lang="en-US" dirty="0" smtClean="0"/>
              <a:t>End-to-end latency from capture to generation of final file.</a:t>
            </a:r>
          </a:p>
          <a:p>
            <a:r>
              <a:rPr lang="en-US" dirty="0" smtClean="0"/>
              <a:t>Energy and power consumption.</a:t>
            </a:r>
          </a:p>
          <a:p>
            <a:pPr lvl="1"/>
            <a:r>
              <a:rPr lang="en-US" dirty="0" smtClean="0"/>
              <a:t>Battery life.</a:t>
            </a:r>
          </a:p>
          <a:p>
            <a:r>
              <a:rPr lang="en-US" dirty="0" smtClean="0"/>
              <a:t>Memory bandwidth and capacity.</a:t>
            </a:r>
          </a:p>
          <a:p>
            <a:pPr lvl="1"/>
            <a:r>
              <a:rPr lang="en-US" dirty="0" smtClean="0"/>
              <a:t>Limits size of image, frame rate.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92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Early </a:t>
            </a:r>
            <a:r>
              <a:rPr lang="en-US" dirty="0" err="1" smtClean="0"/>
              <a:t>autoexposure</a:t>
            </a:r>
            <a:r>
              <a:rPr lang="en-US" dirty="0" smtClean="0"/>
              <a:t> systems used a small number of photodiodes.</a:t>
            </a:r>
          </a:p>
          <a:p>
            <a:r>
              <a:rPr lang="en-US" dirty="0" smtClean="0"/>
              <a:t>Exposure zones were measured separately, weighted to provide overall exposure.</a:t>
            </a:r>
          </a:p>
          <a:p>
            <a:pPr lvl="1"/>
            <a:r>
              <a:rPr lang="en-US" dirty="0" smtClean="0"/>
              <a:t>Center-weighting.</a:t>
            </a:r>
          </a:p>
          <a:p>
            <a:r>
              <a:rPr lang="en-US" dirty="0" smtClean="0"/>
              <a:t>Digital cameras can measure exposure at multiple points, weight values.</a:t>
            </a:r>
          </a:p>
          <a:p>
            <a:r>
              <a:rPr lang="en-US" dirty="0" smtClean="0"/>
              <a:t>Histogram extremes can be used as a check.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944" y="2624739"/>
            <a:ext cx="3658111" cy="275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45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stabilization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Mechanical image stabilization moves the image sensor.</a:t>
            </a:r>
          </a:p>
          <a:p>
            <a:pPr lvl="1"/>
            <a:r>
              <a:rPr lang="en-US" dirty="0" smtClean="0"/>
              <a:t>MEMS accelerometers measure movement, transducers move the sensor.</a:t>
            </a:r>
          </a:p>
          <a:p>
            <a:r>
              <a:rPr lang="en-US" dirty="0" smtClean="0"/>
              <a:t>Optical image stabilization moves the optics.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420" y="2380109"/>
            <a:ext cx="3497343" cy="307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Face detection can guide both exposure and focus.</a:t>
            </a:r>
          </a:p>
          <a:p>
            <a:r>
              <a:rPr lang="en-US" dirty="0" smtClean="0"/>
              <a:t>Basic structure of face provides a small set of useful features.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103" y="1958600"/>
            <a:ext cx="2833935" cy="294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64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Viola and Jones face detector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Prune search space quickly using simple features.</a:t>
                </a:r>
              </a:p>
              <a:p>
                <a:r>
                  <a:rPr lang="en-US" dirty="0" err="1" smtClean="0"/>
                  <a:t>Haar</a:t>
                </a:r>
                <a:r>
                  <a:rPr lang="en-US" dirty="0" smtClean="0"/>
                  <a:t>-like features identify small features.</a:t>
                </a:r>
              </a:p>
              <a:p>
                <a:r>
                  <a:rPr lang="en-US" dirty="0" smtClean="0"/>
                  <a:t>Integral image provides intermediate representation: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𝐼𝐼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/>
                      <m:e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  <m:sup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err="1" smtClean="0"/>
                  <a:t>Adaboost</a:t>
                </a:r>
                <a:r>
                  <a:rPr lang="en-US" dirty="0" smtClean="0"/>
                  <a:t> used to train classifiers.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3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703" y="2101412"/>
            <a:ext cx="1857634" cy="3362794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797" y="2664513"/>
            <a:ext cx="2581275" cy="19335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08790" y="5690264"/>
            <a:ext cx="1841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 smtClean="0"/>
              <a:t>Haar</a:t>
            </a:r>
            <a:r>
              <a:rPr lang="en-US" dirty="0" smtClean="0"/>
              <a:t>-like features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768881" y="4899181"/>
            <a:ext cx="1523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</a:t>
            </a:r>
            <a:r>
              <a:rPr lang="en-US" dirty="0" smtClean="0"/>
              <a:t>ntegral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93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Post-exposure operations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Generate complete image.</a:t>
            </a:r>
          </a:p>
          <a:p>
            <a:pPr lvl="1"/>
            <a:r>
              <a:rPr lang="en-US" dirty="0" smtClean="0"/>
              <a:t>Color filter array interpolation.</a:t>
            </a:r>
          </a:p>
          <a:p>
            <a:r>
              <a:rPr lang="en-US" dirty="0" smtClean="0"/>
              <a:t>Improve image characteristics.</a:t>
            </a:r>
          </a:p>
          <a:p>
            <a:pPr lvl="1"/>
            <a:r>
              <a:rPr lang="en-US" dirty="0" smtClean="0"/>
              <a:t>Sharpening.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2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filter array interpolation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200" y="1825625"/>
                <a:ext cx="5449312" cy="4351338"/>
              </a:xfrm>
            </p:spPr>
            <p:txBody>
              <a:bodyPr/>
              <a:lstStyle/>
              <a:p>
                <a:r>
                  <a:rPr lang="en-US" dirty="0" smtClean="0"/>
                  <a:t>CFA interpolation provides missing images from filter array.</a:t>
                </a:r>
              </a:p>
              <a:p>
                <a:r>
                  <a:rPr lang="en-US" dirty="0" smtClean="0"/>
                  <a:t>Bilinear interpolation (given green pixel):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+1)</m:t>
                        </m:r>
                      </m:e>
                    </m:d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+1)</m:t>
                        </m:r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err="1" smtClean="0"/>
                  <a:t>Bicubic</a:t>
                </a:r>
                <a:r>
                  <a:rPr lang="en-US" dirty="0" smtClean="0"/>
                  <a:t> interpolation averages over a larger area.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200" y="1825625"/>
                <a:ext cx="5449312" cy="4351338"/>
              </a:xfrm>
              <a:blipFill rotWithShape="0">
                <a:blip r:embed="rId2"/>
                <a:stretch>
                  <a:fillRect l="-2016" t="-2241" r="-2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941" y="1825625"/>
            <a:ext cx="448811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15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Interpolation artifacts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white picket fence produces separate RGB lines at each picket edge.</a:t>
            </a:r>
          </a:p>
          <a:p>
            <a:r>
              <a:rPr lang="en-US" dirty="0" smtClean="0"/>
              <a:t>Interpolation estimates the edge at different positions for different colors.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111" y="1825625"/>
            <a:ext cx="381377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4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Subsampling and color rendition example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85" y="2058194"/>
            <a:ext cx="5178829" cy="38862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42800"/>
            <a:ext cx="5181600" cy="2916987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01408" y="5687077"/>
            <a:ext cx="2581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Nikon D810, no pixel shift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06876" y="6021714"/>
            <a:ext cx="3914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Olympus OM-D E-M1 Mk II w. pixel shift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28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Subsampling and color rendition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Fabric contains a small proportion of blue threads.</a:t>
            </a:r>
          </a:p>
          <a:p>
            <a:r>
              <a:rPr lang="en-US" dirty="0" smtClean="0"/>
              <a:t>Two different sensor configurations:</a:t>
            </a:r>
          </a:p>
          <a:p>
            <a:pPr lvl="1"/>
            <a:r>
              <a:rPr lang="en-US" dirty="0" smtClean="0"/>
              <a:t>Pixel shift captures RGB samples at each pixel position.</a:t>
            </a:r>
          </a:p>
          <a:p>
            <a:pPr lvl="1"/>
            <a:r>
              <a:rPr lang="en-US" dirty="0" smtClean="0"/>
              <a:t>Normal Bayer pattern sensor.</a:t>
            </a:r>
          </a:p>
          <a:p>
            <a:r>
              <a:rPr lang="en-US" dirty="0" smtClean="0"/>
              <a:t>Bayer pattern captures blue threads as weak color.</a:t>
            </a:r>
          </a:p>
          <a:p>
            <a:r>
              <a:rPr lang="en-US" dirty="0" smtClean="0"/>
              <a:t>Pixel shift captures </a:t>
            </a:r>
            <a:r>
              <a:rPr lang="en-US" smtClean="0"/>
              <a:t>strong blue.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White balance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Gray world assumption: average color is gray.</a:t>
                </a:r>
              </a:p>
              <a:p>
                <a:pPr lvl="1"/>
                <a:r>
                  <a:rPr lang="en-US" dirty="0" smtClean="0"/>
                  <a:t>Example photo violates gray world assumption.</a:t>
                </a:r>
              </a:p>
              <a:p>
                <a:r>
                  <a:rPr lang="en-US" dirty="0" smtClean="0"/>
                  <a:t>Find average value of pixels, then adjust color components: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</m:acc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</m:acc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</m:acc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</m:acc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</m:acc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</m:acc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</m:acc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</m:acc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519" y="2100974"/>
            <a:ext cx="4735803" cy="35489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42810" y="5807631"/>
            <a:ext cx="1449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Cleveland OH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03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design trade-offs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 quality.</a:t>
            </a:r>
          </a:p>
          <a:p>
            <a:r>
              <a:rPr lang="en-US" dirty="0" smtClean="0"/>
              <a:t>Physical size.</a:t>
            </a:r>
          </a:p>
          <a:p>
            <a:r>
              <a:rPr lang="en-US" dirty="0" smtClean="0"/>
              <a:t>Cost.</a:t>
            </a:r>
          </a:p>
          <a:p>
            <a:r>
              <a:rPr lang="en-US" dirty="0" smtClean="0"/>
              <a:t>Power consumption and battery life.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42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White balance, cont’d.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More sophisticated algorithm applies gray world model only for a limited band of colors: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</m:acc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 + 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acc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𝐺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603" y="1870075"/>
            <a:ext cx="3748142" cy="350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28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Sharpening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People prefer images to which sharpening has been applied.</a:t>
                </a:r>
              </a:p>
              <a:p>
                <a:r>
                  <a:rPr lang="en-US" dirty="0" smtClean="0"/>
                  <a:t>To sharpen edges of any orientation, use an approximation of the Laplacian: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>
                            <a:latin typeface="Cambria Math" panose="02040503050406030204" pitchFamily="18" charset="0"/>
                          </a:rPr>
                          <m:t>𝛻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𝐵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𝐵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r>
                  <a:rPr lang="en-US" dirty="0" smtClean="0"/>
                  <a:t>Compute weighted sum of pixels in region: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−1≤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≤1</m:t>
                        </m:r>
                      </m:sub>
                      <m:sup/>
                      <m:e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−1≤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≤1</m:t>
                            </m:r>
                          </m:sub>
                          <m:sup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Filtering window has value 9 in center, -1 elsewhere.</a:t>
                </a:r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2118" t="-2241" r="-2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37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and video compression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Reduce file size while maintaining acceptable image quality.</a:t>
            </a:r>
          </a:p>
          <a:p>
            <a:r>
              <a:rPr lang="en-US" dirty="0" err="1" smtClean="0"/>
              <a:t>Lossy</a:t>
            </a:r>
            <a:r>
              <a:rPr lang="en-US" dirty="0" smtClean="0"/>
              <a:t> coding---information is removed from the image.</a:t>
            </a:r>
          </a:p>
          <a:p>
            <a:r>
              <a:rPr lang="en-US" dirty="0" smtClean="0"/>
              <a:t>Perceptually-aware coding---remove image features less likely to be noticed.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1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JPEG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Image is divided into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8×8</m:t>
                    </m:r>
                  </m:oMath>
                </a14:m>
                <a:r>
                  <a:rPr lang="en-US" dirty="0" smtClean="0"/>
                  <a:t> blocks.</a:t>
                </a:r>
              </a:p>
              <a:p>
                <a:r>
                  <a:rPr lang="en-US" dirty="0" smtClean="0"/>
                  <a:t>Discrete cosine transform analyzes spatial frequencies of block.</a:t>
                </a:r>
              </a:p>
              <a:p>
                <a:r>
                  <a:rPr lang="en-US" dirty="0" smtClean="0"/>
                  <a:t>Quantization modifies DCT coefficients---</a:t>
                </a:r>
                <a:r>
                  <a:rPr lang="en-US" dirty="0" err="1" smtClean="0"/>
                  <a:t>lossy</a:t>
                </a:r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Entropy coding encodes coefficients---lossless.</a:t>
                </a:r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641416"/>
            <a:ext cx="5866752" cy="64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1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Discrete cosine transform (DCT)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Given values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, 0≤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𝑋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den>
                            </m:f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, 0≤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Inverse DCT: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(0)+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den>
                            </m:f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</m:d>
                      </m:e>
                    </m:func>
                    <m:r>
                      <a:rPr lang="en-US" i="1">
                        <a:latin typeface="Cambria Math" panose="02040503050406030204" pitchFamily="18" charset="0"/>
                      </a:rPr>
                      <m:t>, 0≤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13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DCT computation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DCT can be computed efficiently using butterfly </a:t>
                </a:r>
                <a:r>
                  <a:rPr lang="en-US" i="1" dirty="0" smtClean="0"/>
                  <a:t>a la </a:t>
                </a:r>
                <a:r>
                  <a:rPr lang="en-US" dirty="0" smtClean="0"/>
                  <a:t>Cooley-Tukey.</a:t>
                </a:r>
              </a:p>
              <a:p>
                <a:r>
                  <a:rPr lang="en-US" dirty="0" smtClean="0"/>
                  <a:t>Butterfly form: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2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65" y="2329423"/>
            <a:ext cx="4982270" cy="3343742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1341438"/>
            <a:ext cx="12763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9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DCT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Two-dimensional DCT can be formed from row and column DCTs: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𝑋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  <m:sup/>
                      <m:e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0≤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  <m:sup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cos</m:t>
                            </m:r>
                          </m:fName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den>
                                    </m:f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f>
                                          <m:f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den>
                                        </m:f>
                                      </m:e>
                                    </m:d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e>
                            </m:func>
                          </m:e>
                        </m:func>
                      </m:e>
                    </m:nary>
                    <m:r>
                      <a:rPr lang="en-US" i="1">
                        <a:latin typeface="Cambria Math" panose="02040503050406030204" pitchFamily="18" charset="0"/>
                      </a:rPr>
                      <m:t>, 0≤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dirty="0" smtClean="0"/>
              </a:p>
              <a:p>
                <a:r>
                  <a:rPr lang="en-US" dirty="0" err="1" smtClean="0"/>
                  <a:t>Separability</a:t>
                </a:r>
                <a:r>
                  <a:rPr lang="en-US" dirty="0"/>
                  <a:t> </a:t>
                </a:r>
                <a:r>
                  <a:rPr lang="en-US" dirty="0" smtClean="0"/>
                  <a:t>of dimensions improves efficiency.</a:t>
                </a: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89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DCT quantization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DCT quantization modifies DCT coefficients to improve its ability to be </a:t>
                </a:r>
                <a:r>
                  <a:rPr lang="en-US" dirty="0" err="1" smtClean="0"/>
                  <a:t>losslessly</a:t>
                </a:r>
                <a:r>
                  <a:rPr lang="en-US" dirty="0" smtClean="0"/>
                  <a:t> compressed.</a:t>
                </a:r>
              </a:p>
              <a:p>
                <a:pPr lvl="1"/>
                <a:r>
                  <a:rPr lang="en-US" dirty="0" smtClean="0"/>
                  <a:t>Zeroes, strings of zeroes are easy to compress.</a:t>
                </a:r>
              </a:p>
              <a:p>
                <a:r>
                  <a:rPr lang="en-US" dirty="0" smtClean="0"/>
                  <a:t>Quantization modifies image, throws away image information.</a:t>
                </a:r>
              </a:p>
              <a:p>
                <a:r>
                  <a:rPr lang="en-US" dirty="0" smtClean="0"/>
                  <a:t>Perceptual coding---change values at higher spatial frequencies.</a:t>
                </a:r>
              </a:p>
              <a:p>
                <a:r>
                  <a:rPr lang="en-US" dirty="0" smtClean="0"/>
                  <a:t>Apply quantization matrix: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𝐵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𝑟𝑜𝑢𝑛𝑑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Image quality parameter controls degree of quantization.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647" t="-3221" r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57376373"/>
              </p:ext>
            </p:extLst>
          </p:nvPr>
        </p:nvGraphicFramePr>
        <p:xfrm>
          <a:off x="7667698" y="2474455"/>
          <a:ext cx="3219133" cy="1371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05130"/>
                <a:gridCol w="405130"/>
                <a:gridCol w="405130"/>
                <a:gridCol w="405130"/>
                <a:gridCol w="383223"/>
                <a:gridCol w="405130"/>
                <a:gridCol w="405130"/>
                <a:gridCol w="405130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144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848122" y="4025442"/>
            <a:ext cx="285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</a:t>
            </a:r>
            <a:r>
              <a:rPr lang="en-US" dirty="0" smtClean="0"/>
              <a:t>xample quantization matrix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7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Entropy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Entropy coding reduces size of coefficient representation using loss length coding.</a:t>
            </a:r>
          </a:p>
          <a:p>
            <a:r>
              <a:rPr lang="en-US" dirty="0" smtClean="0"/>
              <a:t>Standard allows for several different coding algorithms:</a:t>
            </a:r>
          </a:p>
          <a:p>
            <a:pPr lvl="1"/>
            <a:r>
              <a:rPr lang="en-US" dirty="0" smtClean="0"/>
              <a:t>Huffman, run-length, arithmetic, combinations.</a:t>
            </a:r>
          </a:p>
          <a:p>
            <a:r>
              <a:rPr lang="en-US" dirty="0" smtClean="0"/>
              <a:t>Read out coefficients in zig-zag order:</a:t>
            </a:r>
          </a:p>
          <a:p>
            <a:pPr lvl="1"/>
            <a:r>
              <a:rPr lang="en-US" dirty="0" smtClean="0"/>
              <a:t>Low spatial frequencies to high spatial frequencies.</a:t>
            </a:r>
          </a:p>
          <a:p>
            <a:pPr lvl="1"/>
            <a:r>
              <a:rPr lang="en-US" dirty="0" smtClean="0"/>
              <a:t>Increases lengths of zero strings.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486" y="2122657"/>
            <a:ext cx="3679509" cy="357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8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 quality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834" y="1549984"/>
            <a:ext cx="2952548" cy="1967677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834" y="1550124"/>
            <a:ext cx="2952213" cy="19681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61731" y="3578770"/>
            <a:ext cx="1306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high quality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17822" y="3578770"/>
            <a:ext cx="1262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low quality</a:t>
            </a:r>
            <a:endParaRPr lang="en-US" dirty="0"/>
          </a:p>
        </p:txBody>
      </p:sp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664" y="3953247"/>
            <a:ext cx="2958994" cy="197266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29193" y="5987018"/>
            <a:ext cx="112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high - low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386761" y="4040163"/>
            <a:ext cx="2476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Black Rock Mountain GA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76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sensor size and camera size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Small image sensor has small normal focal length.</a:t>
            </a:r>
          </a:p>
          <a:p>
            <a:r>
              <a:rPr lang="en-US" dirty="0" smtClean="0"/>
              <a:t>Small image size also gives shorter optical system depth.</a:t>
            </a:r>
          </a:p>
          <a:p>
            <a:r>
              <a:rPr lang="en-US" dirty="0" smtClean="0"/>
              <a:t>Small image sensor in smartphone reduces </a:t>
            </a:r>
            <a:r>
              <a:rPr lang="en-US" smtClean="0"/>
              <a:t>phone thickness.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023060"/>
            <a:ext cx="1635126" cy="328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JPEG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 may be converted to </a:t>
            </a:r>
            <a:r>
              <a:rPr lang="en-US" dirty="0" err="1" smtClean="0"/>
              <a:t>YCrCb</a:t>
            </a:r>
            <a:r>
              <a:rPr lang="en-US" dirty="0" smtClean="0"/>
              <a:t>, </a:t>
            </a:r>
            <a:r>
              <a:rPr lang="en-US" dirty="0" err="1" smtClean="0"/>
              <a:t>chroma</a:t>
            </a:r>
            <a:r>
              <a:rPr lang="en-US" dirty="0" smtClean="0"/>
              <a:t> components subsampled.</a:t>
            </a:r>
          </a:p>
          <a:p>
            <a:r>
              <a:rPr lang="en-US" dirty="0" smtClean="0"/>
              <a:t>Profile: set of features.</a:t>
            </a:r>
          </a:p>
          <a:p>
            <a:r>
              <a:rPr lang="en-US" dirty="0" smtClean="0"/>
              <a:t>JFIF file format standard describes how to represent JPEG data as file.</a:t>
            </a:r>
          </a:p>
          <a:p>
            <a:r>
              <a:rPr lang="en-US" dirty="0" smtClean="0"/>
              <a:t>EXIF standard provides metadata, compatible with JPEG and other file formats.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1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H.264/AVC video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Video coding leverages still coding techniques.</a:t>
            </a:r>
          </a:p>
          <a:p>
            <a:r>
              <a:rPr lang="en-US" dirty="0" smtClean="0"/>
              <a:t>High video data rates require additional encoding mechanisms.</a:t>
            </a:r>
          </a:p>
          <a:p>
            <a:pPr lvl="1"/>
            <a:r>
              <a:rPr lang="en-US" dirty="0" smtClean="0"/>
              <a:t>Motion estimation and compensation.</a:t>
            </a:r>
          </a:p>
          <a:p>
            <a:r>
              <a:rPr lang="en-US" dirty="0" err="1" smtClean="0"/>
              <a:t>Interframe</a:t>
            </a:r>
            <a:r>
              <a:rPr lang="en-US" dirty="0" smtClean="0"/>
              <a:t> coding:</a:t>
            </a:r>
          </a:p>
          <a:p>
            <a:pPr lvl="1"/>
            <a:r>
              <a:rPr lang="en-US" dirty="0" smtClean="0"/>
              <a:t>Code one frame in terms of another.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motion estimation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Divide frame into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16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×16</m:t>
                    </m:r>
                  </m:oMath>
                </a14:m>
                <a:r>
                  <a:rPr lang="en-US" dirty="0" smtClean="0"/>
                  <a:t> macroblocks.</a:t>
                </a:r>
              </a:p>
              <a:p>
                <a:r>
                  <a:rPr lang="en-US" dirty="0" smtClean="0"/>
                  <a:t>Search for macroblock from one frame in other frames.</a:t>
                </a:r>
              </a:p>
              <a:p>
                <a:r>
                  <a:rPr lang="en-US" dirty="0" smtClean="0"/>
                  <a:t>Encode displacement as motion vector.</a:t>
                </a:r>
              </a:p>
              <a:p>
                <a:r>
                  <a:rPr lang="en-US" dirty="0" smtClean="0"/>
                  <a:t>Compute error signal to compensate for movement within the macroblock, regions that could mot be matched.</a:t>
                </a:r>
              </a:p>
              <a:p>
                <a:r>
                  <a:rPr lang="en-US" dirty="0" smtClean="0"/>
                  <a:t>Frame types:</a:t>
                </a:r>
              </a:p>
              <a:p>
                <a:pPr lvl="1"/>
                <a:r>
                  <a:rPr lang="en-US" dirty="0" err="1" smtClean="0"/>
                  <a:t>Infraframe</a:t>
                </a:r>
                <a:r>
                  <a:rPr lang="en-US" dirty="0" smtClean="0"/>
                  <a:t> (I) frame is not predicted.</a:t>
                </a:r>
              </a:p>
              <a:p>
                <a:pPr lvl="1"/>
                <a:r>
                  <a:rPr lang="en-US" dirty="0" smtClean="0"/>
                  <a:t>Predicted (P) frame is predicted by past frames.</a:t>
                </a:r>
              </a:p>
              <a:p>
                <a:pPr lvl="1"/>
                <a:r>
                  <a:rPr lang="en-US" dirty="0" smtClean="0"/>
                  <a:t>Bidirectional (B) frame is predicted by past and future frames.</a:t>
                </a: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412" t="-2801" r="-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470" y="2072212"/>
            <a:ext cx="4725059" cy="385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2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video encoder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899" y="2451888"/>
            <a:ext cx="8625399" cy="266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10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video decoder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765" y="1909173"/>
            <a:ext cx="5593323" cy="372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2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motion estimation algorithm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Compare blocks using sum-of-absolute difference of pixels: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𝑆𝐴𝐷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  <m:sup/>
                      <m:e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0≤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  <m:sup/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d>
                          </m:e>
                        </m:nary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Compare blocks at various offsets, choose best match.</a:t>
                </a:r>
              </a:p>
              <a:p>
                <a:r>
                  <a:rPr lang="en-US" dirty="0" smtClean="0"/>
                  <a:t>Search is limited to a region defined by the standard.</a:t>
                </a:r>
              </a:p>
              <a:p>
                <a:r>
                  <a:rPr lang="en-US" dirty="0" smtClean="0"/>
                  <a:t>Full search is expensive.</a:t>
                </a:r>
              </a:p>
              <a:p>
                <a:r>
                  <a:rPr lang="en-US" dirty="0" smtClean="0"/>
                  <a:t>Heuristic search algorithms compare a small number of offsets.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42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89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Three-step and four-step search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446" y="2981976"/>
            <a:ext cx="2029108" cy="203863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945" y="3439240"/>
            <a:ext cx="2934109" cy="112410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52333" y="5134482"/>
            <a:ext cx="1196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three-step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44108" y="5134482"/>
            <a:ext cx="1080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four-step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27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Diamond search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182" y="2981976"/>
            <a:ext cx="2943636" cy="203863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814" y="2758108"/>
            <a:ext cx="2486372" cy="248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9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Subpixel motion estimation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Interpolate intermediate pixel values: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𝐼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+0.5, 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+1)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5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Bit rate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Variable bit rate:</a:t>
                </a:r>
              </a:p>
              <a:p>
                <a:pPr lvl="1"/>
                <a:r>
                  <a:rPr lang="en-US" dirty="0" smtClean="0"/>
                  <a:t>Output bit rate depends on video content.</a:t>
                </a:r>
              </a:p>
              <a:p>
                <a:r>
                  <a:rPr lang="en-US" dirty="0" smtClean="0"/>
                  <a:t>Constant bit rate:</a:t>
                </a:r>
              </a:p>
              <a:p>
                <a:pPr lvl="1"/>
                <a:r>
                  <a:rPr lang="en-US" dirty="0" smtClean="0"/>
                  <a:t>Encoding is adapted to maintain roughly constant bit rate.</a:t>
                </a:r>
              </a:p>
              <a:p>
                <a:r>
                  <a:rPr lang="en-US" dirty="0" smtClean="0"/>
                  <a:t>Lagrange multiplier method:</a:t>
                </a:r>
              </a:p>
              <a:p>
                <a:pPr lvl="1"/>
                <a:r>
                  <a:rPr lang="en-US" dirty="0" smtClean="0"/>
                  <a:t>Rate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, distortion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for bit allocation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min</m:t>
                            </m:r>
                          </m:e>
                          <m:li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lim>
                        </m:limLow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func>
                  </m:oMath>
                </a14:m>
                <a:endParaRPr lang="en-US" dirty="0" smtClean="0"/>
              </a:p>
              <a:p>
                <a:pPr lvl="1"/>
                <a:r>
                  <a:rPr lang="en-US" dirty="0" err="1" smtClean="0"/>
                  <a:t>Langrange</a:t>
                </a:r>
                <a:r>
                  <a:rPr lang="en-US" dirty="0" smtClean="0"/>
                  <a:t> multiplier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 smtClean="0"/>
                  <a:t> controls relative importance of rate, distortion.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9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Still or video snapshots.</a:t>
            </a:r>
          </a:p>
          <a:p>
            <a:r>
              <a:rPr lang="en-US" dirty="0" smtClean="0"/>
              <a:t>Portraiture.</a:t>
            </a:r>
          </a:p>
          <a:p>
            <a:r>
              <a:rPr lang="en-US" dirty="0" smtClean="0"/>
              <a:t>Landscape or architectural photography.</a:t>
            </a:r>
          </a:p>
          <a:p>
            <a:r>
              <a:rPr lang="en-US" dirty="0" smtClean="0"/>
              <a:t>Electronic news gathering (ENG).</a:t>
            </a:r>
          </a:p>
          <a:p>
            <a:r>
              <a:rPr lang="en-US" dirty="0" smtClean="0"/>
              <a:t>Studio videography.</a:t>
            </a:r>
          </a:p>
          <a:p>
            <a:r>
              <a:rPr lang="en-US" dirty="0" smtClean="0"/>
              <a:t>Technical and scientific.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93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H.264 encoder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122" y="1825625"/>
            <a:ext cx="621975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43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H.264 features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Flexible block motion estimation algorithms:</a:t>
            </a:r>
          </a:p>
          <a:p>
            <a:pPr lvl="1"/>
            <a:r>
              <a:rPr lang="en-US" dirty="0" smtClean="0"/>
              <a:t>Multiple block sizes.</a:t>
            </a:r>
          </a:p>
          <a:p>
            <a:pPr lvl="1"/>
            <a:r>
              <a:rPr lang="en-US" dirty="0" err="1" smtClean="0"/>
              <a:t>Lagrangian</a:t>
            </a:r>
            <a:r>
              <a:rPr lang="en-US" dirty="0" smtClean="0"/>
              <a:t> rate-distortion control.</a:t>
            </a:r>
          </a:p>
          <a:p>
            <a:r>
              <a:rPr lang="en-US" dirty="0" err="1" smtClean="0"/>
              <a:t>YCrCb</a:t>
            </a:r>
            <a:r>
              <a:rPr lang="en-US" dirty="0" smtClean="0"/>
              <a:t> color space, 4:2:0 sampling.</a:t>
            </a:r>
          </a:p>
          <a:p>
            <a:r>
              <a:rPr lang="en-US" dirty="0" smtClean="0"/>
              <a:t>Intra prediction predicts pixels from neighboring pixels.</a:t>
            </a:r>
          </a:p>
          <a:p>
            <a:r>
              <a:rPr lang="en-US" dirty="0" err="1" smtClean="0"/>
              <a:t>Deblocking</a:t>
            </a:r>
            <a:r>
              <a:rPr lang="en-US" dirty="0" smtClean="0"/>
              <a:t> filter smooths block boundaries.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871" y="2816029"/>
            <a:ext cx="4290705" cy="194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9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Compressed image quality assessment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Peak SNR does not take into account perceptual characteristics: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  <m:sup/>
                      <m:e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0≤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&lt;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b>
                          <m:sup/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𝐽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nary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𝑃𝑆𝑁𝑅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=10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𝑀𝐴𝑋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𝑀𝑆𝐸</m:t>
                            </m:r>
                          </m:den>
                        </m:f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Structural Similarity Index Model (SSIM) is easy to compute, takes into account perceptual characteristics.</a:t>
                </a:r>
              </a:p>
              <a:p>
                <a:r>
                  <a:rPr lang="en-US" dirty="0" smtClean="0"/>
                  <a:t>Given image patches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𝑆𝑆𝐼𝑀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𝛼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num>
                              <m:den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𝛽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𝑥𝑦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𝑐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num>
                              <m:den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𝑐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den>
                            </m:f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𝛾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1882" t="-2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26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computing platform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Computing platform determines:</a:t>
            </a:r>
          </a:p>
          <a:p>
            <a:pPr lvl="1"/>
            <a:r>
              <a:rPr lang="en-US" dirty="0" smtClean="0"/>
              <a:t>Rate at which images can be generated.</a:t>
            </a:r>
          </a:p>
          <a:p>
            <a:pPr lvl="1"/>
            <a:r>
              <a:rPr lang="en-US" dirty="0" smtClean="0"/>
              <a:t>Image/video compression features.</a:t>
            </a:r>
          </a:p>
          <a:p>
            <a:pPr lvl="1"/>
            <a:r>
              <a:rPr lang="en-US" dirty="0" smtClean="0"/>
              <a:t>Battery life.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Cameras are heterogeneous multiprocessors.</a:t>
            </a:r>
          </a:p>
          <a:p>
            <a:pPr lvl="1"/>
            <a:r>
              <a:rPr lang="en-US" dirty="0" smtClean="0"/>
              <a:t>Multiple CPUs, DSPs.</a:t>
            </a:r>
          </a:p>
          <a:p>
            <a:pPr lvl="1"/>
            <a:r>
              <a:rPr lang="en-US" dirty="0" smtClean="0"/>
              <a:t>Hardwired accelerators, particularly for video.</a:t>
            </a:r>
          </a:p>
          <a:p>
            <a:pPr lvl="1"/>
            <a:r>
              <a:rPr lang="en-US" dirty="0" smtClean="0"/>
              <a:t>GPUs.</a:t>
            </a:r>
          </a:p>
          <a:p>
            <a:r>
              <a:rPr lang="en-US" dirty="0" smtClean="0"/>
              <a:t>Smartphone, SLR cameras often use different processor architectures.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45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Buffering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Processing at different rates requires buffering between stages.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𝐵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  <m:sup/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𝑂𝑢𝑡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𝐼𝑛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Buffering may limit frame rate for still images.</a:t>
                </a:r>
              </a:p>
              <a:p>
                <a:r>
                  <a:rPr lang="en-US" dirty="0" smtClean="0"/>
                  <a:t>Video buffering must take into account worst-case rate.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782750"/>
            <a:ext cx="5181600" cy="43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77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displays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good camera requires low latency from image sensor to display.</a:t>
            </a:r>
          </a:p>
          <a:p>
            <a:r>
              <a:rPr lang="en-US" dirty="0" smtClean="0"/>
              <a:t>Image sensor may be subsampled during preview to reduce latency.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05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Flash storage devices provide large data capacity, high data rates.</a:t>
            </a:r>
          </a:p>
          <a:p>
            <a:r>
              <a:rPr lang="en-US" dirty="0" smtClean="0"/>
              <a:t>File system format determines compatibility.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Image file formats:</a:t>
            </a:r>
          </a:p>
          <a:p>
            <a:pPr lvl="1"/>
            <a:r>
              <a:rPr lang="en-US" dirty="0" smtClean="0"/>
              <a:t>TIFF typically used for lossless compression.</a:t>
            </a:r>
          </a:p>
          <a:p>
            <a:pPr lvl="1"/>
            <a:r>
              <a:rPr lang="en-US" dirty="0" smtClean="0"/>
              <a:t>JPEG/JFIF is widely used.</a:t>
            </a:r>
          </a:p>
          <a:p>
            <a:pPr lvl="1"/>
            <a:r>
              <a:rPr lang="en-US" dirty="0" smtClean="0"/>
              <a:t>EXIF defines metadata to supplement image data.</a:t>
            </a:r>
          </a:p>
          <a:p>
            <a:pPr lvl="1"/>
            <a:r>
              <a:rPr lang="en-US" dirty="0" smtClean="0"/>
              <a:t>DCF standard describes relationship between storage media, writers, and readers.</a:t>
            </a:r>
          </a:p>
          <a:p>
            <a:pPr lvl="1"/>
            <a:r>
              <a:rPr lang="en-US" dirty="0" smtClean="0"/>
              <a:t>RAW image formats are usually proprietary.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68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Stereo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Disparity between subject position in stereo images gives distance to subject.</a:t>
            </a:r>
          </a:p>
          <a:p>
            <a:r>
              <a:rPr lang="en-US" dirty="0" smtClean="0"/>
              <a:t>Heuristic search algorithms can be used to speed up disparity search.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998" y="2067449"/>
            <a:ext cx="2896004" cy="386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55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Trade-offs revisited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Image sensor size:</a:t>
            </a:r>
          </a:p>
          <a:p>
            <a:pPr lvl="1"/>
            <a:r>
              <a:rPr lang="en-US" dirty="0" smtClean="0"/>
              <a:t>Small sensor gives small optics, small camera.</a:t>
            </a:r>
          </a:p>
          <a:p>
            <a:pPr lvl="1"/>
            <a:r>
              <a:rPr lang="en-US" dirty="0" smtClean="0"/>
              <a:t>Large sensor gives higher image quality.</a:t>
            </a:r>
          </a:p>
          <a:p>
            <a:r>
              <a:rPr lang="en-US" dirty="0" smtClean="0"/>
              <a:t>Resolution-frame rate product limited by pixilation, sensor noise.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Some characteristics can be compensated </a:t>
            </a:r>
            <a:r>
              <a:rPr lang="en-US" smtClean="0"/>
              <a:t>by post-processing.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19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cam, surveillance 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Low cost, small size.</a:t>
            </a:r>
          </a:p>
          <a:p>
            <a:r>
              <a:rPr lang="en-US" dirty="0" smtClean="0"/>
              <a:t>Simplified operation.</a:t>
            </a:r>
          </a:p>
          <a:p>
            <a:r>
              <a:rPr lang="en-US" dirty="0" smtClean="0"/>
              <a:t>Only moderate demands on image quality.</a:t>
            </a:r>
          </a:p>
          <a:p>
            <a:r>
              <a:rPr lang="en-US" dirty="0" smtClean="0"/>
              <a:t>User interface provided by host.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Inexpensive optics.</a:t>
            </a:r>
          </a:p>
          <a:p>
            <a:r>
              <a:rPr lang="en-US" dirty="0" smtClean="0"/>
              <a:t>Fixed focal length.</a:t>
            </a:r>
          </a:p>
          <a:p>
            <a:r>
              <a:rPr lang="en-US" dirty="0" smtClean="0"/>
              <a:t>Small aperture to avoid focus.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0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Smartphone camera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Very small physical size.</a:t>
            </a:r>
          </a:p>
          <a:p>
            <a:r>
              <a:rPr lang="en-US" dirty="0" smtClean="0"/>
              <a:t>Low power consumption.</a:t>
            </a:r>
          </a:p>
          <a:p>
            <a:r>
              <a:rPr lang="en-US" dirty="0" smtClean="0"/>
              <a:t>Still and video capture.</a:t>
            </a:r>
          </a:p>
          <a:p>
            <a:r>
              <a:rPr lang="en-US" dirty="0" smtClean="0"/>
              <a:t>Moderate to high image quality.</a:t>
            </a:r>
          </a:p>
          <a:p>
            <a:r>
              <a:rPr lang="en-US" dirty="0" smtClean="0"/>
              <a:t>Rich processing platform.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Very small optical system.</a:t>
            </a:r>
          </a:p>
          <a:p>
            <a:r>
              <a:rPr lang="en-US" dirty="0" smtClean="0"/>
              <a:t>Very small image sensor.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44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3297</Words>
  <Application>Microsoft Office PowerPoint</Application>
  <PresentationFormat>Widescreen</PresentationFormat>
  <Paragraphs>647</Paragraphs>
  <Slides>78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4" baseType="lpstr">
      <vt:lpstr>Arial</vt:lpstr>
      <vt:lpstr>Calibri</vt:lpstr>
      <vt:lpstr>Calibri Light</vt:lpstr>
      <vt:lpstr>Cambria Math</vt:lpstr>
      <vt:lpstr>Times New Roman</vt:lpstr>
      <vt:lpstr>Office Theme</vt:lpstr>
      <vt:lpstr>Smart Camera Design Chapter 3: Image Capture Systems and Algorithms</vt:lpstr>
      <vt:lpstr>Outline</vt:lpstr>
      <vt:lpstr>Generic camera architecture</vt:lpstr>
      <vt:lpstr>Imaging chain efficiency characteristics</vt:lpstr>
      <vt:lpstr>Camera design trade-offs</vt:lpstr>
      <vt:lpstr>Image sensor size and camera size</vt:lpstr>
      <vt:lpstr>Camera use cases</vt:lpstr>
      <vt:lpstr>Web cam, surveillance camera</vt:lpstr>
      <vt:lpstr>Smartphone camera</vt:lpstr>
      <vt:lpstr>Mirrorless and SLR cameras</vt:lpstr>
      <vt:lpstr>Camcorders</vt:lpstr>
      <vt:lpstr>Image sensors</vt:lpstr>
      <vt:lpstr>Color image sensors</vt:lpstr>
      <vt:lpstr>Pixel vertical structure</vt:lpstr>
      <vt:lpstr>Video formats</vt:lpstr>
      <vt:lpstr>Silicon as a light detector</vt:lpstr>
      <vt:lpstr>Photocurrent</vt:lpstr>
      <vt:lpstr>Photodetector noise</vt:lpstr>
      <vt:lpstr>Photodetector structures</vt:lpstr>
      <vt:lpstr>Charge coupled device</vt:lpstr>
      <vt:lpstr>APS CMOS image sensor</vt:lpstr>
      <vt:lpstr>APS pixel</vt:lpstr>
      <vt:lpstr>Column sample-and-hold</vt:lpstr>
      <vt:lpstr>Readout noise</vt:lpstr>
      <vt:lpstr>Extended dynamic range</vt:lpstr>
      <vt:lpstr>Advanced image sensors</vt:lpstr>
      <vt:lpstr>Image sensor characteristics</vt:lpstr>
      <vt:lpstr>Quantization noise</vt:lpstr>
      <vt:lpstr>Pixelization</vt:lpstr>
      <vt:lpstr>Image noise vs. pixel pitch</vt:lpstr>
      <vt:lpstr>Sensitometry</vt:lpstr>
      <vt:lpstr>Sensor ISO and amplification</vt:lpstr>
      <vt:lpstr>Motion blur</vt:lpstr>
      <vt:lpstr>Shutters</vt:lpstr>
      <vt:lpstr>Pre-exposure operations</vt:lpstr>
      <vt:lpstr>Histogram</vt:lpstr>
      <vt:lpstr>Autofocus</vt:lpstr>
      <vt:lpstr>Phase-detection autofocus</vt:lpstr>
      <vt:lpstr>Contrast detection</vt:lpstr>
      <vt:lpstr>Exposure</vt:lpstr>
      <vt:lpstr>Image stabilization</vt:lpstr>
      <vt:lpstr>Face detection</vt:lpstr>
      <vt:lpstr>Viola and Jones face detector</vt:lpstr>
      <vt:lpstr>Post-exposure operations</vt:lpstr>
      <vt:lpstr>Color filter array interpolation</vt:lpstr>
      <vt:lpstr>Interpolation artifacts</vt:lpstr>
      <vt:lpstr>Subsampling and color rendition example</vt:lpstr>
      <vt:lpstr>Subsampling and color rendition</vt:lpstr>
      <vt:lpstr>White balance</vt:lpstr>
      <vt:lpstr>White balance, cont’d.</vt:lpstr>
      <vt:lpstr>Sharpening</vt:lpstr>
      <vt:lpstr>Image and video compression</vt:lpstr>
      <vt:lpstr>JPEG</vt:lpstr>
      <vt:lpstr>Discrete cosine transform (DCT)</vt:lpstr>
      <vt:lpstr>DCT computation</vt:lpstr>
      <vt:lpstr>2D DCT</vt:lpstr>
      <vt:lpstr>DCT quantization</vt:lpstr>
      <vt:lpstr>Entropy coding</vt:lpstr>
      <vt:lpstr>Coding quality</vt:lpstr>
      <vt:lpstr>JPEG features</vt:lpstr>
      <vt:lpstr>H.264/AVC video coding</vt:lpstr>
      <vt:lpstr>Block motion estimation</vt:lpstr>
      <vt:lpstr>Generic video encoder</vt:lpstr>
      <vt:lpstr>Generic video decoder</vt:lpstr>
      <vt:lpstr>Block motion estimation algorithm</vt:lpstr>
      <vt:lpstr>Three-step and four-step search</vt:lpstr>
      <vt:lpstr>Diamond search</vt:lpstr>
      <vt:lpstr>Subpixel motion estimation</vt:lpstr>
      <vt:lpstr>Bit rate</vt:lpstr>
      <vt:lpstr>H.264 encoder</vt:lpstr>
      <vt:lpstr>H.264 features</vt:lpstr>
      <vt:lpstr>Compressed image quality assessment</vt:lpstr>
      <vt:lpstr>Camera computing platform</vt:lpstr>
      <vt:lpstr>Buffering</vt:lpstr>
      <vt:lpstr>Camera displays</vt:lpstr>
      <vt:lpstr>Storage</vt:lpstr>
      <vt:lpstr>Stereo</vt:lpstr>
      <vt:lpstr>Trade-offs revisited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Camera Design Chapter 1: Digital Photography</dc:title>
  <dc:creator>Marilyn Wolf</dc:creator>
  <cp:lastModifiedBy>Marilyn Wolf</cp:lastModifiedBy>
  <cp:revision>125</cp:revision>
  <dcterms:created xsi:type="dcterms:W3CDTF">2018-01-17T15:04:22Z</dcterms:created>
  <dcterms:modified xsi:type="dcterms:W3CDTF">2018-01-18T14:15:08Z</dcterms:modified>
</cp:coreProperties>
</file>