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EB763-9A0A-420A-8FB5-8CFE81B6416A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D95E6-968E-422A-A3D6-924F30376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9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D95E6-968E-422A-A3D6-924F303762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0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26D6-AD37-48F0-B178-BD26ACB10D68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3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869-0B1B-447C-8F02-81C933450C75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0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FD4EA-AA4B-4A23-9571-2AE96F1735A8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0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9326-876B-40A1-9F9C-452B6E4709E3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6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38EC-233A-44FB-B558-8E2ADD9CE754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5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6917A-E619-4D56-A255-29B338FAF229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6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D3B5-EDF6-42B6-9D81-FCB5F99F6EA3}" type="datetime1">
              <a:rPr lang="en-US" smtClean="0"/>
              <a:t>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0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3DE4C-E192-4983-8876-440AE67D8339}" type="datetime1">
              <a:rPr lang="en-US" smtClean="0"/>
              <a:t>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9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5F3-E972-4D86-8483-400CFC3A9B68}" type="datetime1">
              <a:rPr lang="en-US" smtClean="0"/>
              <a:t>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6501-1174-4242-8786-36A2C9031A4F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81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E175-953B-44B6-AEB0-AF04246C7B06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053-1B82-4EEE-BB1B-05A1E9B03651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6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Smart Camera Design</a:t>
            </a:r>
            <a:br>
              <a:rPr lang="en-US" dirty="0" smtClean="0"/>
            </a:br>
            <a:r>
              <a:rPr lang="en-US" dirty="0" smtClean="0"/>
              <a:t>Chapter 4: Image and </a:t>
            </a:r>
            <a:r>
              <a:rPr lang="en-US" smtClean="0"/>
              <a:t>Video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Marilyn Wolf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dynamic range (HDR)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54" y="1734806"/>
            <a:ext cx="2714105" cy="1816331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08" y="2059702"/>
            <a:ext cx="5105939" cy="3405641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54" y="3762523"/>
            <a:ext cx="2710180" cy="18091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4222" y="5823890"/>
            <a:ext cx="2004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component images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963634" y="5834357"/>
            <a:ext cx="121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HDR image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946734" y="6065389"/>
            <a:ext cx="161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North Carolina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00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HDR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Mann and Picard:</a:t>
                </a:r>
              </a:p>
              <a:p>
                <a:pPr lvl="1"/>
                <a:r>
                  <a:rPr lang="en-US" dirty="0" smtClean="0"/>
                  <a:t>Camera response function </a:t>
                </a:r>
                <a14:m>
                  <m:oMath xmlns:m="http://schemas.openxmlformats.org/officeDocument/2006/math">
                    <m:r>
                      <a:rPr lang="en-US" i="1"/>
                      <m:t>𝑔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/>
                          <m:t>𝑣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Pixel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0</m:t>
                        </m:r>
                      </m:sub>
                    </m:sSub>
                    <m:r>
                      <a:rPr lang="en-US" i="1"/>
                      <m:t>=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𝑑</m:t>
                                </m:r>
                              </m:num>
                              <m:den>
                                <m:r>
                                  <a:rPr lang="en-US" i="1"/>
                                  <m:t>𝑑𝑣</m:t>
                                </m:r>
                              </m:den>
                            </m:f>
                            <m:func>
                              <m:funcPr>
                                <m:ctrlPr>
                                  <a:rPr lang="en-US" i="1"/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/>
                                  <m:t>log</m:t>
                                </m:r>
                              </m:fName>
                              <m:e>
                                <m:r>
                                  <a:rPr lang="en-US" i="1"/>
                                  <m:t>𝑔</m:t>
                                </m:r>
                                <m:r>
                                  <a:rPr lang="en-US" i="1"/>
                                  <m:t>(</m:t>
                                </m:r>
                                <m:r>
                                  <a:rPr lang="en-US" i="1"/>
                                  <m:t>𝑣</m:t>
                                </m:r>
                                <m:r>
                                  <a:rPr lang="en-US" i="1"/>
                                  <m:t>)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lang="en-US" i="1"/>
                          <m:t>−1</m:t>
                        </m:r>
                      </m:sup>
                    </m:sSup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err="1" smtClean="0"/>
                  <a:t>Debevec</a:t>
                </a:r>
                <a:r>
                  <a:rPr lang="en-US" dirty="0" smtClean="0"/>
                  <a:t> and Malik favor mid-range pixel values: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𝑣</m:t>
                        </m:r>
                      </m:e>
                      <m:sub>
                        <m:r>
                          <a:rPr lang="en-US" i="1"/>
                          <m:t>0</m:t>
                        </m:r>
                      </m:sub>
                    </m:sSub>
                    <m:r>
                      <a:rPr lang="en-US" i="1"/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r>
                              <a:rPr lang="en-US" i="1"/>
                              <m:t>𝑣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𝑣</m:t>
                                </m:r>
                              </m:e>
                              <m:sub>
                                <m:r>
                                  <a:rPr lang="en-US" i="1"/>
                                  <m:t>𝑚𝑖𝑛</m:t>
                                </m:r>
                              </m:sub>
                            </m:sSub>
                            <m:r>
                              <a:rPr lang="en-US" i="1"/>
                              <m:t>, </m:t>
                            </m:r>
                            <m:r>
                              <a:rPr lang="en-US" i="1"/>
                              <m:t>𝑣</m:t>
                            </m:r>
                            <m:r>
                              <a:rPr lang="en-US" i="1"/>
                              <m:t>≤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1</m:t>
                                </m:r>
                              </m:num>
                              <m:den>
                                <m:r>
                                  <a:rPr lang="en-US" i="1"/>
                                  <m:t>2</m:t>
                                </m:r>
                              </m:den>
                            </m:f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𝑚𝑖𝑛</m:t>
                                    </m:r>
                                  </m:sub>
                                </m:sSub>
                                <m:r>
                                  <a:rPr lang="en-US" i="1"/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𝑚𝑎𝑥</m:t>
                                    </m:r>
                                  </m:sub>
                                </m:sSub>
                              </m:e>
                            </m:d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𝑣</m:t>
                                </m:r>
                              </m:e>
                              <m:sub>
                                <m:r>
                                  <a:rPr lang="en-US" i="1"/>
                                  <m:t>𝑚𝑎𝑥</m:t>
                                </m:r>
                              </m:sub>
                            </m:sSub>
                            <m:r>
                              <a:rPr lang="en-US" i="1"/>
                              <m:t>−</m:t>
                            </m:r>
                            <m:r>
                              <a:rPr lang="en-US" i="1"/>
                              <m:t>𝑣</m:t>
                            </m:r>
                            <m:r>
                              <a:rPr lang="en-US" i="1"/>
                              <m:t>, </m:t>
                            </m:r>
                            <m:r>
                              <a:rPr lang="en-US" i="1"/>
                              <m:t>𝑣</m:t>
                            </m:r>
                            <m:r>
                              <a:rPr lang="en-US" i="1"/>
                              <m:t>&gt;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1</m:t>
                                </m:r>
                              </m:num>
                              <m:den>
                                <m:r>
                                  <a:rPr lang="en-US" i="1"/>
                                  <m:t>2</m:t>
                                </m:r>
                              </m:den>
                            </m:f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𝑚𝑖𝑛</m:t>
                                    </m:r>
                                  </m:sub>
                                </m:sSub>
                                <m:r>
                                  <a:rPr lang="en-US" i="1"/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𝑚𝑎𝑥</m:t>
                                    </m:r>
                                  </m:sub>
                                </m:sSub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2101" r="-3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Granados </a:t>
                </a:r>
                <a:r>
                  <a:rPr lang="en-US" i="1" dirty="0" smtClean="0"/>
                  <a:t>et al.</a:t>
                </a:r>
                <a:r>
                  <a:rPr lang="en-US" dirty="0" smtClean="0"/>
                  <a:t> noise model: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𝑤</m:t>
                        </m:r>
                      </m:e>
                      <m:sub>
                        <m:r>
                          <a:rPr lang="en-US" i="1"/>
                          <m:t>𝑜𝑝𝑡</m:t>
                        </m:r>
                      </m:sub>
                    </m:sSub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𝑣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𝑡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𝑔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𝑎</m:t>
                            </m:r>
                          </m:e>
                          <m:sub>
                            <m:r>
                              <a:rPr lang="en-US" i="1"/>
                              <m:t>𝑗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</m:num>
                      <m:den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𝑔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𝑡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𝑎</m:t>
                                </m:r>
                              </m:e>
                              <m:sub>
                                <m:r>
                                  <a:rPr lang="en-US" i="1"/>
                                  <m:t>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𝜇</m:t>
                                </m:r>
                              </m:e>
                              <m:sub>
                                <m:r>
                                  <a:rPr lang="en-US" i="1"/>
                                  <m:t>𝑋</m:t>
                                </m:r>
                              </m:sub>
                            </m:sSub>
                            <m:r>
                              <a:rPr lang="en-US" i="1"/>
                              <m:t>+2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𝜇</m:t>
                                </m:r>
                              </m:e>
                              <m:sub>
                                <m:r>
                                  <a:rPr lang="en-US" i="1"/>
                                  <m:t>𝐷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+2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𝜎</m:t>
                            </m:r>
                          </m:e>
                          <m:sub>
                            <m:r>
                              <a:rPr lang="en-US" i="1"/>
                              <m:t>𝑅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Hasinoff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et al.</a:t>
                </a:r>
                <a:r>
                  <a:rPr lang="en-US" dirty="0" smtClean="0"/>
                  <a:t>. ISO scaling model: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𝑆𝑁𝑅</m:t>
                        </m:r>
                        <m:r>
                          <a:rPr lang="en-US" i="1"/>
                          <m:t>(</m:t>
                        </m:r>
                        <m:r>
                          <m:rPr>
                            <m:sty m:val="p"/>
                          </m:rPr>
                          <a:rPr lang="en-US"/>
                          <m:t>Φ</m:t>
                        </m:r>
                        <m:r>
                          <a:rPr lang="en-US" i="1"/>
                          <m:t>)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/>
                              <m:t>Φ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𝑡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𝐼</m:t>
                            </m:r>
                            <m:r>
                              <a:rPr lang="en-US" i="1"/>
                              <m:t>&lt;</m:t>
                            </m:r>
                            <m:acc>
                              <m:accPr>
                                <m:chr m:val="̃"/>
                                <m:ctrlPr>
                                  <a:rPr lang="en-US" i="1"/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𝑚𝑎𝑥</m:t>
                                    </m:r>
                                  </m:sub>
                                </m:sSub>
                                <m:r>
                                  <a:rPr lang="en-US" i="1"/>
                                  <m:t>(</m:t>
                                </m:r>
                                <m:r>
                                  <a:rPr lang="en-US" i="1"/>
                                  <m:t>𝑔</m:t>
                                </m:r>
                                <m:r>
                                  <a:rPr lang="en-US" i="1"/>
                                  <m:t>)</m:t>
                                </m:r>
                              </m:e>
                            </m:acc>
                          </m:e>
                        </m:d>
                      </m:num>
                      <m:den>
                        <m:r>
                          <m:rPr>
                            <m:sty m:val="p"/>
                          </m:rPr>
                          <a:rPr lang="en-US"/>
                          <m:t>Φ</m:t>
                        </m:r>
                        <m:r>
                          <a:rPr lang="en-US" i="1"/>
                          <m:t>𝑡</m:t>
                        </m:r>
                        <m:r>
                          <a:rPr lang="en-US" i="1"/>
                          <m:t>+2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𝜎</m:t>
                            </m:r>
                          </m:e>
                          <m:sub>
                            <m:r>
                              <a:rPr lang="en-US" i="1"/>
                              <m:t>𝑟𝑒𝑎𝑑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  <m:r>
                          <a:rPr lang="en-US" i="1"/>
                          <m:t>+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𝜎</m:t>
                            </m:r>
                          </m:e>
                          <m:sub>
                            <m:r>
                              <a:rPr lang="en-US" i="1"/>
                              <m:t>𝐴𝐷𝐶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𝑔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Hasinoff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et al.</a:t>
                </a:r>
                <a:r>
                  <a:rPr lang="en-US" dirty="0" smtClean="0"/>
                  <a:t> burst-based HDR:</a:t>
                </a:r>
              </a:p>
              <a:p>
                <a:pPr lvl="1"/>
                <a:r>
                  <a:rPr lang="en-US" dirty="0" smtClean="0"/>
                  <a:t>Multiple images of same exposure.</a:t>
                </a:r>
              </a:p>
              <a:p>
                <a:pPr lvl="1"/>
                <a:r>
                  <a:rPr lang="en-US" dirty="0" smtClean="0"/>
                  <a:t>Map dynamic range using contrast, saturation, and well-exposedness.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𝐶</m:t>
                            </m:r>
                          </m:e>
                          <m:sub>
                            <m:r>
                              <a:rPr lang="en-US" i="1"/>
                              <m:t>𝑖𝑗</m:t>
                            </m:r>
                            <m:r>
                              <a:rPr lang="en-US" i="1"/>
                              <m:t>,</m:t>
                            </m:r>
                            <m:r>
                              <a:rPr lang="en-US" i="1"/>
                              <m:t>𝑣</m:t>
                            </m:r>
                          </m:sub>
                        </m:sSub>
                      </m:e>
                      <m:sup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𝜔</m:t>
                            </m:r>
                          </m:e>
                          <m:sub>
                            <m:r>
                              <a:rPr lang="en-US" i="1"/>
                              <m:t>𝐶</m:t>
                            </m:r>
                          </m:sub>
                        </m:sSub>
                      </m:sup>
                    </m:sSup>
                    <m:sSup>
                      <m:sSupPr>
                        <m:ctrlPr>
                          <a:rPr lang="en-US" i="1"/>
                        </m:ctrlPr>
                      </m:sSup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𝑆</m:t>
                            </m:r>
                          </m:e>
                          <m:sub>
                            <m:r>
                              <a:rPr lang="en-US" i="1"/>
                              <m:t>𝑖𝑗</m:t>
                            </m:r>
                            <m:r>
                              <a:rPr lang="en-US" i="1"/>
                              <m:t>,</m:t>
                            </m:r>
                            <m:r>
                              <a:rPr lang="en-US" i="1"/>
                              <m:t>𝑣</m:t>
                            </m:r>
                          </m:sub>
                        </m:sSub>
                      </m:e>
                      <m:sup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𝜔</m:t>
                            </m:r>
                          </m:e>
                          <m:sub>
                            <m:r>
                              <a:rPr lang="en-US" i="1"/>
                              <m:t>𝑆</m:t>
                            </m:r>
                          </m:sub>
                        </m:sSub>
                      </m:sup>
                    </m:sSup>
                    <m:sSup>
                      <m:sSupPr>
                        <m:ctrlPr>
                          <a:rPr lang="en-US" i="1"/>
                        </m:ctrlPr>
                      </m:sSup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𝐸</m:t>
                            </m:r>
                          </m:e>
                          <m:sub>
                            <m:r>
                              <a:rPr lang="en-US" i="1"/>
                              <m:t>𝑖𝑗</m:t>
                            </m:r>
                            <m:r>
                              <a:rPr lang="en-US" i="1"/>
                              <m:t>,</m:t>
                            </m:r>
                            <m:r>
                              <a:rPr lang="en-US" i="1"/>
                              <m:t>𝑣</m:t>
                            </m:r>
                          </m:sub>
                        </m:sSub>
                      </m:e>
                      <m:sup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𝜔</m:t>
                            </m:r>
                          </m:e>
                          <m:sub>
                            <m:r>
                              <a:rPr lang="en-US" i="1"/>
                              <m:t>𝐸</m:t>
                            </m:r>
                          </m:sub>
                        </m:sSub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882" t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38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HDR examples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38599"/>
            <a:ext cx="4848599" cy="272828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259" y="2338599"/>
            <a:ext cx="4845195" cy="27282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9717" y="5342286"/>
            <a:ext cx="2009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Blue Ridge Parkway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40192" y="5342286"/>
            <a:ext cx="509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ATL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40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Sharpening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err="1" smtClean="0"/>
                  <a:t>Unsharp</a:t>
                </a:r>
                <a:r>
                  <a:rPr lang="en-US" dirty="0" smtClean="0"/>
                  <a:t> mask filter uses mask with blurred edges to sharpen edges.</a:t>
                </a:r>
              </a:p>
              <a:p>
                <a:r>
                  <a:rPr lang="en-US" dirty="0" smtClean="0"/>
                  <a:t>Mask from convolution of image and Gaussian: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𝑈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𝑦</m:t>
                        </m:r>
                      </m:e>
                    </m:d>
                    <m:r>
                      <a:rPr lang="en-US" i="1"/>
                      <m:t>=</m:t>
                    </m:r>
                    <m:r>
                      <a:rPr lang="en-US" i="1"/>
                      <m:t>𝐼</m:t>
                    </m:r>
                    <m:r>
                      <a:rPr lang="en-US" i="1"/>
                      <m:t>(</m:t>
                    </m:r>
                    <m:r>
                      <a:rPr lang="en-US" i="1"/>
                      <m:t>𝑥</m:t>
                    </m:r>
                    <m:r>
                      <a:rPr lang="en-US" i="1"/>
                      <m:t>,</m:t>
                    </m:r>
                    <m:r>
                      <a:rPr lang="en-US" i="1"/>
                      <m:t>𝑦</m:t>
                    </m:r>
                    <m:r>
                      <a:rPr lang="en-US" i="1"/>
                      <m:t>)∗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f>
                          <m:fPr>
                            <m:ctrlPr>
                              <a:rPr lang="en-US" i="1"/>
                            </m:ctrlPr>
                          </m:fPr>
                          <m:num>
                            <m:r>
                              <a:rPr lang="en-US" i="1"/>
                              <m:t>1</m:t>
                            </m:r>
                          </m:num>
                          <m:den>
                            <m:r>
                              <a:rPr lang="en-US" i="1"/>
                              <m:t>𝜎</m:t>
                            </m:r>
                            <m:rad>
                              <m:radPr>
                                <m:degHide m:val="on"/>
                                <m:ctrlPr>
                                  <a:rPr lang="en-US" i="1"/>
                                </m:ctrlPr>
                              </m:radPr>
                              <m:deg/>
                              <m:e>
                                <m:r>
                                  <a:rPr lang="en-US" i="1"/>
                                  <m:t>2</m:t>
                                </m:r>
                                <m:r>
                                  <a:rPr lang="en-US" i="1"/>
                                  <m:t>𝜋</m:t>
                                </m:r>
                              </m:e>
                            </m:rad>
                          </m:den>
                        </m:f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𝑒</m:t>
                            </m:r>
                          </m:e>
                          <m:sup>
                            <m:f>
                              <m:fPr>
                                <m:type m:val="lin"/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−(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  <m:r>
                                  <a:rPr lang="en-US" i="1"/>
                                  <m:t>+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  <m:r>
                                  <a:rPr lang="en-US" i="1"/>
                                  <m:t>)</m:t>
                                </m:r>
                              </m:num>
                              <m:den>
                                <m:r>
                                  <a:rPr lang="en-US" i="1"/>
                                  <m:t>2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sup>
                        </m:sSup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Smoothing parameter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𝐼</m:t>
                        </m:r>
                      </m:e>
                      <m:sup>
                        <m:r>
                          <a:rPr lang="en-US" i="1"/>
                          <m:t>′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𝑦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𝑐</m:t>
                        </m:r>
                      </m:num>
                      <m:den>
                        <m:r>
                          <a:rPr lang="en-US" i="1"/>
                          <m:t>2</m:t>
                        </m:r>
                        <m:r>
                          <a:rPr lang="en-US" i="1"/>
                          <m:t>𝑐</m:t>
                        </m:r>
                        <m:r>
                          <a:rPr lang="en-US" i="1"/>
                          <m:t>−1</m:t>
                        </m:r>
                      </m:den>
                    </m:f>
                    <m:r>
                      <a:rPr lang="en-US" i="1"/>
                      <m:t>𝐼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𝑦</m:t>
                        </m:r>
                      </m:e>
                    </m:d>
                    <m:r>
                      <a:rPr lang="en-US" i="1"/>
                      <m:t>−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1−</m:t>
                        </m:r>
                        <m:r>
                          <a:rPr lang="en-US" i="1"/>
                          <m:t>𝑐</m:t>
                        </m:r>
                      </m:num>
                      <m:den>
                        <m:r>
                          <a:rPr lang="en-US" i="1"/>
                          <m:t>2</m:t>
                        </m:r>
                        <m:r>
                          <a:rPr lang="en-US" i="1"/>
                          <m:t>𝑐</m:t>
                        </m:r>
                        <m:r>
                          <a:rPr lang="en-US" i="1"/>
                          <m:t>−1</m:t>
                        </m:r>
                      </m:den>
                    </m:f>
                    <m:r>
                      <a:rPr lang="en-US" i="1"/>
                      <m:t>𝑈</m:t>
                    </m:r>
                    <m:r>
                      <a:rPr lang="en-US" i="1"/>
                      <m:t>(</m:t>
                    </m:r>
                    <m:r>
                      <a:rPr lang="en-US" i="1"/>
                      <m:t>𝑥</m:t>
                    </m:r>
                    <m:r>
                      <a:rPr lang="en-US" i="1"/>
                      <m:t>,</m:t>
                    </m:r>
                    <m:r>
                      <a:rPr lang="en-US" i="1"/>
                      <m:t>𝑦</m:t>
                    </m:r>
                    <m:r>
                      <a:rPr lang="en-US" i="1"/>
                      <m:t>)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3081" r="-2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444" y="1825625"/>
            <a:ext cx="3334215" cy="1638529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444" y="4334085"/>
            <a:ext cx="3333750" cy="1038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42440" y="3631962"/>
            <a:ext cx="937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classical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42440" y="5520435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simplified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2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Superresolution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Tsai and Huang reconstruct from low-resolution images using Fourier transform.</a:t>
            </a:r>
          </a:p>
          <a:p>
            <a:r>
              <a:rPr lang="en-US" dirty="0" err="1" smtClean="0"/>
              <a:t>Hardie</a:t>
            </a:r>
            <a:r>
              <a:rPr lang="en-US" dirty="0" smtClean="0"/>
              <a:t> </a:t>
            </a:r>
            <a:r>
              <a:rPr lang="en-US" i="1" dirty="0" smtClean="0"/>
              <a:t>et al.</a:t>
            </a:r>
            <a:r>
              <a:rPr lang="en-US" dirty="0" smtClean="0"/>
              <a:t> find relative shifts of components as maximum </a:t>
            </a:r>
            <a:r>
              <a:rPr lang="en-US" i="1" dirty="0" smtClean="0"/>
              <a:t>a posteriori</a:t>
            </a:r>
            <a:r>
              <a:rPr lang="en-US" dirty="0" smtClean="0"/>
              <a:t>. </a:t>
            </a:r>
          </a:p>
          <a:p>
            <a:r>
              <a:rPr lang="en-US" dirty="0" smtClean="0"/>
              <a:t>Patti </a:t>
            </a:r>
            <a:r>
              <a:rPr lang="en-US" i="1" dirty="0" smtClean="0"/>
              <a:t>et al.</a:t>
            </a:r>
            <a:r>
              <a:rPr lang="en-US" dirty="0" smtClean="0"/>
              <a:t> take into account motion blur.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RAISR uses machine learning.</a:t>
                </a:r>
              </a:p>
              <a:p>
                <a:r>
                  <a:rPr lang="en-US" dirty="0" err="1" smtClean="0"/>
                  <a:t>Hou</a:t>
                </a:r>
                <a:r>
                  <a:rPr lang="en-US" dirty="0" smtClean="0"/>
                  <a:t> and Andrews used cubic spline interpolation.	</a:t>
                </a:r>
              </a:p>
              <a:p>
                <a:pPr lvl="1"/>
                <a:r>
                  <a:rPr lang="en-US" dirty="0" smtClean="0"/>
                  <a:t>Grid spacing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/>
                      <m:t>Δ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Unit step function </a:t>
                </a:r>
                <a14:m>
                  <m:oMath xmlns:m="http://schemas.openxmlformats.org/officeDocument/2006/math">
                    <m:r>
                      <a:rPr lang="en-US" i="1"/>
                      <m:t>𝑈</m:t>
                    </m:r>
                    <m:r>
                      <a:rPr lang="en-US" i="1"/>
                      <m:t>()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Sampling interval </a:t>
                </a:r>
                <a14:m>
                  <m:oMath xmlns:m="http://schemas.openxmlformats.org/officeDocument/2006/math">
                    <m:r>
                      <a:rPr lang="en-US" i="1"/>
                      <m:t>𝛿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1</m:t>
                        </m:r>
                      </m:num>
                      <m:den>
                        <m:r>
                          <a:rPr lang="en-US" i="1"/>
                          <m:t>6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∆</m:t>
                            </m:r>
                          </m:e>
                          <m:sup>
                            <m:r>
                              <a:rPr lang="en-US" i="1"/>
                              <m:t>4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𝜉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  <m:r>
                                      <a:rPr lang="en-US" i="1"/>
                                      <m:t>−2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3</m:t>
                            </m:r>
                          </m:sup>
                        </m:sSup>
                        <m:r>
                          <a:rPr lang="en-US" i="1"/>
                          <m:t>𝑈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𝜉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𝜉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  <m:r>
                                  <a:rPr lang="en-US" i="1"/>
                                  <m:t>−2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−4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𝜉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  <m:r>
                                      <a:rPr lang="en-US" i="1"/>
                                      <m:t>−1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3</m:t>
                            </m:r>
                          </m:sup>
                        </m:sSup>
                        <m:r>
                          <a:rPr lang="en-US" i="1"/>
                          <m:t>𝑈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𝜉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𝜉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  <m:r>
                                  <a:rPr lang="en-US" i="1"/>
                                  <m:t>−1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+6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𝜉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3</m:t>
                            </m:r>
                          </m:sup>
                        </m:sSup>
                        <m:r>
                          <a:rPr lang="en-US" i="1"/>
                          <m:t>𝑈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𝜉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𝜉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−4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𝜉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  <m:r>
                                      <a:rPr lang="en-US" i="1"/>
                                      <m:t>+1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3</m:t>
                            </m:r>
                          </m:sup>
                        </m:sSup>
                        <m:r>
                          <a:rPr lang="en-US" i="1"/>
                          <m:t>𝑈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𝜉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𝜉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  <m:r>
                                  <a:rPr lang="en-US" i="1"/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+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𝜉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  <m:r>
                                      <a:rPr lang="en-US" i="1"/>
                                      <m:t>+2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3</m:t>
                            </m:r>
                          </m:sup>
                        </m:sSup>
                        <m:r>
                          <a:rPr lang="en-US" i="1"/>
                          <m:t>𝑈</m:t>
                        </m:r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𝜉</m:t>
                            </m:r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𝜉</m:t>
                                </m:r>
                              </m:e>
                              <m:sub>
                                <m:r>
                                  <a:rPr lang="en-US" i="1"/>
                                  <m:t>𝑘</m:t>
                                </m:r>
                                <m:r>
                                  <a:rPr lang="en-US" i="1"/>
                                  <m:t>+2</m:t>
                                </m:r>
                              </m:sub>
                            </m:sSub>
                          </m:e>
                        </m:d>
                        <m:r>
                          <a:rPr lang="en-US" i="1"/>
                          <m:t>𝑈</m:t>
                        </m:r>
                        <m:r>
                          <a:rPr lang="en-US" i="1"/>
                          <m:t>()</m:t>
                        </m:r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1</m:t>
                        </m:r>
                      </m:num>
                      <m:den>
                        <m:r>
                          <a:rPr lang="en-US" i="1"/>
                          <m:t>6</m:t>
                        </m:r>
                        <m:r>
                          <a:rPr lang="en-US" i="1"/>
                          <m:t>𝑚</m:t>
                        </m:r>
                        <m:r>
                          <a:rPr lang="en-US" i="1"/>
                          <m:t>𝛿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f>
                          <m:fPr>
                            <m:type m:val="lin"/>
                            <m:ctrlPr>
                              <a:rPr lang="en-US" i="1"/>
                            </m:ctrlPr>
                          </m:fPr>
                          <m:num>
                            <m:r>
                              <a:rPr lang="en-US" i="1"/>
                              <m:t>(1+4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𝑧</m:t>
                                </m:r>
                              </m:e>
                              <m:sup>
                                <m:r>
                                  <a:rPr lang="en-US" i="1"/>
                                  <m:t>−1</m:t>
                                </m:r>
                              </m:sup>
                            </m:sSup>
                            <m:r>
                              <a:rPr lang="en-US" i="1"/>
                              <m:t>+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𝑧</m:t>
                                </m:r>
                              </m:e>
                              <m:sup>
                                <m:r>
                                  <a:rPr lang="en-US" i="1"/>
                                  <m:t>−2</m:t>
                                </m:r>
                              </m:sup>
                            </m:sSup>
                            <m:r>
                              <a:rPr lang="en-US" i="1"/>
                              <m:t>)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𝑧</m:t>
                                </m:r>
                              </m:e>
                              <m:sup>
                                <m:r>
                                  <a:rPr lang="en-US" i="1"/>
                                  <m:t>−1</m:t>
                                </m:r>
                              </m:sup>
                            </m:sSup>
                          </m:den>
                        </m:f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𝑧</m:t>
                            </m:r>
                          </m:e>
                          <m:sup>
                            <m:r>
                              <a:rPr lang="en-US" i="1"/>
                              <m:t>2(</m:t>
                            </m:r>
                            <m:r>
                              <a:rPr lang="en-US" i="1"/>
                              <m:t>𝑚</m:t>
                            </m:r>
                            <m:r>
                              <a:rPr lang="en-US" i="1"/>
                              <m:t>−1)</m:t>
                            </m:r>
                          </m:sup>
                        </m:sSup>
                      </m:e>
                    </m:d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(1−</m:t>
                            </m:r>
                            <m:f>
                              <m:fPr>
                                <m:type m:val="lin"/>
                                <m:ctrlPr>
                                  <a:rPr lang="en-US" i="1"/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−</m:t>
                                    </m:r>
                                    <m:r>
                                      <a:rPr lang="en-US" i="1"/>
                                      <m:t>𝑚</m:t>
                                    </m:r>
                                  </m:sup>
                                </m:sSup>
                                <m:r>
                                  <a:rPr lang="en-US" i="1"/>
                                  <m:t>)</m:t>
                                </m:r>
                              </m:num>
                              <m:den>
                                <m:r>
                                  <a:rPr lang="en-US" i="1"/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𝑧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−1</m:t>
                                    </m:r>
                                  </m:sup>
                                </m:sSup>
                                <m:r>
                                  <a:rPr lang="en-US" i="1"/>
                                  <m:t>)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i="1"/>
                          <m:t>4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2"/>
                <a:stretch>
                  <a:fillRect l="-1647" t="-3221" r="-1294" b="-20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0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Bokeh</a:t>
            </a:r>
            <a:r>
              <a:rPr lang="en-US" dirty="0" smtClean="0"/>
              <a:t> introduction and lens 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Synthesize desirable </a:t>
            </a:r>
            <a:r>
              <a:rPr lang="en-US" dirty="0" err="1" smtClean="0"/>
              <a:t>bokeh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Some systems use stereo information.</a:t>
            </a:r>
          </a:p>
          <a:p>
            <a:pPr lvl="1"/>
            <a:r>
              <a:rPr lang="en-US" dirty="0" smtClean="0"/>
              <a:t>Identify background regions, convolve with blur kernel operator.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Fisheye distortion pronounced at short focal lengths.</a:t>
                </a:r>
              </a:p>
              <a:p>
                <a:r>
                  <a:rPr lang="en-US" dirty="0" smtClean="0"/>
                  <a:t>Radial distortion model: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𝑋</m:t>
                        </m:r>
                      </m:e>
                      <m:sub>
                        <m:r>
                          <a:rPr lang="en-US" i="1"/>
                          <m:t>𝑑</m:t>
                        </m:r>
                      </m:sub>
                    </m:sSub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𝑋</m:t>
                            </m:r>
                          </m:e>
                          <m:sub>
                            <m:r>
                              <a:rPr lang="en-US" i="1"/>
                              <m:t>𝑢</m:t>
                            </m:r>
                          </m:sub>
                        </m:sSub>
                      </m:num>
                      <m:den>
                        <m:r>
                          <a:rPr lang="en-US" i="1"/>
                          <m:t>1+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𝜅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𝑅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/>
                      <m:t>, 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𝑌</m:t>
                        </m:r>
                      </m:e>
                      <m:sub>
                        <m:r>
                          <a:rPr lang="en-US" i="1"/>
                          <m:t>𝑑</m:t>
                        </m:r>
                      </m:sub>
                    </m:sSub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𝑌</m:t>
                            </m:r>
                          </m:e>
                          <m:sub>
                            <m:r>
                              <a:rPr lang="en-US" i="1"/>
                              <m:t>𝑢</m:t>
                            </m:r>
                          </m:sub>
                        </m:sSub>
                      </m:num>
                      <m:den>
                        <m:r>
                          <a:rPr lang="en-US" i="1"/>
                          <m:t>1+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𝜅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𝑅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/>
                      <m:t>, 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𝑅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=</m:t>
                    </m:r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a:rPr lang="en-US" i="1"/>
                          <m:t>𝑋</m:t>
                        </m:r>
                      </m:e>
                      <m:sub>
                        <m:r>
                          <a:rPr lang="en-US" i="1"/>
                          <m:t>𝑢</m:t>
                        </m:r>
                      </m:sub>
                      <m:sup>
                        <m:r>
                          <a:rPr lang="en-US" i="1"/>
                          <m:t>2</m:t>
                        </m:r>
                      </m:sup>
                    </m:sSubSup>
                    <m:r>
                      <a:rPr lang="en-US" i="1"/>
                      <m:t>+</m:t>
                    </m:r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a:rPr lang="en-US" i="1"/>
                          <m:t>𝑌</m:t>
                        </m:r>
                      </m:e>
                      <m:sub>
                        <m:r>
                          <a:rPr lang="en-US" i="1"/>
                          <m:t>𝑢</m:t>
                        </m:r>
                      </m:sub>
                      <m:sup>
                        <m:r>
                          <a:rPr lang="en-US" i="1"/>
                          <m:t>2</m:t>
                        </m:r>
                      </m:sup>
                    </m:sSubSup>
                  </m:oMath>
                </a14:m>
                <a:endParaRPr lang="en-US" dirty="0" smtClean="0"/>
              </a:p>
              <a:p>
                <a:r>
                  <a:rPr lang="en-US" dirty="0" smtClean="0"/>
                  <a:t>Shah and Aggarwal: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𝜃</m:t>
                        </m:r>
                      </m:e>
                      <m:sup>
                        <m:r>
                          <a:rPr lang="en-US" i="1"/>
                          <m:t>′</m:t>
                        </m:r>
                      </m:sup>
                    </m:sSup>
                    <m:r>
                      <a:rPr lang="en-US" i="1"/>
                      <m:t>=</m:t>
                    </m:r>
                    <m:r>
                      <a:rPr lang="en-US" i="1"/>
                      <m:t>𝑎</m:t>
                    </m:r>
                    <m:r>
                      <a:rPr lang="en-US" i="1"/>
                      <m:t>𝜃</m:t>
                    </m:r>
                    <m:r>
                      <a:rPr lang="en-US" i="1"/>
                      <m:t>+</m:t>
                    </m:r>
                    <m:r>
                      <a:rPr lang="en-US" i="1"/>
                      <m:t>𝑏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𝜃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𝑐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𝜃</m:t>
                        </m:r>
                      </m:e>
                      <m:sup>
                        <m:r>
                          <a:rPr lang="en-US" i="1"/>
                          <m:t>3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𝑑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𝜃</m:t>
                        </m:r>
                      </m:e>
                      <m:sup>
                        <m:r>
                          <a:rPr lang="en-US" i="1"/>
                          <m:t>4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𝑒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𝜃</m:t>
                        </m:r>
                      </m:e>
                      <m:sup>
                        <m:r>
                          <a:rPr lang="en-US" i="1"/>
                          <m:t>5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′</m:t>
                        </m:r>
                      </m:sup>
                    </m:sSup>
                    <m:r>
                      <a:rPr lang="en-US" i="1"/>
                      <m:t>=</m:t>
                    </m:r>
                    <m:r>
                      <a:rPr lang="en-US" i="1"/>
                      <m:t>𝑎</m:t>
                    </m:r>
                    <m:r>
                      <a:rPr lang="en-US" i="1"/>
                      <m:t>𝜌</m:t>
                    </m:r>
                    <m:r>
                      <a:rPr lang="en-US" i="1"/>
                      <m:t>+</m:t>
                    </m:r>
                    <m:r>
                      <a:rPr lang="en-US" i="1"/>
                      <m:t>𝑏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𝑐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3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𝑑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4</m:t>
                        </m:r>
                      </m:sup>
                    </m:sSup>
                    <m:r>
                      <a:rPr lang="en-US" i="1"/>
                      <m:t>+</m:t>
                    </m:r>
                    <m:r>
                      <a:rPr lang="en-US" i="1"/>
                      <m:t>𝑒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5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Perspective model: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𝜌</m:t>
                        </m:r>
                      </m:e>
                      <m:sup>
                        <m:r>
                          <a:rPr lang="en-US" i="1"/>
                          <m:t>′</m:t>
                        </m:r>
                      </m:sup>
                    </m:sSup>
                    <m:r>
                      <a:rPr lang="en-US" i="1"/>
                      <m:t>=</m:t>
                    </m:r>
                    <m:acc>
                      <m:accPr>
                        <m:chr m:val="̂"/>
                        <m:ctrlPr>
                          <a:rPr lang="en-US" i="1"/>
                        </m:ctrlPr>
                      </m:accPr>
                      <m:e>
                        <m:r>
                          <a:rPr lang="en-US" i="1"/>
                          <m:t>𝑓</m:t>
                        </m:r>
                      </m:e>
                    </m:acc>
                    <m:func>
                      <m:funcPr>
                        <m:ctrlPr>
                          <a:rPr lang="en-US" i="1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/>
                          <m:t>tan</m:t>
                        </m:r>
                      </m:fName>
                      <m:e>
                        <m:f>
                          <m:fPr>
                            <m:ctrlPr>
                              <a:rPr lang="en-US" i="1"/>
                            </m:ctrlPr>
                          </m:fPr>
                          <m:num>
                            <m:r>
                              <a:rPr lang="en-US" i="1"/>
                              <m:t>𝜌</m:t>
                            </m:r>
                          </m:num>
                          <m:den>
                            <m:acc>
                              <m:accPr>
                                <m:chr m:val="̂"/>
                                <m:ctrlPr>
                                  <a:rPr lang="en-US" i="1"/>
                                </m:ctrlPr>
                              </m:accPr>
                              <m:e>
                                <m:r>
                                  <a:rPr lang="en-US" i="1"/>
                                  <m:t>𝑓</m:t>
                                </m:r>
                              </m:e>
                            </m:acc>
                          </m:den>
                        </m:f>
                      </m:e>
                    </m:func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2"/>
                <a:stretch>
                  <a:fillRect l="-188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stacking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57" y="1796127"/>
            <a:ext cx="2722418" cy="1820487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338" y="2157609"/>
            <a:ext cx="4369321" cy="2918009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57" y="3893200"/>
            <a:ext cx="2686050" cy="17919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4222" y="5823890"/>
            <a:ext cx="2004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component images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24382" y="5834357"/>
            <a:ext cx="2098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focus stacked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77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stacking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err="1" smtClean="0"/>
                  <a:t>Hariharan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et al. </a:t>
                </a:r>
                <a:r>
                  <a:rPr lang="en-US" dirty="0" smtClean="0"/>
                  <a:t>create focal connectivity maps.</a:t>
                </a:r>
              </a:p>
              <a:p>
                <a:pPr lvl="1"/>
                <a:r>
                  <a:rPr lang="en-US" dirty="0" smtClean="0"/>
                  <a:t>Estimate focus using x and y Sobel operators.</a:t>
                </a:r>
              </a:p>
              <a:p>
                <a:pPr lvl="1"/>
                <a:r>
                  <a:rPr lang="en-US" dirty="0" smtClean="0"/>
                  <a:t>Sharpness map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𝑆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  <m:r>
                      <a:rPr lang="en-US" i="1"/>
                      <m:t>(</m:t>
                    </m:r>
                    <m:r>
                      <a:rPr lang="en-US" i="1"/>
                      <m:t>𝑥</m:t>
                    </m:r>
                    <m:r>
                      <a:rPr lang="en-US" i="1"/>
                      <m:t>,</m:t>
                    </m:r>
                    <m:r>
                      <a:rPr lang="en-US" i="1"/>
                      <m:t>𝑦</m:t>
                    </m:r>
                    <m:r>
                      <a:rPr lang="en-US" i="1"/>
                      <m:t>)=</m:t>
                    </m:r>
                    <m:rad>
                      <m:radPr>
                        <m:degHide m:val="on"/>
                        <m:ctrlPr>
                          <a:rPr lang="en-US" i="1"/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𝐼</m:t>
                            </m:r>
                          </m:e>
                          <m:sub>
                            <m:r>
                              <a:rPr lang="en-US" i="1"/>
                              <m:t>𝑥</m:t>
                            </m:r>
                            <m:r>
                              <a:rPr lang="en-US" i="1"/>
                              <m:t>[</m:t>
                            </m:r>
                            <m:r>
                              <a:rPr lang="en-US" i="1"/>
                              <m:t>𝑖</m:t>
                            </m:r>
                            <m:r>
                              <a:rPr lang="en-US" i="1"/>
                              <m:t>]</m:t>
                            </m:r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𝑥</m:t>
                            </m:r>
                            <m:r>
                              <a:rPr lang="en-US" i="1"/>
                              <m:t>,</m:t>
                            </m:r>
                            <m:r>
                              <a:rPr lang="en-US" i="1"/>
                              <m:t>𝑦</m:t>
                            </m:r>
                          </m:e>
                        </m:d>
                        <m:r>
                          <a:rPr lang="en-US" i="1"/>
                          <m:t>+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𝐼</m:t>
                            </m:r>
                          </m:e>
                          <m:sub>
                            <m:r>
                              <a:rPr lang="en-US" i="1"/>
                              <m:t>𝑦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𝑖</m:t>
                                </m:r>
                              </m:e>
                            </m:d>
                          </m:sub>
                          <m:sup>
                            <m:r>
                              <a:rPr lang="en-US" i="1"/>
                              <m:t>2</m:t>
                            </m:r>
                          </m:sup>
                        </m:sSubSup>
                        <m:r>
                          <a:rPr lang="en-US" i="1"/>
                          <m:t>(</m:t>
                        </m:r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𝑦</m:t>
                        </m:r>
                        <m:r>
                          <a:rPr lang="en-US" i="1"/>
                          <m:t>)</m:t>
                        </m:r>
                      </m:e>
                    </m:rad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Federov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et al.</a:t>
                </a:r>
                <a:r>
                  <a:rPr lang="en-US" dirty="0" smtClean="0"/>
                  <a:t> broke image into tiles, used focus criterion to select which component image should represent each tile.</a:t>
                </a:r>
              </a:p>
              <a:p>
                <a:pPr lvl="2"/>
                <a:endParaRPr lang="en-US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Keystone correction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318" y="2235925"/>
            <a:ext cx="4019204" cy="2689167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849" y="2229691"/>
            <a:ext cx="4044142" cy="27016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9717" y="5342286"/>
            <a:ext cx="1540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 </a:t>
            </a:r>
            <a:r>
              <a:rPr lang="en-US" dirty="0" err="1" smtClean="0"/>
              <a:t>iamge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27839" y="5340927"/>
            <a:ext cx="2052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keystone correction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780818" y="5848639"/>
            <a:ext cx="63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63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Keystone correction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Transform image corners to new positions: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〈"/>
                        <m:endChr m:val="〉"/>
                        <m:ctrlPr>
                          <a:rPr lang="en-US" i="1"/>
                        </m:ctrlPr>
                      </m:dPr>
                      <m:e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  <m:r>
                          <a:rPr lang="en-US" i="1"/>
                          <m:t>,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,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3</m:t>
                            </m:r>
                          </m:sub>
                        </m:sSub>
                        <m:r>
                          <a:rPr lang="en-US" i="1"/>
                          <m:t>,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4</m:t>
                            </m:r>
                          </m:sub>
                        </m:sSub>
                      </m:e>
                    </m:d>
                    <m:r>
                      <a:rPr lang="en-US" i="1"/>
                      <m:t>→</m:t>
                    </m:r>
                    <m:d>
                      <m:dPr>
                        <m:begChr m:val="〈"/>
                        <m:endChr m:val="〉"/>
                        <m:ctrlPr>
                          <a:rPr lang="en-US" i="1"/>
                        </m:ctrlPr>
                      </m:dPr>
                      <m:e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  <m:sup>
                            <m:r>
                              <a:rPr lang="en-US" i="1"/>
                              <m:t>′</m:t>
                            </m:r>
                          </m:sup>
                        </m:sSubSup>
                        <m:r>
                          <a:rPr lang="en-US" i="1"/>
                          <m:t>,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  <m:sup>
                            <m:r>
                              <a:rPr lang="en-US" i="1"/>
                              <m:t>′</m:t>
                            </m:r>
                          </m:sup>
                        </m:sSubSup>
                        <m:r>
                          <a:rPr lang="en-US" i="1"/>
                          <m:t>,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3</m:t>
                            </m:r>
                          </m:sub>
                          <m:sup>
                            <m:r>
                              <a:rPr lang="en-US" i="1"/>
                              <m:t>′</m:t>
                            </m:r>
                          </m:sup>
                        </m:sSubSup>
                        <m:r>
                          <a:rPr lang="en-US" i="1"/>
                          <m:t>,</m:t>
                        </m:r>
                        <m:sSubSup>
                          <m:sSubSupPr>
                            <m:ctrlPr>
                              <a:rPr lang="en-US" i="1"/>
                            </m:ctrlPr>
                          </m:sSubSupPr>
                          <m:e>
                            <m:r>
                              <a:rPr lang="en-US" i="1"/>
                              <m:t>𝑝</m:t>
                            </m:r>
                          </m:e>
                          <m:sub>
                            <m:r>
                              <a:rPr lang="en-US" i="1"/>
                              <m:t>4</m:t>
                            </m:r>
                          </m:sub>
                          <m:sup>
                            <m:r>
                              <a:rPr lang="en-US" i="1"/>
                              <m:t>′</m:t>
                            </m:r>
                          </m:sup>
                        </m:sSubSup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For each point: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a:rPr lang="en-US" i="1"/>
                          <m:t>𝑥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  <m:sup>
                        <m:r>
                          <a:rPr lang="en-US" i="1"/>
                          <m:t>′</m:t>
                        </m:r>
                      </m:sup>
                    </m:sSubSup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11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12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13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31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32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+1</m:t>
                        </m:r>
                      </m:den>
                    </m:f>
                    <m:r>
                      <a:rPr lang="en-US" i="1"/>
                      <m:t>, </m:t>
                    </m:r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a:rPr lang="en-US" i="1"/>
                          <m:t>𝑦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  <m:sup>
                        <m:r>
                          <a:rPr lang="en-US" i="1"/>
                          <m:t>′</m:t>
                        </m:r>
                      </m:sup>
                    </m:sSubSup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21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22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23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31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h</m:t>
                            </m:r>
                          </m:e>
                          <m:sub>
                            <m:r>
                              <a:rPr lang="en-US" i="1"/>
                              <m:t>32</m:t>
                            </m:r>
                          </m:sub>
                        </m:sSub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𝑖</m:t>
                            </m:r>
                          </m:sub>
                        </m:sSub>
                        <m:r>
                          <a:rPr lang="en-US" i="1"/>
                          <m:t>+1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Homography</a:t>
                </a:r>
                <a:r>
                  <a:rPr lang="en-US" dirty="0" smtClean="0"/>
                  <a:t> parameters: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𝐾</m:t>
                                </m:r>
                              </m:e>
                              <m:sup>
                                <m:r>
                                  <a:rPr lang="en-US" i="1"/>
                                  <m:t>𝑇</m:t>
                                </m:r>
                              </m:sup>
                            </m:sSup>
                            <m:r>
                              <a:rPr lang="en-US" i="1"/>
                              <m:t> </m:t>
                            </m:r>
                            <m:r>
                              <a:rPr lang="en-US" i="1"/>
                              <m:t>𝐾</m:t>
                            </m:r>
                          </m:e>
                        </m:d>
                      </m:e>
                      <m:sup>
                        <m:r>
                          <a:rPr lang="en-US" i="1"/>
                          <m:t>−1</m:t>
                        </m:r>
                      </m:sup>
                    </m:sSup>
                    <m:d>
                      <m:dPr>
                        <m:ctrlPr>
                          <a:rPr lang="en-US" i="1"/>
                        </m:ctrlPr>
                      </m:dPr>
                      <m:e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𝐾</m:t>
                            </m:r>
                          </m:e>
                          <m:sup>
                            <m:r>
                              <a:rPr lang="en-US" i="1"/>
                              <m:t>𝑇</m:t>
                            </m:r>
                          </m:sup>
                        </m:sSup>
                        <m:r>
                          <a:rPr lang="en-US" i="1"/>
                          <m:t> 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𝑋</m:t>
                            </m:r>
                          </m:e>
                          <m:sup>
                            <m:r>
                              <a:rPr lang="en-US" i="1"/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Solving for </a:t>
                </a:r>
                <a:r>
                  <a:rPr lang="en-US" dirty="0" err="1" smtClean="0"/>
                  <a:t>homography</a:t>
                </a:r>
                <a:r>
                  <a:rPr lang="en-US" dirty="0" smtClean="0"/>
                  <a:t> parameters requires some care for numerical properties.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41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𝑋</m:t>
                        </m:r>
                      </m:e>
                      <m:sup>
                        <m:r>
                          <a:rPr lang="en-US" i="1"/>
                          <m:t>′</m:t>
                        </m:r>
                      </m:sup>
                    </m:sSup>
                    <m:r>
                      <a:rPr lang="en-US" i="1"/>
                      <m:t>=</m:t>
                    </m:r>
                    <m:r>
                      <a:rPr lang="en-US" i="1"/>
                      <m:t>𝐾𝐻</m:t>
                    </m:r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i="1"/>
                                </m:ctrlPr>
                              </m:sSubSupPr>
                              <m:e>
                                <m:r>
                                  <a:rPr lang="en-US" i="1"/>
                                  <m:t>𝑥</m:t>
                                </m:r>
                              </m:e>
                              <m:sub>
                                <m:r>
                                  <a:rPr lang="en-US" i="1"/>
                                  <m:t>1</m:t>
                                </m:r>
                              </m:sub>
                              <m:sup>
                                <m:r>
                                  <a:rPr lang="en-US" i="1"/>
                                  <m:t>′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i="1"/>
                                </m:ctrlPr>
                              </m:sSubSupPr>
                              <m:e>
                                <m:r>
                                  <a:rPr lang="en-US" i="1"/>
                                  <m:t>𝑦</m:t>
                                </m:r>
                              </m:e>
                              <m:sub>
                                <m:r>
                                  <a:rPr lang="en-US" i="1"/>
                                  <m:t>1</m:t>
                                </m:r>
                              </m:sub>
                              <m:sup>
                                <m:r>
                                  <a:rPr lang="en-US" i="1"/>
                                  <m:t>′</m:t>
                                </m:r>
                              </m:sup>
                            </m:sSubSup>
                          </m:e>
                          <m:e>
                            <m:r>
                              <a:rPr lang="en-US" i="1"/>
                              <m:t>⋮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i="1"/>
                                </m:ctrlPr>
                              </m:sSubSupPr>
                              <m:e>
                                <m:r>
                                  <a:rPr lang="en-US" i="1"/>
                                  <m:t>𝑥</m:t>
                                </m:r>
                              </m:e>
                              <m:sub>
                                <m:r>
                                  <a:rPr lang="en-US" i="1"/>
                                  <m:t>4</m:t>
                                </m:r>
                              </m:sub>
                              <m:sup>
                                <m:r>
                                  <a:rPr lang="en-US" i="1"/>
                                  <m:t>′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i="1"/>
                                </m:ctrlPr>
                              </m:sSubSupPr>
                              <m:e>
                                <m:r>
                                  <a:rPr lang="en-US" i="1"/>
                                  <m:t>𝑦</m:t>
                                </m:r>
                              </m:e>
                              <m:sub>
                                <m:r>
                                  <a:rPr lang="en-US" i="1"/>
                                  <m:t>4</m:t>
                                </m:r>
                              </m:sub>
                              <m:sup>
                                <m:r>
                                  <a:rPr lang="en-US" i="1"/>
                                  <m:t>′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lang="en-US" i="1"/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eqArr>
                              <m:eqArrPr>
                                <m:ctrlPr>
                                  <a:rPr lang="en-US" i="1"/>
                                </m:ctrlPr>
                              </m:eqArrPr>
                              <m:e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  <m:r>
                                  <a:rPr lang="en-US" i="1"/>
                                  <m:t>1 0 0 0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e>
                                <m:r>
                                  <a:rPr lang="en-US" i="1"/>
                                  <m:t>0 0 0 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  <m:r>
                                  <a:rPr lang="en-US" i="1"/>
                                  <m:t>1 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eqArr>
                          </m:e>
                          <m:e>
                            <m:r>
                              <a:rPr lang="en-US" i="1"/>
                              <m:t>⋮</m:t>
                            </m:r>
                          </m:e>
                          <m:e>
                            <m:eqArr>
                              <m:eqArrPr>
                                <m:ctrlPr>
                                  <a:rPr lang="en-US" i="1"/>
                                </m:ctrlPr>
                              </m:eqArrPr>
                              <m:e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4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4</m:t>
                                    </m:r>
                                  </m:sub>
                                </m:sSub>
                                <m:r>
                                  <a:rPr lang="en-US" i="1"/>
                                  <m:t>1 0 0 0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e>
                                <m:r>
                                  <a:rPr lang="en-US" i="1"/>
                                  <m:t>0 0 0 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4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4</m:t>
                                    </m:r>
                                  </m:sub>
                                </m:sSub>
                                <m:r>
                                  <a:rPr lang="en-US" i="1"/>
                                  <m:t>1 </m:t>
                                </m:r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US" i="1"/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i="1"/>
                                        </m:ctrlPr>
                                      </m:sSubSupPr>
                                      <m:e>
                                        <m:r>
                                          <a:rPr lang="en-US" i="1"/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4</m:t>
                                        </m:r>
                                      </m:sub>
                                      <m:sup>
                                        <m:r>
                                          <a:rPr lang="en-US" i="1"/>
                                          <m:t>′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</m:eqAr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h</m:t>
                                </m:r>
                              </m:e>
                              <m:sub>
                                <m:r>
                                  <a:rPr lang="en-US" i="1"/>
                                  <m:t>11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h</m:t>
                                </m:r>
                              </m:e>
                              <m:sub>
                                <m:r>
                                  <a:rPr lang="en-US" i="1"/>
                                  <m:t>12</m:t>
                                </m:r>
                              </m:sub>
                            </m:sSub>
                          </m:e>
                          <m:e>
                            <m:r>
                              <a:rPr lang="en-US" i="1"/>
                              <m:t>⋯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h</m:t>
                                </m:r>
                              </m:e>
                              <m:sub>
                                <m:r>
                                  <a:rPr lang="en-US" i="1"/>
                                  <m:t>31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h</m:t>
                                </m:r>
                              </m:e>
                              <m:sub>
                                <m:r>
                                  <a:rPr lang="en-US" i="1"/>
                                  <m:t>32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62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Useful algorithms.</a:t>
            </a:r>
          </a:p>
          <a:p>
            <a:r>
              <a:rPr lang="en-US" dirty="0" smtClean="0"/>
              <a:t>Tonal mapping.</a:t>
            </a:r>
          </a:p>
          <a:p>
            <a:r>
              <a:rPr lang="en-US" dirty="0" smtClean="0"/>
              <a:t>High-dynamic range.</a:t>
            </a:r>
          </a:p>
          <a:p>
            <a:r>
              <a:rPr lang="en-US" dirty="0" smtClean="0"/>
              <a:t>Sharpening and </a:t>
            </a:r>
            <a:r>
              <a:rPr lang="en-US" dirty="0" err="1" smtClean="0"/>
              <a:t>superresolution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Bokeh</a:t>
            </a:r>
            <a:r>
              <a:rPr lang="en-US" dirty="0" smtClean="0"/>
              <a:t> introduction and lens corrections.</a:t>
            </a:r>
          </a:p>
          <a:p>
            <a:r>
              <a:rPr lang="en-US" dirty="0" smtClean="0"/>
              <a:t>Focus stacking.</a:t>
            </a:r>
          </a:p>
          <a:p>
            <a:r>
              <a:rPr lang="en-US" dirty="0" smtClean="0"/>
              <a:t>Keystone correction.</a:t>
            </a:r>
          </a:p>
          <a:p>
            <a:r>
              <a:rPr lang="en-US" dirty="0" smtClean="0"/>
              <a:t>Mosaic composition.</a:t>
            </a:r>
            <a:endParaRPr lang="en-US" dirty="0"/>
          </a:p>
          <a:p>
            <a:r>
              <a:rPr lang="en-US" dirty="0" smtClean="0"/>
              <a:t>Video stabilization.</a:t>
            </a:r>
          </a:p>
          <a:p>
            <a:r>
              <a:rPr lang="en-US" dirty="0" smtClean="0"/>
              <a:t>Image enhancement tools and techniques.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9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Mosaicing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24" y="3058877"/>
            <a:ext cx="3295650" cy="164655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887" y="2867742"/>
            <a:ext cx="3324225" cy="183769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319" y="3038556"/>
            <a:ext cx="3312795" cy="16871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54806" y="5087515"/>
            <a:ext cx="1270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31743" y="5087515"/>
            <a:ext cx="112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cylindrical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26757" y="5087515"/>
            <a:ext cx="1025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spherical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9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Mosaicing</a:t>
            </a:r>
            <a:r>
              <a:rPr lang="en-US" dirty="0" smtClean="0"/>
              <a:t> algorithms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err="1" smtClean="0"/>
                  <a:t>Szeliski</a:t>
                </a:r>
                <a:r>
                  <a:rPr lang="en-US" dirty="0" smtClean="0"/>
                  <a:t> and Shum:</a:t>
                </a:r>
              </a:p>
              <a:p>
                <a:pPr lvl="1"/>
                <a:r>
                  <a:rPr lang="en-US" dirty="0" smtClean="0"/>
                  <a:t>Estimate </a:t>
                </a:r>
                <a:r>
                  <a:rPr lang="en-US" dirty="0" err="1" smtClean="0"/>
                  <a:t>homography</a:t>
                </a:r>
                <a:r>
                  <a:rPr lang="en-US" dirty="0" smtClean="0"/>
                  <a:t> matrix between images using iterative method.</a:t>
                </a:r>
              </a:p>
              <a:p>
                <a:r>
                  <a:rPr lang="en-US" dirty="0" smtClean="0"/>
                  <a:t>Iteratively warp image as </a:t>
                </a:r>
                <a14:m>
                  <m:oMath xmlns:m="http://schemas.openxmlformats.org/officeDocument/2006/math">
                    <m:r>
                      <a:rPr lang="en-US" i="1"/>
                      <m:t>𝐼</m:t>
                    </m:r>
                    <m:r>
                      <a:rPr lang="en-US" i="1"/>
                      <m:t>+</m:t>
                    </m:r>
                    <m:r>
                      <a:rPr lang="en-US" i="1"/>
                      <m:t>𝐷</m:t>
                    </m:r>
                  </m:oMath>
                </a14:m>
                <a:r>
                  <a:rPr lang="en-US" dirty="0" smtClean="0"/>
                  <a:t> using update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Optimize using Jacobian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𝐽</m:t>
                        </m:r>
                      </m:e>
                      <m:sub>
                        <m:r>
                          <a:rPr lang="en-US" i="1"/>
                          <m:t>𝑑</m:t>
                        </m:r>
                      </m:sub>
                    </m:sSub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𝑑</m:t>
                        </m:r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𝑥</m:t>
                            </m:r>
                          </m:e>
                          <m:sup>
                            <m:r>
                              <a:rPr lang="en-US" i="1"/>
                              <m:t>′′</m:t>
                            </m:r>
                          </m:sup>
                        </m:sSup>
                      </m:num>
                      <m:den>
                        <m:r>
                          <a:rPr lang="en-US" i="1"/>
                          <m:t>𝑑</m:t>
                        </m:r>
                        <m:r>
                          <a:rPr lang="en-US" b="1" i="1"/>
                          <m:t>𝒅</m:t>
                        </m:r>
                      </m:den>
                    </m:f>
                    <m:r>
                      <a:rPr lang="en-US" i="1"/>
                      <m:t>=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i="1"/>
                                </m:ctrlPr>
                              </m:eqArrPr>
                              <m:e>
                                <m:r>
                                  <a:rPr lang="en-US" i="1"/>
                                  <m:t>𝑥</m:t>
                                </m:r>
                                <m:r>
                                  <a:rPr lang="en-US" i="1"/>
                                  <m:t> </m:t>
                                </m:r>
                                <m:r>
                                  <a:rPr lang="en-US" i="1"/>
                                  <m:t>𝑦</m:t>
                                </m:r>
                                <m:r>
                                  <a:rPr lang="en-US" i="1"/>
                                  <m:t> 1 0 0 0−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  <m:r>
                                  <a:rPr lang="en-US" i="1"/>
                                  <m:t>−</m:t>
                                </m:r>
                                <m:r>
                                  <a:rPr lang="en-US" i="1"/>
                                  <m:t>𝑥𝑦</m:t>
                                </m:r>
                              </m:e>
                              <m:e>
                                <m:r>
                                  <a:rPr lang="en-US" i="1"/>
                                  <m:t>0 0 0 </m:t>
                                </m:r>
                                <m:r>
                                  <a:rPr lang="en-US" i="1"/>
                                  <m:t>𝑥</m:t>
                                </m:r>
                                <m:r>
                                  <a:rPr lang="en-US" i="1"/>
                                  <m:t> </m:t>
                                </m:r>
                                <m:r>
                                  <a:rPr lang="en-US" i="1"/>
                                  <m:t>𝑦</m:t>
                                </m:r>
                                <m:r>
                                  <a:rPr lang="en-US" i="1"/>
                                  <m:t> 1−</m:t>
                                </m:r>
                                <m:r>
                                  <a:rPr lang="en-US" i="1"/>
                                  <m:t>𝑥𝑦</m:t>
                                </m:r>
                                <m:r>
                                  <a:rPr lang="en-US" i="1"/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i="1"/>
                                      <m:t>2</m:t>
                                    </m:r>
                                  </m:sup>
                                </m:sSup>
                              </m:e>
                            </m:eqArr>
                          </m:e>
                        </m:d>
                      </m:e>
                      <m:sup>
                        <m:r>
                          <a:rPr lang="en-US" i="1"/>
                          <m:t>𝑇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Minimize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𝑖</m:t>
                        </m:r>
                      </m:sub>
                      <m:sup/>
                      <m:e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/>
                                </m:ctrlPr>
                              </m:dPr>
                              <m:e>
                                <m:sSubSup>
                                  <m:sSubSupPr>
                                    <m:ctrlPr>
                                      <a:rPr lang="en-US" i="1"/>
                                    </m:ctrlPr>
                                  </m:sSubSupPr>
                                  <m:e>
                                    <m:r>
                                      <a:rPr lang="en-US" i="1"/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US" i="1"/>
                                      <m:t>𝑇</m:t>
                                    </m:r>
                                  </m:sup>
                                </m:sSubSup>
                                <m:sSup>
                                  <m:sSupPr>
                                    <m:ctrlPr>
                                      <a:rPr lang="en-US" i="1"/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i="1"/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/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/>
                                              <m:t>𝐽</m:t>
                                            </m:r>
                                          </m:e>
                                          <m:sub>
                                            <m:r>
                                              <a:rPr lang="en-US" i="1"/>
                                              <m:t>𝑑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i="1"/>
                                            </m:ctrlPr>
                                          </m:dPr>
                                          <m:e>
                                            <m:r>
                                              <a:rPr lang="en-US" i="1"/>
                                              <m:t>𝑥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  <m:sup>
                                    <m:r>
                                      <a:rPr lang="en-US" i="1"/>
                                      <m:t>𝑇</m:t>
                                    </m:r>
                                  </m:sup>
                                </m:sSup>
                                <m:r>
                                  <a:rPr lang="en-US" i="1"/>
                                  <m:t>𝑑</m:t>
                                </m:r>
                                <m:r>
                                  <a:rPr lang="en-US" i="1"/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𝑒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Relationship between two images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𝑉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𝑅</m:t>
                    </m:r>
                    <m:sSubSup>
                      <m:sSubSupPr>
                        <m:ctrlPr>
                          <a:rPr lang="en-US" i="1"/>
                        </m:ctrlPr>
                      </m:sSubSupPr>
                      <m:e>
                        <m:r>
                          <a:rPr lang="en-US" i="1"/>
                          <m:t>𝑉</m:t>
                        </m:r>
                      </m:e>
                      <m:sub>
                        <m:r>
                          <a:rPr lang="en-US" i="1"/>
                          <m:t>0</m:t>
                        </m:r>
                      </m:sub>
                      <m:sup>
                        <m:r>
                          <a:rPr lang="en-US" i="1"/>
                          <m:t>−1</m:t>
                        </m:r>
                      </m:sup>
                    </m:sSubSup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err="1" smtClean="0"/>
                  <a:t>Homography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00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01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02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10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11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𝑟</m:t>
                                </m:r>
                              </m:e>
                              <m:sub>
                                <m:r>
                                  <a:rPr lang="en-US" i="1"/>
                                  <m:t>12</m:t>
                                </m:r>
                              </m:sub>
                            </m:sSub>
                          </m:e>
                          <m:e>
                            <m:f>
                              <m:fPr>
                                <m:type m:val="lin"/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20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f>
                              <m:fPr>
                                <m:type m:val="lin"/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21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f>
                              <m:fPr>
                                <m:type m:val="lin"/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22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Estimate focal lengths.</a:t>
                </a:r>
              </a:p>
              <a:p>
                <a:r>
                  <a:rPr lang="en-US" dirty="0" smtClean="0"/>
                  <a:t>Map onto sphere: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𝑋</m:t>
                        </m:r>
                        <m:r>
                          <a:rPr lang="en-US" i="1"/>
                          <m:t> </m:t>
                        </m:r>
                        <m:r>
                          <a:rPr lang="en-US" i="1"/>
                          <m:t>𝑌</m:t>
                        </m:r>
                        <m:r>
                          <a:rPr lang="en-US" i="1"/>
                          <m:t> </m:t>
                        </m:r>
                        <m:r>
                          <a:rPr lang="en-US" i="1"/>
                          <m:t>𝑍</m:t>
                        </m:r>
                      </m:e>
                    </m:d>
                    <m:r>
                      <a:rPr lang="en-US" i="1"/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cos</m:t>
                            </m:r>
                          </m:fName>
                          <m:e>
                            <m:r>
                              <a:rPr lang="en-US" i="1"/>
                              <m:t>𝜙</m:t>
                            </m:r>
                          </m:e>
                        </m:func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r>
                              <a:rPr lang="en-US" i="1"/>
                              <m:t>𝜃</m:t>
                            </m:r>
                          </m:e>
                        </m:func>
                        <m:r>
                          <a:rPr lang="en-US" i="1"/>
                          <m:t> </m:t>
                        </m:r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r>
                              <a:rPr lang="en-US" i="1"/>
                              <m:t>𝜙</m:t>
                            </m:r>
                          </m:e>
                        </m:func>
                        <m:r>
                          <a:rPr lang="en-US" i="1"/>
                          <m:t> </m:t>
                        </m:r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cos</m:t>
                            </m:r>
                          </m:fName>
                          <m:e>
                            <m:r>
                              <a:rPr lang="en-US" i="1"/>
                              <m:t>𝜙</m:t>
                            </m:r>
                          </m:e>
                        </m:func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cos</m:t>
                            </m:r>
                          </m:fName>
                          <m:e>
                            <m:r>
                              <a:rPr lang="en-US" i="1"/>
                              <m:t>𝜃</m:t>
                            </m:r>
                          </m:e>
                        </m:func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𝑇</m:t>
                        </m:r>
                      </m:e>
                      <m:sub>
                        <m:r>
                          <a:rPr lang="en-US" i="1"/>
                          <m:t>𝑘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𝑉</m:t>
                        </m:r>
                      </m:e>
                      <m:sub>
                        <m:r>
                          <a:rPr lang="en-US" i="1"/>
                          <m:t>𝑘</m:t>
                        </m:r>
                      </m:sub>
                    </m:sSub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𝑅</m:t>
                        </m:r>
                      </m:e>
                      <m:sub>
                        <m:r>
                          <a:rPr lang="en-US" i="1"/>
                          <m:t>𝑘</m:t>
                        </m:r>
                      </m:sub>
                    </m:sSub>
                    <m:r>
                      <a:rPr lang="en-US" i="1"/>
                      <m:t>𝑝</m:t>
                    </m:r>
                  </m:oMath>
                </a14:m>
                <a:r>
                  <a:rPr lang="en-US" dirty="0" smtClean="0"/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88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9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Optical flow is local gradient of motion.</a:t>
                </a:r>
              </a:p>
              <a:p>
                <a:r>
                  <a:rPr lang="en-US" dirty="0" err="1" smtClean="0"/>
                  <a:t>Kanade</a:t>
                </a:r>
                <a:r>
                  <a:rPr lang="en-US" dirty="0" smtClean="0"/>
                  <a:t>-Lucas-Tomaso (KLT):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𝑣</m:t>
                                </m:r>
                              </m:e>
                              <m:sub>
                                <m:r>
                                  <a:rPr lang="en-US" i="1"/>
                                  <m:t>𝑥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𝑣</m:t>
                                </m:r>
                              </m:e>
                              <m:sub>
                                <m:r>
                                  <a:rPr lang="en-US" i="1"/>
                                  <m:t>𝑦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i="1"/>
                      <m:t>=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/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i="1"/>
                                </m:ctrlPr>
                              </m:mPr>
                              <m:mr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nary>
                                        <m:naryPr>
                                          <m:chr m:val="∑"/>
                                          <m:limLoc m:val="undOvr"/>
                                          <m:supHide m:val="on"/>
                                          <m:ctrlPr>
                                            <a:rPr lang="en-US" i="1"/>
                                          </m:ctrlPr>
                                        </m:naryPr>
                                        <m:sub>
                                          <m:r>
                                            <a:rPr lang="en-US" i="1"/>
                                            <m:t>1≤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≤</m:t>
                                          </m:r>
                                          <m:r>
                                            <a:rPr lang="en-US" i="1"/>
                                            <m:t>𝑛</m:t>
                                          </m:r>
                                        </m:sub>
                                        <m:sup/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𝑥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i="1"/>
                                                <m:t>2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</m:e>
                                      </m:nary>
                                    </m:e>
                                  </m:nary>
                                </m:e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nary>
                                        <m:naryPr>
                                          <m:chr m:val="∑"/>
                                          <m:limLoc m:val="undOvr"/>
                                          <m:supHide m:val="on"/>
                                          <m:ctrlPr>
                                            <a:rPr lang="en-US" i="1"/>
                                          </m:ctrlPr>
                                        </m:naryPr>
                                        <m:sub>
                                          <m:r>
                                            <a:rPr lang="en-US" i="1"/>
                                            <m:t>1≤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≤</m:t>
                                          </m:r>
                                          <m:r>
                                            <a:rPr lang="en-US" i="1"/>
                                            <m:t>𝑛</m:t>
                                          </m:r>
                                        </m:sub>
                                        <m:sup/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𝑥</m:t>
                                              </m:r>
                                            </m:sub>
                                            <m:sup/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𝑦</m:t>
                                              </m:r>
                                            </m:sub>
                                            <m:sup/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</m:e>
                                      </m:nary>
                                    </m:e>
                                  </m:nary>
                                </m:e>
                              </m:mr>
                              <m:mr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nary>
                                        <m:naryPr>
                                          <m:chr m:val="∑"/>
                                          <m:limLoc m:val="undOvr"/>
                                          <m:supHide m:val="on"/>
                                          <m:ctrlPr>
                                            <a:rPr lang="en-US" i="1"/>
                                          </m:ctrlPr>
                                        </m:naryPr>
                                        <m:sub>
                                          <m:r>
                                            <a:rPr lang="en-US" i="1"/>
                                            <m:t>1≤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≤</m:t>
                                          </m:r>
                                          <m:r>
                                            <a:rPr lang="en-US" i="1"/>
                                            <m:t>𝑛</m:t>
                                          </m:r>
                                        </m:sub>
                                        <m:sup/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𝑥</m:t>
                                              </m:r>
                                            </m:sub>
                                            <m:sup/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𝑦</m:t>
                                              </m:r>
                                            </m:sub>
                                            <m:sup/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</m:e>
                                      </m:nary>
                                    </m:e>
                                  </m:nary>
                                </m:e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nary>
                                        <m:naryPr>
                                          <m:chr m:val="∑"/>
                                          <m:limLoc m:val="undOvr"/>
                                          <m:supHide m:val="on"/>
                                          <m:ctrlPr>
                                            <a:rPr lang="en-US" i="1"/>
                                          </m:ctrlPr>
                                        </m:naryPr>
                                        <m:sub>
                                          <m:r>
                                            <a:rPr lang="en-US" i="1"/>
                                            <m:t>1≤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≤</m:t>
                                          </m:r>
                                          <m:r>
                                            <a:rPr lang="en-US" i="1"/>
                                            <m:t>𝑛</m:t>
                                          </m:r>
                                        </m:sub>
                                        <m:sup/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/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/>
                                                <m:t>𝐼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/>
                                                <m:t>𝑦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i="1"/>
                                                <m:t>2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i="1"/>
                                            <m:t>(</m:t>
                                          </m:r>
                                          <m:r>
                                            <a:rPr lang="en-US" i="1"/>
                                            <m:t>𝑖</m:t>
                                          </m:r>
                                          <m:r>
                                            <a:rPr lang="en-US" i="1"/>
                                            <m:t>,</m:t>
                                          </m:r>
                                          <m:r>
                                            <a:rPr lang="en-US" i="1"/>
                                            <m:t>𝑗</m:t>
                                          </m:r>
                                          <m:r>
                                            <a:rPr lang="en-US" i="1"/>
                                            <m:t>)</m:t>
                                          </m:r>
                                        </m:e>
                                      </m:nary>
                                    </m:e>
                                  </m:nary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i="1"/>
                          <m:t>−1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/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limLoc m:val="undOvr"/>
                                  <m:supHide m:val="on"/>
                                  <m:ctrlPr>
                                    <a:rPr lang="en-US" i="1"/>
                                  </m:ctrlPr>
                                </m:naryPr>
                                <m:sub>
                                  <m:r>
                                    <a:rPr lang="en-US" i="1"/>
                                    <m:t>1≤</m:t>
                                  </m:r>
                                  <m:r>
                                    <a:rPr lang="en-US" i="1"/>
                                    <m:t>𝑖</m:t>
                                  </m:r>
                                  <m:r>
                                    <a:rPr lang="en-US" i="1"/>
                                    <m:t>≤</m:t>
                                  </m:r>
                                  <m:r>
                                    <a:rPr lang="en-US" i="1"/>
                                    <m:t>𝑛</m:t>
                                  </m:r>
                                </m:sub>
                                <m:sup/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sSubSup>
                                        <m:sSubSupPr>
                                          <m:ctrlPr>
                                            <a:rPr lang="en-US" i="1"/>
                                          </m:ctrlPr>
                                        </m:sSubSupPr>
                                        <m:e>
                                          <m:r>
                                            <a:rPr lang="en-US" i="1"/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/>
                                            <m:t>𝑥</m:t>
                                          </m:r>
                                        </m:sub>
                                        <m:sup/>
                                      </m:sSubSup>
                                      <m:r>
                                        <a:rPr lang="en-US" i="1"/>
                                        <m:t>(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,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)</m:t>
                                      </m:r>
                                      <m:sSubSup>
                                        <m:sSubSupPr>
                                          <m:ctrlPr>
                                            <a:rPr lang="en-US" i="1"/>
                                          </m:ctrlPr>
                                        </m:sSubSupPr>
                                        <m:e>
                                          <m:r>
                                            <a:rPr lang="en-US" i="1"/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/>
                                            <m:t>𝑡</m:t>
                                          </m:r>
                                        </m:sub>
                                        <m:sup/>
                                      </m:sSubSup>
                                      <m:r>
                                        <a:rPr lang="en-US" i="1"/>
                                        <m:t>(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,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)</m:t>
                                      </m:r>
                                    </m:e>
                                  </m:nary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limLoc m:val="undOvr"/>
                                  <m:supHide m:val="on"/>
                                  <m:ctrlPr>
                                    <a:rPr lang="en-US" i="1"/>
                                  </m:ctrlPr>
                                </m:naryPr>
                                <m:sub>
                                  <m:r>
                                    <a:rPr lang="en-US" i="1"/>
                                    <m:t>1≤</m:t>
                                  </m:r>
                                  <m:r>
                                    <a:rPr lang="en-US" i="1"/>
                                    <m:t>𝑖</m:t>
                                  </m:r>
                                  <m:r>
                                    <a:rPr lang="en-US" i="1"/>
                                    <m:t>≤</m:t>
                                  </m:r>
                                  <m:r>
                                    <a:rPr lang="en-US" i="1"/>
                                    <m:t>𝑛</m:t>
                                  </m:r>
                                </m:sub>
                                <m:sup/>
                                <m:e>
                                  <m:nary>
                                    <m:naryPr>
                                      <m:chr m:val="∑"/>
                                      <m:limLoc m:val="undOvr"/>
                                      <m:supHide m:val="on"/>
                                      <m:ctrlPr>
                                        <a:rPr lang="en-US" i="1"/>
                                      </m:ctrlPr>
                                    </m:naryPr>
                                    <m:sub>
                                      <m:r>
                                        <a:rPr lang="en-US" i="1"/>
                                        <m:t>1≤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≤</m:t>
                                      </m:r>
                                      <m:r>
                                        <a:rPr lang="en-US" i="1"/>
                                        <m:t>𝑛</m:t>
                                      </m:r>
                                    </m:sub>
                                    <m:sup/>
                                    <m:e>
                                      <m:sSubSup>
                                        <m:sSubSupPr>
                                          <m:ctrlPr>
                                            <a:rPr lang="en-US" i="1"/>
                                          </m:ctrlPr>
                                        </m:sSubSupPr>
                                        <m:e>
                                          <m:r>
                                            <a:rPr lang="en-US" i="1"/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/>
                                            <m:t>𝑦</m:t>
                                          </m:r>
                                        </m:sub>
                                        <m:sup/>
                                      </m:sSubSup>
                                      <m:r>
                                        <a:rPr lang="en-US" i="1"/>
                                        <m:t>(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,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)</m:t>
                                      </m:r>
                                      <m:sSubSup>
                                        <m:sSubSupPr>
                                          <m:ctrlPr>
                                            <a:rPr lang="en-US" i="1"/>
                                          </m:ctrlPr>
                                        </m:sSubSupPr>
                                        <m:e>
                                          <m:r>
                                            <a:rPr lang="en-US" i="1"/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i="1"/>
                                            <m:t>𝑡</m:t>
                                          </m:r>
                                        </m:sub>
                                        <m:sup/>
                                      </m:sSubSup>
                                      <m:r>
                                        <a:rPr lang="en-US" i="1"/>
                                        <m:t>(</m:t>
                                      </m:r>
                                      <m:r>
                                        <a:rPr lang="en-US" i="1"/>
                                        <m:t>𝑖</m:t>
                                      </m:r>
                                      <m:r>
                                        <a:rPr lang="en-US" i="1"/>
                                        <m:t>,</m:t>
                                      </m:r>
                                      <m:r>
                                        <a:rPr lang="en-US" i="1"/>
                                        <m:t>𝑗</m:t>
                                      </m:r>
                                      <m:r>
                                        <a:rPr lang="en-US" i="1"/>
                                        <m:t>)</m:t>
                                      </m:r>
                                    </m:e>
                                  </m:nary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696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 descr="E:\PAPERS\VIDEO\Summarization\key frames\whatif\f4.jpg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630" y="4001294"/>
            <a:ext cx="3258725" cy="222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9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stabilization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Use oversized image sensor, identify image circle center.</a:t>
                </a:r>
              </a:p>
              <a:p>
                <a:r>
                  <a:rPr lang="en-US" dirty="0" err="1" smtClean="0"/>
                  <a:t>Irani</a:t>
                </a:r>
                <a:r>
                  <a:rPr lang="en-US" dirty="0" smtClean="0"/>
                  <a:t> </a:t>
                </a:r>
                <a:r>
                  <a:rPr lang="en-US" i="1" dirty="0" smtClean="0"/>
                  <a:t>et al.</a:t>
                </a:r>
                <a:r>
                  <a:rPr lang="en-US" dirty="0"/>
                  <a:t> </a:t>
                </a:r>
                <a:r>
                  <a:rPr lang="en-US" dirty="0" smtClean="0"/>
                  <a:t>estimate displacement: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r>
                              <a:rPr lang="en-US" i="1"/>
                              <m:t>𝑢</m:t>
                            </m:r>
                          </m:e>
                          <m:e>
                            <m:r>
                              <a:rPr lang="en-US" i="1"/>
                              <m:t>𝑣</m:t>
                            </m:r>
                          </m:e>
                        </m:eqArr>
                      </m:e>
                    </m:d>
                    <m:r>
                      <a:rPr lang="en-US" i="1"/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/>
                        </m:ctrlPr>
                      </m:dPr>
                      <m:e>
                        <m:eqArr>
                          <m:eqArrPr>
                            <m:ctrlPr>
                              <a:rPr lang="en-US" i="1"/>
                            </m:ctrlPr>
                          </m:eqArrPr>
                          <m:e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𝑓</m:t>
                                </m:r>
                              </m:e>
                              <m:sub>
                                <m:r>
                                  <a:rPr lang="en-US" i="1"/>
                                  <m:t>𝑐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/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𝑇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𝑋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/>
                                      <m:t>𝑍</m:t>
                                    </m:r>
                                  </m:den>
                                </m:f>
                                <m:r>
                                  <a:rPr lang="en-US" i="1"/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𝑌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/>
                              <m:t>+</m:t>
                            </m:r>
                            <m:r>
                              <a:rPr lang="en-US" i="1"/>
                              <m:t>𝑥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𝑍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/>
                                  <m:t>𝑍</m:t>
                                </m:r>
                              </m:den>
                            </m:f>
                            <m:r>
                              <a:rPr lang="en-US" i="1"/>
                              <m:t>+</m:t>
                            </m:r>
                            <m:r>
                              <a:rPr lang="en-US" i="1"/>
                              <m:t>𝑦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Ω</m:t>
                                </m:r>
                              </m:e>
                              <m:sub>
                                <m:r>
                                  <a:rPr lang="en-US" i="1"/>
                                  <m:t>𝑍</m:t>
                                </m:r>
                              </m:sub>
                            </m:sSub>
                            <m:r>
                              <a:rPr lang="en-US" i="1"/>
                              <m:t>−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𝑥</m:t>
                                </m:r>
                              </m:e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p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𝑌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i="1"/>
                              <m:t>+</m:t>
                            </m:r>
                            <m:r>
                              <a:rPr lang="en-US" i="1"/>
                              <m:t>𝑥𝑦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𝑋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𝑐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r>
                              <a:rPr lang="en-US" i="1"/>
                              <m:t>−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𝑓</m:t>
                                </m:r>
                              </m:e>
                              <m:sub>
                                <m:r>
                                  <a:rPr lang="en-US" i="1"/>
                                  <m:t>𝑐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/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/>
                                        </m:ctrlPr>
                                      </m:sSubPr>
                                      <m:e>
                                        <m:r>
                                          <a:rPr lang="en-US" i="1"/>
                                          <m:t>𝑇</m:t>
                                        </m:r>
                                      </m:e>
                                      <m:sub>
                                        <m:r>
                                          <a:rPr lang="en-US" i="1"/>
                                          <m:t>𝑌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/>
                                      <m:t>𝑍</m:t>
                                    </m:r>
                                  </m:den>
                                </m:f>
                                <m:r>
                                  <a:rPr lang="en-US" i="1"/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𝑋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/>
                              <m:t>+</m:t>
                            </m:r>
                            <m:r>
                              <a:rPr lang="en-US" i="1"/>
                              <m:t>𝑥</m:t>
                            </m:r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Ω</m:t>
                                </m:r>
                              </m:e>
                              <m:sub>
                                <m:r>
                                  <a:rPr lang="en-US" i="1"/>
                                  <m:t>𝑍</m:t>
                                </m:r>
                              </m:sub>
                            </m:sSub>
                            <m:r>
                              <a:rPr lang="en-US" i="1"/>
                              <m:t>+</m:t>
                            </m:r>
                            <m:r>
                              <a:rPr lang="en-US" i="1"/>
                              <m:t>𝑦</m:t>
                            </m:r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𝑍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i="1"/>
                                  <m:t>𝑍</m:t>
                                </m:r>
                              </m:den>
                            </m:f>
                            <m:r>
                              <a:rPr lang="en-US" i="1"/>
                              <m:t>−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𝑥</m:t>
                                </m:r>
                              </m:e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p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𝑌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𝑐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i="1"/>
                              <m:t>+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𝑦</m:t>
                                </m:r>
                              </m:e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p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/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𝑋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𝑐</m:t>
                                    </m:r>
                                  </m:sub>
                                </m:sSub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Pseudo-2D projective transformation.</a:t>
                </a:r>
              </a:p>
              <a:p>
                <a:pPr lvl="1"/>
                <a:r>
                  <a:rPr lang="en-US" dirty="0" smtClean="0"/>
                  <a:t>Registration of images cancels rotation.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81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range of problem determines required number representation.</a:t>
            </a:r>
          </a:p>
          <a:p>
            <a:pPr lvl="1"/>
            <a:r>
              <a:rPr lang="en-US" dirty="0" smtClean="0"/>
              <a:t>Fixed-point vs. floating-point.</a:t>
            </a:r>
          </a:p>
          <a:p>
            <a:pPr lvl="1"/>
            <a:r>
              <a:rPr lang="en-US" dirty="0" smtClean="0"/>
              <a:t>Number of bits in representation and its components.</a:t>
            </a:r>
          </a:p>
          <a:p>
            <a:r>
              <a:rPr lang="en-US" dirty="0" smtClean="0"/>
              <a:t>Dynamic range of a computation depends on the characteristics of its worst operation.</a:t>
            </a:r>
          </a:p>
          <a:p>
            <a:pPr lvl="1"/>
            <a:r>
              <a:rPr lang="en-US" dirty="0" smtClean="0"/>
              <a:t>Division often presents largest dynamic range problems.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image enhancement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Face detection identifies subject for photos of people.</a:t>
            </a:r>
          </a:p>
          <a:p>
            <a:pPr lvl="1"/>
            <a:r>
              <a:rPr lang="en-US" dirty="0" smtClean="0"/>
              <a:t>Exposure.</a:t>
            </a:r>
          </a:p>
          <a:p>
            <a:pPr lvl="1"/>
            <a:r>
              <a:rPr lang="en-US" dirty="0" smtClean="0"/>
              <a:t>White balance.</a:t>
            </a:r>
          </a:p>
          <a:p>
            <a:pPr lvl="1"/>
            <a:r>
              <a:rPr lang="en-US" dirty="0" smtClean="0"/>
              <a:t>Focus.</a:t>
            </a:r>
          </a:p>
          <a:p>
            <a:r>
              <a:rPr lang="en-US" dirty="0" err="1" smtClean="0"/>
              <a:t>Panorams</a:t>
            </a:r>
            <a:r>
              <a:rPr lang="en-US" dirty="0" smtClean="0"/>
              <a:t> allow opportunities to re-crop the image.</a:t>
            </a:r>
          </a:p>
          <a:p>
            <a:r>
              <a:rPr lang="en-US" dirty="0" smtClean="0"/>
              <a:t>Lighting adjustment.</a:t>
            </a:r>
          </a:p>
          <a:p>
            <a:r>
              <a:rPr lang="en-US" dirty="0" smtClean="0"/>
              <a:t>Some performances are now synthesized.</a:t>
            </a:r>
          </a:p>
          <a:p>
            <a:pPr lvl="1"/>
            <a:r>
              <a:rPr lang="en-US" i="1" dirty="0" smtClean="0"/>
              <a:t>Rogue One: A Star Wars Story </a:t>
            </a:r>
            <a:r>
              <a:rPr lang="en-US" dirty="0" smtClean="0"/>
              <a:t>(2016).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272632"/>
            <a:ext cx="5181600" cy="14573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76140" y="4989155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Lac Leman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82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Gaussian pyramid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Multiscale image representation.</a:t>
                </a:r>
              </a:p>
              <a:p>
                <a:r>
                  <a:rPr lang="en-US" dirty="0" smtClean="0"/>
                  <a:t>Smooth using Gaussian: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𝑔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/>
                            </m:ctrlPr>
                          </m:radPr>
                          <m:deg/>
                          <m:e>
                            <m:r>
                              <a:rPr lang="en-US" i="1"/>
                              <m:t>2</m:t>
                            </m:r>
                            <m:r>
                              <a:rPr lang="en-US" i="1"/>
                              <m:t>𝜋</m:t>
                            </m:r>
                          </m:e>
                        </m:rad>
                        <m:r>
                          <a:rPr lang="en-US" i="1"/>
                          <m:t>𝜎</m:t>
                        </m:r>
                      </m:den>
                    </m:f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𝑒</m:t>
                        </m:r>
                      </m:e>
                      <m:sup>
                        <m:f>
                          <m:fPr>
                            <m:type m:val="lin"/>
                            <m:ctrlPr>
                              <a:rPr lang="en-US" i="1"/>
                            </m:ctrlPr>
                          </m:fPr>
                          <m:num>
                            <m:r>
                              <a:rPr lang="en-US" i="1"/>
                              <m:t>−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𝑥</m:t>
                                </m:r>
                              </m:e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/>
                              <m:t>2</m:t>
                            </m:r>
                            <m:sSup>
                              <m:sSupPr>
                                <m:ctrlPr>
                                  <a:rPr lang="en-US" i="1"/>
                                </m:ctrlPr>
                              </m:sSupPr>
                              <m:e>
                                <m:r>
                                  <a:rPr lang="en-US" i="1"/>
                                  <m:t>𝜎</m:t>
                                </m:r>
                              </m:e>
                              <m:sup>
                                <m:r>
                                  <a:rPr lang="en-US" i="1"/>
                                  <m:t>2</m:t>
                                </m:r>
                              </m:sup>
                            </m:sSup>
                          </m:den>
                        </m:f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Recursively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𝐿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  <m:r>
                      <a:rPr lang="en-US" i="1"/>
                      <m:t>=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𝑖</m:t>
                        </m:r>
                        <m:r>
                          <a:rPr lang="en-US" i="1"/>
                          <m:t>−1</m:t>
                        </m:r>
                      </m:sub>
                    </m:sSub>
                    <m:r>
                      <a:rPr lang="en-US" i="1"/>
                      <m:t>−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1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554" y="1825625"/>
            <a:ext cx="290089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8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interpolation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 smtClean="0"/>
                  <a:t>Nearest neighbor copies pixels from neighbors.</a:t>
                </a:r>
              </a:p>
              <a:p>
                <a:pPr lvl="1"/>
                <a:r>
                  <a:rPr lang="en-US" dirty="0" smtClean="0"/>
                  <a:t>Poor perceptual characteristics.</a:t>
                </a:r>
              </a:p>
              <a:p>
                <a:r>
                  <a:rPr lang="en-US" dirty="0" smtClean="0"/>
                  <a:t>Bilinear interpolation over </a:t>
                </a:r>
                <a14:m>
                  <m:oMath xmlns:m="http://schemas.openxmlformats.org/officeDocument/2006/math">
                    <m:r>
                      <a:rPr lang="en-US" i="1"/>
                      <m:t>2×2</m:t>
                    </m:r>
                  </m:oMath>
                </a14:m>
                <a:r>
                  <a:rPr lang="en-US" dirty="0" smtClean="0"/>
                  <a:t> window: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𝑥</m:t>
                        </m:r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+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2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𝑥</m:t>
                        </m:r>
                        <m:r>
                          <a:rPr lang="en-US" i="1"/>
                          <m:t>2</m:t>
                        </m:r>
                      </m:sub>
                    </m:sSub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3</m:t>
                        </m:r>
                      </m:sub>
                    </m:sSub>
                    <m:r>
                      <a:rPr lang="en-US" i="1"/>
                      <m:t>+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𝑥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4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𝑙</m:t>
                        </m:r>
                      </m:sub>
                    </m:sSub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𝑥</m:t>
                        </m:r>
                        <m:r>
                          <a:rPr lang="en-US" i="1"/>
                          <m:t>1</m:t>
                        </m:r>
                      </m:sub>
                    </m:sSub>
                    <m:r>
                      <a:rPr lang="en-US" i="1"/>
                      <m:t>+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  <m:r>
                          <a:rPr lang="en-US" i="1"/>
                          <m:t>−</m:t>
                        </m:r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𝑦</m:t>
                            </m:r>
                          </m:e>
                          <m:sub>
                            <m:r>
                              <a:rPr lang="en-US" i="1"/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𝑥</m:t>
                        </m:r>
                        <m:r>
                          <a:rPr lang="en-US" i="1"/>
                          <m:t>2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647" t="-26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 smtClean="0"/>
                  <a:t>Bicubic interpolation: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𝑢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</m:d>
                    <m:r>
                      <a:rPr lang="en-US" i="1"/>
                      <m:t>=</m:t>
                    </m:r>
                  </m:oMath>
                </a14:m>
                <a:endParaRPr lang="en-US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1.5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−2.5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+1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0≤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endParaRPr lang="en-US" dirty="0" smtClean="0"/>
              </a:p>
              <a:p>
                <a:pPr lvl="2"/>
                <a14:m>
                  <m:oMath xmlns:m="http://schemas.openxmlformats.org/officeDocument/2006/math">
                    <m:r>
                      <a:rPr lang="en-US" i="1"/>
                      <m:t>−0.5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/>
                            </m:ctrlPr>
                          </m:dPr>
                          <m:e>
                            <m:r>
                              <a:rPr lang="en-US" i="1"/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i="1"/>
                          <m:t>3</m:t>
                        </m:r>
                      </m:sup>
                    </m:sSup>
                    <m:r>
                      <a:rPr lang="en-US" i="1"/>
                      <m:t>−2.5</m:t>
                    </m:r>
                    <m:r>
                      <a:rPr lang="en-US" i="1"/>
                      <m:t>𝑎</m:t>
                    </m:r>
                    <m:sSup>
                      <m:sSupPr>
                        <m:ctrlPr>
                          <a:rPr lang="en-US" i="1"/>
                        </m:ctrlPr>
                      </m:sSupPr>
                      <m:e>
                        <m:r>
                          <a:rPr lang="en-US" i="1"/>
                          <m:t>𝑥</m:t>
                        </m:r>
                      </m:e>
                      <m:sup>
                        <m:r>
                          <a:rPr lang="en-US" i="1"/>
                          <m:t>2</m:t>
                        </m:r>
                      </m:sup>
                    </m:sSup>
                    <m:r>
                      <a:rPr lang="en-US" i="1"/>
                      <m:t>+4</m:t>
                    </m:r>
                    <m:d>
                      <m:dPr>
                        <m:begChr m:val="|"/>
                        <m:endChr m:val="|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</m:d>
                    <m:r>
                      <a:rPr lang="en-US" i="1"/>
                      <m:t>+2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/>
                      <m:t>1≤</m:t>
                    </m:r>
                    <m:d>
                      <m:dPr>
                        <m:begChr m:val="|"/>
                        <m:endChr m:val="|"/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</m:d>
                    <m:r>
                      <a:rPr lang="en-US" i="1"/>
                      <m:t>≤2</m:t>
                    </m:r>
                  </m:oMath>
                </a14:m>
                <a:endParaRPr lang="en-US" dirty="0" smtClean="0"/>
              </a:p>
              <a:p>
                <a:pPr lvl="2"/>
                <a:r>
                  <a:rPr lang="en-US" dirty="0" smtClean="0"/>
                  <a:t>0 otherwise</a:t>
                </a:r>
              </a:p>
              <a:p>
                <a:pPr lvl="1"/>
                <a:r>
                  <a:rPr lang="en-US" dirty="0" smtClean="0"/>
                  <a:t>Interpolate over </a:t>
                </a:r>
                <a14:m>
                  <m:oMath xmlns:m="http://schemas.openxmlformats.org/officeDocument/2006/math">
                    <m:r>
                      <a:rPr lang="en-US" i="1"/>
                      <m:t>4×4 </m:t>
                    </m:r>
                  </m:oMath>
                </a14:m>
                <a:r>
                  <a:rPr lang="en-US" dirty="0" smtClean="0"/>
                  <a:t>window: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𝑐</m:t>
                        </m:r>
                      </m:sub>
                    </m:sSub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𝑗</m:t>
                        </m:r>
                        <m:r>
                          <a:rPr lang="en-US" i="1"/>
                          <m:t>+</m:t>
                        </m:r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𝑘</m:t>
                        </m:r>
                        <m:r>
                          <a:rPr lang="en-US" i="1"/>
                          <m:t>+</m:t>
                        </m:r>
                        <m:r>
                          <a:rPr lang="en-US" i="1"/>
                          <m:t>𝑦</m:t>
                        </m:r>
                      </m:e>
                    </m:d>
                    <m:r>
                      <a:rPr lang="en-US" i="1"/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−1≤</m:t>
                        </m:r>
                        <m:r>
                          <a:rPr lang="en-US" i="1"/>
                          <m:t>𝑙</m:t>
                        </m:r>
                        <m:r>
                          <a:rPr lang="en-US" i="1"/>
                          <m:t>≤2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/>
                            </m:ctrlPr>
                          </m:naryPr>
                          <m:sub>
                            <m:r>
                              <a:rPr lang="en-US" i="1"/>
                              <m:t>−1≤</m:t>
                            </m:r>
                            <m:r>
                              <a:rPr lang="en-US" i="1"/>
                              <m:t>𝑚</m:t>
                            </m:r>
                            <m:r>
                              <a:rPr lang="en-US" i="1"/>
                              <m:t>≤2</m:t>
                            </m:r>
                          </m:sub>
                          <m:sup/>
                          <m:e>
                            <m:r>
                              <a:rPr lang="en-US" i="1"/>
                              <m:t>𝐼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𝑗</m:t>
                                </m:r>
                                <m:r>
                                  <a:rPr lang="en-US" i="1"/>
                                  <m:t>+</m:t>
                                </m:r>
                                <m:r>
                                  <a:rPr lang="en-US" i="1"/>
                                  <m:t>𝑙</m:t>
                                </m:r>
                                <m:r>
                                  <a:rPr lang="en-US" i="1"/>
                                  <m:t>,</m:t>
                                </m:r>
                                <m:r>
                                  <a:rPr lang="en-US" i="1"/>
                                  <m:t>𝑘</m:t>
                                </m:r>
                                <m:r>
                                  <a:rPr lang="en-US" i="1"/>
                                  <m:t>+</m:t>
                                </m:r>
                                <m:r>
                                  <a:rPr lang="en-US" i="1"/>
                                  <m:t>𝑚</m:t>
                                </m:r>
                              </m:e>
                            </m:d>
                            <m:r>
                              <a:rPr lang="en-US" i="1"/>
                              <m:t>𝑢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𝑥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𝑗</m:t>
                                    </m:r>
                                    <m:r>
                                      <a:rPr lang="en-US" i="1"/>
                                      <m:t>+</m:t>
                                    </m:r>
                                    <m:r>
                                      <a:rPr lang="en-US" i="1"/>
                                      <m:t>𝑙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/>
                              <m:t>𝑢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US" i="1"/>
                                  <m:t>𝑦</m:t>
                                </m:r>
                                <m:r>
                                  <a:rPr lang="en-US" i="1"/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/>
                                    </m:ctrlPr>
                                  </m:sSubPr>
                                  <m:e>
                                    <m:r>
                                      <a:rPr lang="en-US" i="1"/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i="1"/>
                                      <m:t>𝑘</m:t>
                                    </m:r>
                                    <m:r>
                                      <a:rPr lang="en-US" i="1"/>
                                      <m:t>+</m:t>
                                    </m:r>
                                    <m:r>
                                      <a:rPr lang="en-US" i="1"/>
                                      <m:t>𝑚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Lanczos</a:t>
                </a:r>
                <a:r>
                  <a:rPr lang="en-US" dirty="0" smtClean="0"/>
                  <a:t> interpolation uses </a:t>
                </a:r>
                <a:r>
                  <a:rPr lang="en-US" dirty="0" err="1" smtClean="0"/>
                  <a:t>sinc</a:t>
                </a:r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𝐿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𝑦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𝑎</m:t>
                        </m:r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r>
                              <a:rPr lang="en-US" i="1"/>
                              <m:t>𝜋</m:t>
                            </m:r>
                            <m:r>
                              <a:rPr lang="en-US" i="1"/>
                              <m:t>𝑥</m:t>
                            </m:r>
                          </m:e>
                        </m:func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𝜋</m:t>
                                </m:r>
                                <m:r>
                                  <a:rPr lang="en-US" i="1"/>
                                  <m:t>𝑥</m:t>
                                </m:r>
                              </m:num>
                              <m:den>
                                <m:r>
                                  <a:rPr lang="en-US" i="1"/>
                                  <m:t>𝑎</m:t>
                                </m:r>
                              </m:den>
                            </m:f>
                          </m:e>
                        </m:func>
                      </m:num>
                      <m:den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𝜋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𝑥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den>
                    </m:f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𝑎</m:t>
                        </m:r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r>
                              <a:rPr lang="en-US" i="1"/>
                              <m:t>𝜋</m:t>
                            </m:r>
                            <m:r>
                              <a:rPr lang="en-US" i="1"/>
                              <m:t>𝑦</m:t>
                            </m:r>
                          </m:e>
                        </m:func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sin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i="1"/>
                                </m:ctrlPr>
                              </m:fPr>
                              <m:num>
                                <m:r>
                                  <a:rPr lang="en-US" i="1"/>
                                  <m:t>𝜋</m:t>
                                </m:r>
                                <m:r>
                                  <a:rPr lang="en-US" i="1"/>
                                  <m:t>𝑦</m:t>
                                </m:r>
                              </m:num>
                              <m:den>
                                <m:r>
                                  <a:rPr lang="en-US" i="1"/>
                                  <m:t>𝑎</m:t>
                                </m:r>
                              </m:den>
                            </m:f>
                          </m:e>
                        </m:func>
                      </m:num>
                      <m:den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𝜋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i="1"/>
                            </m:ctrlPr>
                          </m:sSupPr>
                          <m:e>
                            <m:r>
                              <a:rPr lang="en-US" i="1"/>
                              <m:t>𝑦</m:t>
                            </m:r>
                          </m:e>
                          <m:sup>
                            <m:r>
                              <a:rPr lang="en-US" i="1"/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/>
                      <m:t>, −</m:t>
                    </m:r>
                    <m:r>
                      <a:rPr lang="en-US" i="1"/>
                      <m:t>𝑎</m:t>
                    </m:r>
                    <m:r>
                      <a:rPr lang="en-US" i="1"/>
                      <m:t>≤</m:t>
                    </m:r>
                    <m:r>
                      <a:rPr lang="en-US" i="1"/>
                      <m:t>𝑥</m:t>
                    </m:r>
                    <m:r>
                      <a:rPr lang="en-US" i="1"/>
                      <m:t>, </m:t>
                    </m:r>
                    <m:r>
                      <a:rPr lang="en-US" i="1"/>
                      <m:t>𝑦</m:t>
                    </m:r>
                    <m:r>
                      <a:rPr lang="en-US" i="1"/>
                      <m:t>≤</m:t>
                    </m:r>
                    <m:r>
                      <a:rPr lang="en-US" i="1"/>
                      <m:t>𝑎</m:t>
                    </m:r>
                    <m:r>
                      <a:rPr lang="en-US" i="1"/>
                      <m:t> </m:t>
                    </m:r>
                    <m:r>
                      <a:rPr lang="en-US" i="1"/>
                      <m:t>𝑎𝑛𝑑</m:t>
                    </m:r>
                    <m:r>
                      <a:rPr lang="en-US" i="1"/>
                      <m:t> </m:t>
                    </m:r>
                    <m:r>
                      <a:rPr lang="en-US" i="1"/>
                      <m:t>𝑥</m:t>
                    </m:r>
                    <m:r>
                      <a:rPr lang="en-US" i="1"/>
                      <m:t>,</m:t>
                    </m:r>
                    <m:r>
                      <a:rPr lang="en-US" i="1"/>
                      <m:t>𝑦</m:t>
                    </m:r>
                    <m:r>
                      <a:rPr lang="en-US" i="1"/>
                      <m:t>≠0, </m:t>
                    </m:r>
                    <m:r>
                      <a:rPr lang="en-US" i="1"/>
                      <m:t>𝐿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0</m:t>
                        </m:r>
                      </m:e>
                    </m:d>
                    <m:r>
                      <a:rPr lang="en-US" i="1"/>
                      <m:t>=1, 0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647" t="-2661" r="-1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Tonal mapping using linear adjustment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2581102" cy="386957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152" y="1719783"/>
            <a:ext cx="2543695" cy="3811385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84" y="3630498"/>
            <a:ext cx="1547495" cy="192976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192" y="3706698"/>
            <a:ext cx="1485900" cy="185356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19403" y="5759093"/>
            <a:ext cx="79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34948" y="5759093"/>
            <a:ext cx="63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7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Tonal mapping using nonlinear adjustment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50850"/>
            <a:ext cx="3699311" cy="246811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917" y="2250850"/>
            <a:ext cx="3699310" cy="2468116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332" y="2250850"/>
            <a:ext cx="1996440" cy="24707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05447" y="4909796"/>
            <a:ext cx="79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71337" y="4909796"/>
            <a:ext cx="63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846217" y="5611522"/>
            <a:ext cx="2249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Saguaro National Park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40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adjustment using characteristic curves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26597"/>
            <a:ext cx="4107141" cy="2735949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303" y="2326597"/>
            <a:ext cx="4107157" cy="2735949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629" y="2977206"/>
            <a:ext cx="1679575" cy="20853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53041" y="5155450"/>
            <a:ext cx="79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18931" y="5155450"/>
            <a:ext cx="63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99371" y="5709448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Oklahoma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 equalization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Intensity histogram: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 smtClean="0"/>
                  <a:t> bins.</a:t>
                </a:r>
              </a:p>
              <a:p>
                <a:pPr lvl="1"/>
                <a:r>
                  <a:rPr lang="en-US" dirty="0" smtClean="0"/>
                  <a:t>Number of pixels in bin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𝑛</m:t>
                        </m:r>
                      </m:e>
                      <m:sub>
                        <m:r>
                          <a:rPr lang="en-US" i="1"/>
                          <m:t>𝑏</m:t>
                        </m:r>
                      </m:sub>
                    </m:sSub>
                    <m:r>
                      <a:rPr lang="en-US" i="1"/>
                      <m:t>(</m:t>
                    </m:r>
                    <m:r>
                      <a:rPr lang="en-US" i="1"/>
                      <m:t>𝑘</m:t>
                    </m:r>
                    <m:r>
                      <a:rPr lang="en-US" i="1"/>
                      <m:t>)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Estimate PDF: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h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𝑘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sSub>
                          <m:sSubPr>
                            <m:ctrlPr>
                              <a:rPr lang="en-US" i="1"/>
                            </m:ctrlPr>
                          </m:sSubPr>
                          <m:e>
                            <m:r>
                              <a:rPr lang="en-US" i="1"/>
                              <m:t>𝑛</m:t>
                            </m:r>
                          </m:e>
                          <m:sub>
                            <m:r>
                              <a:rPr lang="en-US" i="1"/>
                              <m:t>𝑏</m:t>
                            </m:r>
                          </m:sub>
                        </m:sSub>
                        <m:r>
                          <a:rPr lang="en-US" i="1"/>
                          <m:t>(</m:t>
                        </m:r>
                        <m:r>
                          <a:rPr lang="en-US" i="1"/>
                          <m:t>𝑘</m:t>
                        </m:r>
                        <m:r>
                          <a:rPr lang="en-US" i="1"/>
                          <m:t>)</m:t>
                        </m:r>
                      </m:num>
                      <m:den>
                        <m:r>
                          <a:rPr lang="en-US" i="1"/>
                          <m:t>𝑁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Cumulative histogram: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/>
                      <m:t>𝐻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𝑘</m:t>
                        </m:r>
                      </m:e>
                    </m:d>
                    <m:r>
                      <a:rPr lang="en-US" i="1"/>
                      <m:t>=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1</m:t>
                        </m:r>
                      </m:num>
                      <m:den>
                        <m:r>
                          <a:rPr lang="en-US" i="1"/>
                          <m:t>𝑁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/>
                        </m:ctrlPr>
                      </m:naryPr>
                      <m:sub>
                        <m:r>
                          <a:rPr lang="en-US" i="1"/>
                          <m:t>0≤</m:t>
                        </m:r>
                        <m:r>
                          <a:rPr lang="en-US" i="1"/>
                          <m:t>𝑙</m:t>
                        </m:r>
                        <m:r>
                          <a:rPr lang="en-US" i="1"/>
                          <m:t>≤</m:t>
                        </m:r>
                        <m:r>
                          <a:rPr lang="en-US" i="1"/>
                          <m:t>𝑘</m:t>
                        </m:r>
                      </m:sub>
                      <m:sup/>
                      <m:e>
                        <m:r>
                          <a:rPr lang="en-US" i="1"/>
                          <m:t>h</m:t>
                        </m:r>
                        <m:r>
                          <a:rPr lang="en-US" i="1"/>
                          <m:t>(</m:t>
                        </m:r>
                        <m:r>
                          <a:rPr lang="en-US" i="1"/>
                          <m:t>𝑙</m:t>
                        </m:r>
                        <m:r>
                          <a:rPr lang="en-US" i="1"/>
                          <m:t>)</m:t>
                        </m:r>
                      </m:e>
                    </m:nary>
                    <m:r>
                      <a:rPr lang="en-US" i="1"/>
                      <m:t>.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Gives mapping from image to uniform distribution.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Equalized pixel values: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𝑜</m:t>
                        </m:r>
                      </m:sub>
                    </m:sSub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𝑖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𝑗</m:t>
                        </m:r>
                      </m:e>
                    </m:d>
                    <m:r>
                      <a:rPr lang="en-US" i="1"/>
                      <m:t>=</m:t>
                    </m:r>
                    <m:r>
                      <a:rPr lang="en-US" i="1"/>
                      <m:t>𝑊𝐻</m:t>
                    </m:r>
                    <m:r>
                      <a:rPr lang="en-US" i="1"/>
                      <m:t>(</m:t>
                    </m:r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US" i="1"/>
                          <m:t>𝐼</m:t>
                        </m:r>
                      </m:e>
                      <m:sub>
                        <m:r>
                          <a:rPr lang="en-US" i="1"/>
                          <m:t>𝑖</m:t>
                        </m:r>
                      </m:sub>
                    </m:sSub>
                    <m:d>
                      <m:dPr>
                        <m:ctrlPr>
                          <a:rPr lang="en-US" i="1"/>
                        </m:ctrlPr>
                      </m:dPr>
                      <m:e>
                        <m:r>
                          <a:rPr lang="en-US" i="1"/>
                          <m:t>𝑖</m:t>
                        </m:r>
                        <m:r>
                          <a:rPr lang="en-US" i="1"/>
                          <m:t>,</m:t>
                        </m:r>
                        <m:r>
                          <a:rPr lang="en-US" i="1"/>
                          <m:t>𝑗</m:t>
                        </m:r>
                      </m:e>
                    </m:d>
                    <m:r>
                      <a:rPr lang="en-US" i="1"/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Larson </a:t>
                </a:r>
                <a:r>
                  <a:rPr lang="en-US" i="1" dirty="0" smtClean="0"/>
                  <a:t>et al.</a:t>
                </a:r>
                <a:r>
                  <a:rPr lang="en-US" dirty="0" smtClean="0"/>
                  <a:t>: linear equalization increases contrast in low-contrast area.</a:t>
                </a:r>
              </a:p>
              <a:p>
                <a:pPr lvl="1"/>
                <a:r>
                  <a:rPr lang="en-US" dirty="0" smtClean="0"/>
                  <a:t>Limit local contrast changes to bound of global contrast: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i="1"/>
                      <m:t>h</m:t>
                    </m:r>
                    <m:r>
                      <a:rPr lang="en-US" i="1"/>
                      <m:t>′(</m:t>
                    </m:r>
                    <m:r>
                      <a:rPr lang="en-US" i="1"/>
                      <m:t>𝑘</m:t>
                    </m:r>
                    <m:r>
                      <a:rPr lang="en-US" i="1"/>
                      <m:t>)≤</m:t>
                    </m:r>
                    <m:f>
                      <m:fPr>
                        <m:ctrlPr>
                          <a:rPr lang="en-US" i="1"/>
                        </m:ctrlPr>
                      </m:fPr>
                      <m:num>
                        <m:r>
                          <a:rPr lang="en-US" i="1"/>
                          <m:t>𝑁</m:t>
                        </m:r>
                        <m:r>
                          <a:rPr lang="en-US" i="1"/>
                          <m:t>∆</m:t>
                        </m:r>
                        <m:r>
                          <a:rPr lang="en-US" i="1"/>
                          <m:t>h</m:t>
                        </m:r>
                      </m:num>
                      <m:den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log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𝐿</m:t>
                                </m:r>
                              </m:e>
                              <m:sub>
                                <m:r>
                                  <a:rPr lang="en-US" i="1"/>
                                  <m:t>𝑚𝑎𝑥</m:t>
                                </m:r>
                              </m:sub>
                            </m:sSub>
                          </m:e>
                        </m:func>
                        <m:r>
                          <a:rPr lang="en-US" i="1"/>
                          <m:t>−</m:t>
                        </m:r>
                        <m:func>
                          <m:funcPr>
                            <m:ctrlPr>
                              <a:rPr lang="en-US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log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i="1"/>
                                </m:ctrlPr>
                              </m:sSubPr>
                              <m:e>
                                <m:r>
                                  <a:rPr lang="en-US" i="1"/>
                                  <m:t>𝐿</m:t>
                                </m:r>
                              </m:e>
                              <m:sub>
                                <m:r>
                                  <a:rPr lang="en-US" i="1"/>
                                  <m:t>𝑚𝑖𝑛</m:t>
                                </m:r>
                              </m:sub>
                            </m:sSub>
                          </m:e>
                        </m:func>
                      </m:den>
                    </m:f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2241" r="-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in motion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Color grading: image adjustment in motion pictures.</a:t>
            </a:r>
          </a:p>
          <a:p>
            <a:pPr lvl="1"/>
            <a:r>
              <a:rPr lang="en-US" dirty="0" smtClean="0"/>
              <a:t>Photochemical version is color timing.</a:t>
            </a:r>
          </a:p>
          <a:p>
            <a:r>
              <a:rPr lang="en-US" dirty="0" smtClean="0"/>
              <a:t>Dual goals:</a:t>
            </a:r>
          </a:p>
          <a:p>
            <a:pPr lvl="1"/>
            <a:r>
              <a:rPr lang="en-US" dirty="0" smtClean="0"/>
              <a:t>Correction.</a:t>
            </a:r>
          </a:p>
          <a:p>
            <a:pPr lvl="1"/>
            <a:r>
              <a:rPr lang="en-US" dirty="0" smtClean="0"/>
              <a:t>Artistic effect.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May create a lookup table (LUT) for arbitrary, specialized color adjustments.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3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745</Words>
  <Application>Microsoft Office PowerPoint</Application>
  <PresentationFormat>Widescreen</PresentationFormat>
  <Paragraphs>208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Office Theme</vt:lpstr>
      <vt:lpstr>Smart Camera Design Chapter 4: Image and Video Enhancement</vt:lpstr>
      <vt:lpstr>Outline</vt:lpstr>
      <vt:lpstr>Gaussian pyramid</vt:lpstr>
      <vt:lpstr>Image interpolation</vt:lpstr>
      <vt:lpstr>Tonal mapping using linear adjustment</vt:lpstr>
      <vt:lpstr>Tonal mapping using nonlinear adjustment</vt:lpstr>
      <vt:lpstr>Color adjustment using characteristic curves</vt:lpstr>
      <vt:lpstr>Histogram equalization</vt:lpstr>
      <vt:lpstr>Color in motion pictures</vt:lpstr>
      <vt:lpstr>High dynamic range (HDR)</vt:lpstr>
      <vt:lpstr>HDR algorithm</vt:lpstr>
      <vt:lpstr>HDR examples</vt:lpstr>
      <vt:lpstr>Sharpening</vt:lpstr>
      <vt:lpstr>Superresolution</vt:lpstr>
      <vt:lpstr>Bokeh introduction and lens corrections</vt:lpstr>
      <vt:lpstr>Focus stacking</vt:lpstr>
      <vt:lpstr>Focus stacking algorithm</vt:lpstr>
      <vt:lpstr>Keystone correction</vt:lpstr>
      <vt:lpstr>Keystone correction algorithm</vt:lpstr>
      <vt:lpstr>Mosaicing</vt:lpstr>
      <vt:lpstr>Mosaicing algorithms</vt:lpstr>
      <vt:lpstr>Optical flow</vt:lpstr>
      <vt:lpstr>Image stabilization</vt:lpstr>
      <vt:lpstr>Software design</vt:lpstr>
      <vt:lpstr>Practical image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Camera Design Chapter 1: Digital Photography</dc:title>
  <dc:creator>Marilyn Wolf</dc:creator>
  <cp:lastModifiedBy>Marilyn Wolf</cp:lastModifiedBy>
  <cp:revision>50</cp:revision>
  <dcterms:created xsi:type="dcterms:W3CDTF">2018-01-17T15:04:22Z</dcterms:created>
  <dcterms:modified xsi:type="dcterms:W3CDTF">2018-01-28T21:26:29Z</dcterms:modified>
</cp:coreProperties>
</file>