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9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4" y="1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07FAE-0B7F-4F87-B763-8641DE2B12EA}" type="datetimeFigureOut">
              <a:rPr lang="en-US" smtClean="0"/>
              <a:t>6/14/2019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F970E-1050-4D98-A2C5-1ECB36D70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2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94492-B8E6-4F6C-92F0-2555757720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6B23F0-C5D7-4CFF-B3D5-2EBA9F89B3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1E264-D9F2-4C80-A9B0-C7F9E280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8168-CA78-49BB-8E9C-0919DF286B88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7BA96-2709-4987-B699-8E8DECCCF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31B13-CB63-4BA3-AAE6-E44F54BBD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4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BD7EE-2458-4917-8ED2-CAEB7B444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4690BE-446F-4080-93B0-BB18A95FC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957AD-E8DE-4186-942B-0F015A799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D5A18-7E3D-4081-B927-E0B70CD1286C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105FB-A26E-4FAE-A9C0-2E6D90875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200759-DDC8-4B6E-9937-1925A8F30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23A448-9B3B-4540-9844-0DE85DBCF0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AB321-518B-4868-9B50-2FDB09FA5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B1065-DE7C-4551-AE31-8D9315248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6A4AF-7CC1-41AB-A651-AADA5C09983D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15EA3-8DFE-4218-B217-B8317CF2D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91CE3-F2A8-409C-A7DA-7F12DA325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78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F3AB-B0A8-4B1F-B1F8-3C50A81B4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E4A9-134D-4720-B306-D3E895385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96222C-B56C-4317-AA07-2F8EDC71F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F7FF9-6C04-4A70-AE1E-72BEB29C0585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EF64-9057-4D2A-9452-B173761C9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F9961-BA8A-4009-8E4A-138DC10E1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3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C5DD6-CEC9-45A3-B3D8-FB6EF3EC0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18445-C17B-4924-AC34-AD90ED8AC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9C4CC-EB5C-4FDC-9CDC-E92183C1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C6FA-EA4A-43B3-85CC-3B5197D825C6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300FE-7BA6-4A61-A9C0-7A6A8E096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C5A98-B4EB-4C83-A2FD-33ECF85DE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50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778CC-B43D-4849-A97A-5E442CD16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4C57B-9B0A-48B5-8059-820FA5EDB5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71A6E8-8D7A-4CD0-842D-924B9D65C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7C7BB-B491-47BB-B225-8178E2A0F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104ED-E5BC-478E-A3C3-5A3B9F0898F9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A5CF7-3426-4025-8ADD-D7F10FCEF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367C32-CDE7-4A8A-8175-E787390F1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2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4BE42-32A6-4735-9B57-A4D5E3C92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70331-5A77-48A2-B289-2258A954C7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1DF5B-B445-43C1-BD7D-F6930260E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3B8898-DA02-43C9-A4EC-397C59B329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651A7-245A-4557-A7E4-DB97192980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5DE19A-5FA3-490C-B709-E9EE8EB0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B4AC-FA16-4F77-B69F-AA14FAD598D2}" type="datetime1">
              <a:rPr lang="en-US" smtClean="0"/>
              <a:t>6/14/2019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693130-A46C-485B-87A0-8700D7B84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F62CB9-A096-41C2-A7D2-6BF4E8533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8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02EDA-7634-4EFB-848D-5DBB042A3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F82B26-8583-41BD-BB27-02170D798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7DD2-7263-4FEF-B097-23A27D5C2EA9}" type="datetime1">
              <a:rPr lang="en-US" smtClean="0"/>
              <a:t>6/14/2019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DF50C-C524-434D-ABDE-CD343F3B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2DCDA0-3A51-45F7-91AB-447665176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75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FD690B-4A5D-4297-BBF2-8EC0FCF75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D475-61F2-41AA-B8FB-FC31F68700E2}" type="datetime1">
              <a:rPr lang="en-US" smtClean="0"/>
              <a:t>6/14/2019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0A27E2-D089-43A2-89EB-058141A1D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2C59DD-43CA-4AA0-AFB2-9C87771C7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889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4D640-FED8-439D-9DD8-C8317BECD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DEC1B-5ADB-45C0-9C1F-33E6FD92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70357-A0AE-46FD-9A46-1C660BE2A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BD3B5-004E-4E2E-963B-6C049A61B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406D-C6DF-4750-A29A-E2C429414570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7781A-510D-4243-9A78-38FB143EB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580AD6-4310-400B-BFE7-C03263612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AE7E4-CA92-41F4-B7EE-C0A35AFA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93F9CE-D78E-4D28-ADCA-1B7AC4AA94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58C817-643C-4876-9C25-F297544FCA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6A419-3FD4-4B09-B74E-A01EE5E2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BB7C-AADF-4279-8172-F691F13A1CC6}" type="datetime1">
              <a:rPr lang="en-US" smtClean="0"/>
              <a:t>6/14/2019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2F6D7-5837-4C22-8E7A-DFF3C62C9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AAD67-7D12-4387-BFF2-719FC6298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6D90D0-5F90-4A9D-8CF6-8E44840C9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E1524-41DD-4441-8232-ADF1B3E0A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091E8-0F7B-4C8C-B76C-C2735D3DE8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7921F-416F-4AAB-B892-52E0110AA802}" type="datetime1">
              <a:rPr lang="en-US" smtClean="0"/>
              <a:t>6/14/2019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07ADB4-3713-43BF-BDE3-5BE174F67D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2019 Marilyn Wolf and Dimitrios Serpanos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FC758-D115-4C52-B43B-09A2903A08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FD3DB-BB7D-4E5E-BCDD-6B268FD62B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948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6ED1-4475-4F4E-8AD9-D46751642C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Architectures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B1CD45-DBE1-4C7B-834F-D78C4F5447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Marilyn Wolf and </a:t>
            </a:r>
            <a:r>
              <a:rPr lang="en-US" dirty="0" err="1"/>
              <a:t>Dimitrios</a:t>
            </a:r>
            <a:r>
              <a:rPr lang="en-US" dirty="0"/>
              <a:t> </a:t>
            </a:r>
            <a:r>
              <a:rPr lang="en-US" dirty="0" err="1"/>
              <a:t>Serpanos</a:t>
            </a:r>
            <a:endParaRPr lang="en-US" dirty="0"/>
          </a:p>
          <a:p>
            <a:r>
              <a:rPr lang="en-US" dirty="0"/>
              <a:t>Safe and Secure Cyber-Physical Systems and Internet-of-Things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523B3-C20D-40C2-805C-E8E716387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31834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5C543-E6FC-4C4A-A210-1836FB607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Processor security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8D6B6A-A7F7-494D-927A-88AED89D98F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Root-of-trust provides trusted execution environment.</a:t>
            </a:r>
          </a:p>
          <a:p>
            <a:r>
              <a:rPr lang="en-US" dirty="0"/>
              <a:t>Secure boot validates executable using digital signature.</a:t>
            </a:r>
          </a:p>
          <a:p>
            <a:r>
              <a:rPr lang="en-US" dirty="0"/>
              <a:t>Other programs can trace their provenance to the root.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D63F95-49B4-4F36-A359-D5078DECA7F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Side channel attacks identify or alter communication:</a:t>
            </a:r>
          </a:p>
          <a:p>
            <a:pPr lvl="1"/>
            <a:r>
              <a:rPr lang="en-US" dirty="0"/>
              <a:t>Differential power analysis.</a:t>
            </a:r>
          </a:p>
          <a:p>
            <a:pPr lvl="1"/>
            <a:r>
              <a:rPr lang="en-US" dirty="0"/>
              <a:t>Electromagnetic radiation.</a:t>
            </a:r>
          </a:p>
          <a:p>
            <a:pPr lvl="1"/>
            <a:r>
              <a:rPr lang="en-US" dirty="0"/>
              <a:t>Sound.</a:t>
            </a:r>
          </a:p>
          <a:p>
            <a:pPr lvl="1"/>
            <a:r>
              <a:rPr lang="en-US" i="1" dirty="0"/>
              <a:t>etc</a:t>
            </a:r>
            <a:r>
              <a:rPr lang="en-US" dirty="0"/>
              <a:t>.</a:t>
            </a:r>
          </a:p>
          <a:p>
            <a:r>
              <a:rPr lang="en-US" dirty="0"/>
              <a:t>CPU side channel attacks:</a:t>
            </a:r>
          </a:p>
          <a:p>
            <a:pPr lvl="1"/>
            <a:r>
              <a:rPr lang="en-US" dirty="0"/>
              <a:t>Meltdown leverages out-of-order execution.</a:t>
            </a:r>
          </a:p>
          <a:p>
            <a:pPr lvl="1"/>
            <a:r>
              <a:rPr lang="en-US" dirty="0" err="1"/>
              <a:t>Spectre</a:t>
            </a:r>
            <a:r>
              <a:rPr lang="en-US" dirty="0"/>
              <a:t> attacks branch prediction and speculative execution.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A60447-7CB3-4153-9055-24695F3BB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1190434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63A6-FD7D-4A5A-917F-5BA1C25ED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Model-based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D37B1-71FB-4BD5-B45A-D7986E039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Abstract model provides higher-level representation than programming language.</a:t>
            </a:r>
          </a:p>
          <a:p>
            <a:r>
              <a:rPr lang="en-US" dirty="0"/>
              <a:t>Domain-specific modeling language (DSML) (</a:t>
            </a:r>
            <a:r>
              <a:rPr lang="en-US" dirty="0" err="1"/>
              <a:t>Karsai</a:t>
            </a:r>
            <a:r>
              <a:rPr lang="en-US" dirty="0"/>
              <a:t> </a:t>
            </a:r>
            <a:r>
              <a:rPr lang="en-US" i="1" dirty="0"/>
              <a:t>et al.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UML plus Object Constraint Language as metamodeling language.</a:t>
            </a:r>
          </a:p>
          <a:p>
            <a:pPr lvl="1"/>
            <a:r>
              <a:rPr lang="en-US" dirty="0"/>
              <a:t>DSML allows abstraction, modularization, interfaces, aspects, and references.</a:t>
            </a:r>
          </a:p>
          <a:p>
            <a:pPr lvl="1"/>
            <a:r>
              <a:rPr lang="en-US" dirty="0"/>
              <a:t>Can capture access rights using partition construct.</a:t>
            </a:r>
          </a:p>
          <a:p>
            <a:r>
              <a:rPr lang="en-US" dirty="0"/>
              <a:t>DSML for irrigation networks (Tariq </a:t>
            </a:r>
            <a:r>
              <a:rPr lang="en-US" i="1" dirty="0"/>
              <a:t>et al.</a:t>
            </a:r>
            <a:r>
              <a:rPr lang="en-US" dirty="0"/>
              <a:t>):</a:t>
            </a:r>
          </a:p>
          <a:p>
            <a:pPr lvl="1"/>
            <a:r>
              <a:rPr lang="en-US" dirty="0"/>
              <a:t>Based on Generic Modeling Language.</a:t>
            </a:r>
          </a:p>
          <a:p>
            <a:pPr lvl="1"/>
            <a:r>
              <a:rPr lang="en-US" dirty="0"/>
              <a:t>Included both atoms and higher-level models.</a:t>
            </a:r>
          </a:p>
          <a:p>
            <a:pPr lvl="1"/>
            <a:r>
              <a:rPr lang="en-US" dirty="0"/>
              <a:t>Used MATLAB to solve Saint </a:t>
            </a:r>
            <a:r>
              <a:rPr lang="en-US" dirty="0" err="1"/>
              <a:t>Venant’s</a:t>
            </a:r>
            <a:r>
              <a:rPr lang="en-US" dirty="0"/>
              <a:t> equation.</a:t>
            </a:r>
          </a:p>
          <a:p>
            <a:r>
              <a:rPr lang="en-US" dirty="0"/>
              <a:t>AADL is model-based design language for avionics and other domains.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9FD84-5006-4573-BC4B-DC9D0B3C0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315243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7E133-984E-4B72-9AFB-9D7E875BF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Architectural threat modeling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F172E-1DCB-49B7-A826-7054CC50C3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Privilege escalation attacks can allow processes to access/manipulate data for which they do not have privileges.</a:t>
            </a:r>
          </a:p>
          <a:p>
            <a:pPr lvl="1"/>
            <a:r>
              <a:rPr lang="en-US" dirty="0"/>
              <a:t>Many operating systems do not transitively check access rights.</a:t>
            </a:r>
          </a:p>
          <a:p>
            <a:pPr lvl="1"/>
            <a:r>
              <a:rPr lang="en-US" dirty="0"/>
              <a:t>Demonstrated on Android.</a:t>
            </a:r>
          </a:p>
          <a:p>
            <a:r>
              <a:rPr lang="en-US" dirty="0"/>
              <a:t>Quality-of-service (QoS) attacks compromise system timing.</a:t>
            </a:r>
          </a:p>
          <a:p>
            <a:pPr lvl="1"/>
            <a:r>
              <a:rPr lang="en-US" dirty="0"/>
              <a:t>Delaying data may be sufficient to compromise system function.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5C0FEC-77B1-4121-8AC1-C61AF3181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3199730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8C79D-D8FE-4554-99AA-95118899A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System-level vulnerabilities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ED15809-A2B5-4BCD-B1DE-990DC4D361E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789899"/>
              </p:ext>
            </p:extLst>
          </p:nvPr>
        </p:nvGraphicFramePr>
        <p:xfrm>
          <a:off x="838200" y="2018377"/>
          <a:ext cx="10352615" cy="28212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4452">
                  <a:extLst>
                    <a:ext uri="{9D8B030D-6E8A-4147-A177-3AD203B41FA5}">
                      <a16:colId xmlns:a16="http://schemas.microsoft.com/office/drawing/2014/main" val="627196341"/>
                    </a:ext>
                  </a:extLst>
                </a:gridCol>
                <a:gridCol w="4798163">
                  <a:extLst>
                    <a:ext uri="{9D8B030D-6E8A-4147-A177-3AD203B41FA5}">
                      <a16:colId xmlns:a16="http://schemas.microsoft.com/office/drawing/2014/main" val="3173953543"/>
                    </a:ext>
                  </a:extLst>
                </a:gridCol>
              </a:tblGrid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System-level vulnerability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Attack goals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2186137579"/>
                  </a:ext>
                </a:extLst>
              </a:tr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Improper data read.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Privacy.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1200988010"/>
                  </a:ext>
                </a:extLst>
              </a:tr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Improper data write.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System malfunction.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3827765385"/>
                  </a:ext>
                </a:extLst>
              </a:tr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Man-in-the-middle.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Privacy, system malfunction.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257805244"/>
                  </a:ext>
                </a:extLst>
              </a:tr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Timing vulnerability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 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2618526042"/>
                  </a:ext>
                </a:extLst>
              </a:tr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Missed deadline.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System malfunction.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2572511245"/>
                  </a:ext>
                </a:extLst>
              </a:tr>
              <a:tr h="39926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>
                          <a:effectLst/>
                        </a:rPr>
                        <a:t>Network-on-chip quality-of-service. </a:t>
                      </a:r>
                      <a:endParaRPr lang="en-US" sz="2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600" dirty="0">
                          <a:effectLst/>
                        </a:rPr>
                        <a:t>System malfunction.</a:t>
                      </a:r>
                      <a:endParaRPr lang="en-US" sz="2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8909" marR="158909" marT="0" marB="0"/>
                </a:tc>
                <a:extLst>
                  <a:ext uri="{0D108BD9-81ED-4DB2-BD59-A6C34878D82A}">
                    <a16:rowId xmlns:a16="http://schemas.microsoft.com/office/drawing/2014/main" val="283666980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42B00-C3CA-4336-AD9D-0E290E1C7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4068151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22B68-1297-4925-A4D2-9F4293900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Attack model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DB3600-76DA-4F49-98F9-0194BFDCFD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Attack model = threat model and design-under-test (DUT) model.</a:t>
            </a:r>
          </a:p>
          <a:p>
            <a:pPr lvl="1"/>
            <a:r>
              <a:rPr lang="en-US" dirty="0"/>
              <a:t>Architecture graph N, E.</a:t>
            </a:r>
          </a:p>
          <a:p>
            <a:pPr lvl="1"/>
            <a:r>
              <a:rPr lang="en-US" dirty="0"/>
              <a:t>Storage set S.</a:t>
            </a:r>
          </a:p>
          <a:p>
            <a:pPr lvl="1"/>
            <a:r>
              <a:rPr lang="en-US" dirty="0"/>
              <a:t>Access capability function K.</a:t>
            </a:r>
          </a:p>
          <a:p>
            <a:pPr lvl="1"/>
            <a:r>
              <a:rPr lang="en-US" dirty="0"/>
              <a:t>Access zones L.</a:t>
            </a:r>
          </a:p>
          <a:p>
            <a:pPr lvl="1"/>
            <a:r>
              <a:rPr lang="en-US" dirty="0"/>
              <a:t>Task set T.</a:t>
            </a:r>
          </a:p>
          <a:p>
            <a:pPr lvl="1"/>
            <a:r>
              <a:rPr lang="en-US" dirty="0"/>
              <a:t>Transaction set 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5DC112-58FC-4025-91F9-E03814ED9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31401B78-73B6-4A18-94BF-8F8E4E4D2A1F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079" y="1825625"/>
            <a:ext cx="329384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58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AADCC-FCB3-4E2F-9D5E-60D50F568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 and attack computations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8BF0B-0B30-4C83-9B4F-74E928B003B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Valid computation:</a:t>
            </a:r>
          </a:p>
          <a:p>
            <a:pPr lvl="1"/>
            <a:r>
              <a:rPr lang="en-US" dirty="0"/>
              <a:t>Initiating task must have access capability for all required storage locations.</a:t>
            </a:r>
          </a:p>
          <a:p>
            <a:pPr lvl="1"/>
            <a:r>
              <a:rPr lang="en-US" dirty="0"/>
              <a:t>Both initiating and target tasks must have compatible access capabilities.</a:t>
            </a:r>
          </a:p>
          <a:p>
            <a:pPr lvl="1"/>
            <a:r>
              <a:rPr lang="en-US" dirty="0"/>
              <a:t>Transactions must complete by deadline.</a:t>
            </a:r>
          </a:p>
          <a:p>
            <a:pPr lvl="1"/>
            <a:r>
              <a:rPr lang="en-US" dirty="0"/>
              <a:t>Link bandwidth cannot be exceeded.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7CD34-8506-4FBC-9D7D-7A1FDD4AD3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Varieties of attacks:</a:t>
            </a:r>
          </a:p>
          <a:p>
            <a:pPr lvl="1"/>
            <a:r>
              <a:rPr lang="en-US" dirty="0"/>
              <a:t>Compromised computation modifies a valid computation.</a:t>
            </a:r>
          </a:p>
          <a:p>
            <a:pPr lvl="1"/>
            <a:r>
              <a:rPr lang="en-US" dirty="0"/>
              <a:t>Crafted attack is custom built.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37E64-3F68-4B19-921F-F2C1DEC35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</p:spTree>
    <p:extLst>
      <p:ext uri="{BB962C8B-B14F-4D97-AF65-F5344CB8AC3E}">
        <p14:creationId xmlns:p14="http://schemas.microsoft.com/office/powerpoint/2010/main" val="265409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FE502-58B7-48D1-A024-9D9008707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Inferred threats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2F1CE-0095-4A3D-B9F0-A7CD700D3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1FF689D1-4E0A-4FB9-83E3-4663B0471366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183" y="1825625"/>
            <a:ext cx="717363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21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753BA-AB1C-465D-B264-31A241C6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QoS-aware service-oriented architecture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602B9A-2E72-40C8-9893-1824694ED35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Service-oriented widely used in Web systems.</a:t>
            </a:r>
          </a:p>
          <a:p>
            <a:pPr lvl="1"/>
            <a:r>
              <a:rPr lang="en-US" dirty="0"/>
              <a:t>Transaction-oriented, no quality-of-service.</a:t>
            </a:r>
          </a:p>
          <a:p>
            <a:r>
              <a:rPr lang="en-US" dirty="0"/>
              <a:t>Networked control requires QoS.</a:t>
            </a:r>
          </a:p>
          <a:p>
            <a:r>
              <a:rPr lang="en-US" dirty="0"/>
              <a:t>Service description language:</a:t>
            </a:r>
          </a:p>
          <a:p>
            <a:pPr lvl="1"/>
            <a:r>
              <a:rPr lang="en-US" dirty="0"/>
              <a:t>Messages at the service interface.</a:t>
            </a:r>
          </a:p>
          <a:p>
            <a:pPr lvl="1"/>
            <a:r>
              <a:rPr lang="en-US" dirty="0"/>
              <a:t>Computation performed by service.</a:t>
            </a:r>
          </a:p>
          <a:p>
            <a:pPr lvl="1"/>
            <a:r>
              <a:rPr lang="en-US" dirty="0"/>
              <a:t>Modes such as fault-handling.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D5F4B9-48FD-49C3-8F6A-0062E550B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2019 Marilyn Wolf and Dimitrios Serpanos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ECE18F-D83D-4B4E-97A5-E767C51DD674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72720"/>
            <a:ext cx="5181600" cy="405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68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470</Words>
  <Application>Microsoft Office PowerPoint</Application>
  <PresentationFormat>Widescreen</PresentationFormat>
  <Paragraphs>82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Architectures</vt:lpstr>
      <vt:lpstr>Processor security</vt:lpstr>
      <vt:lpstr>Model-based design</vt:lpstr>
      <vt:lpstr>Architectural threat modeling</vt:lpstr>
      <vt:lpstr>System-level vulnerabilities</vt:lpstr>
      <vt:lpstr>Attack model</vt:lpstr>
      <vt:lpstr>Valid and attack computations</vt:lpstr>
      <vt:lpstr>Inferred threats</vt:lpstr>
      <vt:lpstr>QoS-aware service-oriented architecture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Safety and Security Landscape</dc:title>
  <dc:creator>USer</dc:creator>
  <cp:lastModifiedBy>USer</cp:lastModifiedBy>
  <cp:revision>48</cp:revision>
  <dcterms:created xsi:type="dcterms:W3CDTF">2019-06-12T23:56:28Z</dcterms:created>
  <dcterms:modified xsi:type="dcterms:W3CDTF">2019-06-14T18:49:17Z</dcterms:modified>
</cp:coreProperties>
</file>