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" y="6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9D7FD0-78DB-413B-B2A8-FCFD882C1C80}" type="datetimeFigureOut">
              <a:rPr lang="en-US" smtClean="0"/>
              <a:t>6/17/2021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F65559-D482-45EE-98CD-C4D8F4792F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3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F65559-D482-45EE-98CD-C4D8F4792FD6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616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30F84-B326-49C1-A974-BBEEF15F8725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EBB69-F3ED-40BF-8C71-E78DF1BDC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672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73F54-3A11-4C26-AE3E-5DA6D41B15B6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EBB69-F3ED-40BF-8C71-E78DF1BDC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211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2CEF3-DCCD-4FE3-B46E-5CBA6A6F2F9E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EBB69-F3ED-40BF-8C71-E78DF1BDC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872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D0C36-BCCB-4AAB-87A4-DBE571C00E52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EBB69-F3ED-40BF-8C71-E78DF1BDC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827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C4024-B998-4EBD-870F-C1AE0E6D256B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EBB69-F3ED-40BF-8C71-E78DF1BDC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471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0851E-742A-47FA-B378-364CCBDACF9E}" type="datetime1">
              <a:rPr lang="en-US" smtClean="0"/>
              <a:t>6/17/2021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EBB69-F3ED-40BF-8C71-E78DF1BDC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432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DD7AC-D08D-40F5-8094-A90889E45128}" type="datetime1">
              <a:rPr lang="en-US" smtClean="0"/>
              <a:t>6/17/2021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EBB69-F3ED-40BF-8C71-E78DF1BDC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573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143CD-F222-43AF-B6AC-F5F42707A642}" type="datetime1">
              <a:rPr lang="en-US" smtClean="0"/>
              <a:t>6/17/2021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EBB69-F3ED-40BF-8C71-E78DF1BDC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408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88776-950E-4524-B79C-507BD63AD761}" type="datetime1">
              <a:rPr lang="en-US" smtClean="0"/>
              <a:t>6/17/2021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EBB69-F3ED-40BF-8C71-E78DF1BDC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430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67EE7-EAC3-45F2-AA81-BD968F29E6E2}" type="datetime1">
              <a:rPr lang="en-US" smtClean="0"/>
              <a:t>6/17/2021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EBB69-F3ED-40BF-8C71-E78DF1BDC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192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91DC6-DBBC-4892-94FE-08C1827FC7A0}" type="datetime1">
              <a:rPr lang="en-US" smtClean="0"/>
              <a:t>6/17/2021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EBB69-F3ED-40BF-8C71-E78DF1BDC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372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E81244-191E-4DDE-8B17-8C03BFDFB199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FEBB69-F3ED-40BF-8C71-E78DF1BDC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320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Introduction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Object-oriented design.</a:t>
            </a:r>
          </a:p>
          <a:p>
            <a:r>
              <a:rPr lang="en-US" dirty="0"/>
              <a:t>Unified Modeling Language (UML).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3383934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Choose your interface properly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If the interface is too small/specialized:</a:t>
            </a:r>
          </a:p>
          <a:p>
            <a:pPr lvl="1"/>
            <a:r>
              <a:rPr lang="en-US"/>
              <a:t>object is hard to use for even one application;</a:t>
            </a:r>
          </a:p>
          <a:p>
            <a:pPr lvl="1"/>
            <a:r>
              <a:rPr lang="en-US"/>
              <a:t>even harder to reuse.</a:t>
            </a:r>
          </a:p>
          <a:p>
            <a:r>
              <a:rPr lang="en-US"/>
              <a:t>If the interface is too large:</a:t>
            </a:r>
          </a:p>
          <a:p>
            <a:pPr lvl="1"/>
            <a:r>
              <a:rPr lang="en-US"/>
              <a:t>class becomes too cumbersome for designers to understand;</a:t>
            </a:r>
          </a:p>
          <a:p>
            <a:pPr lvl="1"/>
            <a:r>
              <a:rPr lang="en-US"/>
              <a:t>implementation may be too slow;</a:t>
            </a:r>
          </a:p>
          <a:p>
            <a:pPr lvl="1"/>
            <a:r>
              <a:rPr lang="en-US"/>
              <a:t>spec and implementation are probably buggy.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1651068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Relationships between objects and classes</a:t>
            </a:r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FF3300"/>
                </a:solidFill>
              </a:rPr>
              <a:t>Association</a:t>
            </a:r>
            <a:r>
              <a:rPr lang="en-US"/>
              <a:t>: objects communicate but one does not own the other.</a:t>
            </a:r>
          </a:p>
          <a:p>
            <a:r>
              <a:rPr lang="en-US">
                <a:solidFill>
                  <a:srgbClr val="FF3300"/>
                </a:solidFill>
              </a:rPr>
              <a:t>Aggregation</a:t>
            </a:r>
            <a:r>
              <a:rPr lang="en-US"/>
              <a:t>: a complex object is made of several smaller objects.</a:t>
            </a:r>
          </a:p>
          <a:p>
            <a:r>
              <a:rPr lang="en-US">
                <a:solidFill>
                  <a:srgbClr val="FF3300"/>
                </a:solidFill>
              </a:rPr>
              <a:t>Composition</a:t>
            </a:r>
            <a:r>
              <a:rPr lang="en-US"/>
              <a:t>: aggregation in which owner does not allow access to its components.</a:t>
            </a:r>
          </a:p>
          <a:p>
            <a:r>
              <a:rPr lang="en-US">
                <a:solidFill>
                  <a:srgbClr val="FF3300"/>
                </a:solidFill>
              </a:rPr>
              <a:t>Generalization</a:t>
            </a:r>
            <a:r>
              <a:rPr lang="en-US"/>
              <a:t>: define one class in terms of another.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5789823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Class derivation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885950"/>
            <a:ext cx="8178800" cy="2228850"/>
          </a:xfrm>
        </p:spPr>
        <p:txBody>
          <a:bodyPr/>
          <a:lstStyle/>
          <a:p>
            <a:r>
              <a:rPr lang="en-US"/>
              <a:t>May want to define one class in terms of another.</a:t>
            </a:r>
          </a:p>
          <a:p>
            <a:pPr lvl="1"/>
            <a:r>
              <a:rPr lang="en-US"/>
              <a:t>Derived class </a:t>
            </a:r>
            <a:r>
              <a:rPr lang="en-US">
                <a:solidFill>
                  <a:srgbClr val="FF3300"/>
                </a:solidFill>
              </a:rPr>
              <a:t>inherits</a:t>
            </a:r>
            <a:r>
              <a:rPr lang="en-US"/>
              <a:t> attributes, operations of base class.</a:t>
            </a:r>
          </a:p>
        </p:txBody>
      </p:sp>
      <p:sp>
        <p:nvSpPr>
          <p:cNvPr id="14342" name="Rectangle 4"/>
          <p:cNvSpPr>
            <a:spLocks noChangeArrowheads="1"/>
          </p:cNvSpPr>
          <p:nvPr/>
        </p:nvSpPr>
        <p:spPr bwMode="auto">
          <a:xfrm>
            <a:off x="4953000" y="4114800"/>
            <a:ext cx="21336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u="sng"/>
              <a:t>Derived_class</a:t>
            </a:r>
          </a:p>
        </p:txBody>
      </p:sp>
      <p:sp>
        <p:nvSpPr>
          <p:cNvPr id="14343" name="Rectangle 10"/>
          <p:cNvSpPr>
            <a:spLocks noChangeArrowheads="1"/>
          </p:cNvSpPr>
          <p:nvPr/>
        </p:nvSpPr>
        <p:spPr bwMode="auto">
          <a:xfrm>
            <a:off x="4953000" y="5334000"/>
            <a:ext cx="21336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u="sng"/>
              <a:t>Base_class</a:t>
            </a:r>
          </a:p>
        </p:txBody>
      </p:sp>
      <p:sp>
        <p:nvSpPr>
          <p:cNvPr id="14344" name="AutoShape 11"/>
          <p:cNvSpPr>
            <a:spLocks noChangeArrowheads="1"/>
          </p:cNvSpPr>
          <p:nvPr/>
        </p:nvSpPr>
        <p:spPr bwMode="auto">
          <a:xfrm flipV="1">
            <a:off x="5791200" y="5029200"/>
            <a:ext cx="304800" cy="3048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5" name="Line 12"/>
          <p:cNvSpPr>
            <a:spLocks noChangeShapeType="1"/>
          </p:cNvSpPr>
          <p:nvPr/>
        </p:nvSpPr>
        <p:spPr bwMode="auto">
          <a:xfrm flipV="1">
            <a:off x="5943600" y="46482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6096000" y="4724405"/>
            <a:ext cx="3317875" cy="646113"/>
            <a:chOff x="2880" y="3002"/>
            <a:chExt cx="2090" cy="407"/>
          </a:xfrm>
        </p:grpSpPr>
        <p:sp>
          <p:nvSpPr>
            <p:cNvPr id="14347" name="Line 13"/>
            <p:cNvSpPr>
              <a:spLocks noChangeShapeType="1"/>
            </p:cNvSpPr>
            <p:nvPr/>
          </p:nvSpPr>
          <p:spPr bwMode="auto">
            <a:xfrm flipH="1" flipV="1">
              <a:off x="2880" y="3072"/>
              <a:ext cx="100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48" name="Text Box 14"/>
            <p:cNvSpPr txBox="1">
              <a:spLocks noChangeArrowheads="1"/>
            </p:cNvSpPr>
            <p:nvPr/>
          </p:nvSpPr>
          <p:spPr bwMode="auto">
            <a:xfrm>
              <a:off x="4022" y="3002"/>
              <a:ext cx="948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UML</a:t>
              </a:r>
            </a:p>
            <a:p>
              <a:r>
                <a:rPr lang="en-US"/>
                <a:t>generalization</a:t>
              </a:r>
            </a:p>
          </p:txBody>
        </p: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778082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Class derivation example</a:t>
            </a:r>
          </a:p>
        </p:txBody>
      </p:sp>
      <p:sp>
        <p:nvSpPr>
          <p:cNvPr id="15365" name="Rectangle 4"/>
          <p:cNvSpPr>
            <a:spLocks noChangeArrowheads="1"/>
          </p:cNvSpPr>
          <p:nvPr/>
        </p:nvSpPr>
        <p:spPr bwMode="auto">
          <a:xfrm>
            <a:off x="4724400" y="1752600"/>
            <a:ext cx="31242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u="sng"/>
              <a:t>Display</a:t>
            </a:r>
            <a:endParaRPr lang="en-US"/>
          </a:p>
        </p:txBody>
      </p:sp>
      <p:sp>
        <p:nvSpPr>
          <p:cNvPr id="15366" name="Rectangle 5"/>
          <p:cNvSpPr>
            <a:spLocks noChangeArrowheads="1"/>
          </p:cNvSpPr>
          <p:nvPr/>
        </p:nvSpPr>
        <p:spPr bwMode="auto">
          <a:xfrm>
            <a:off x="4724400" y="2286000"/>
            <a:ext cx="3124200" cy="12192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pixels</a:t>
            </a:r>
          </a:p>
          <a:p>
            <a:r>
              <a:rPr lang="en-US"/>
              <a:t>elements</a:t>
            </a:r>
          </a:p>
          <a:p>
            <a:r>
              <a:rPr lang="en-US"/>
              <a:t>menu_items</a:t>
            </a:r>
          </a:p>
        </p:txBody>
      </p:sp>
      <p:sp>
        <p:nvSpPr>
          <p:cNvPr id="15367" name="Rectangle 6"/>
          <p:cNvSpPr>
            <a:spLocks noChangeArrowheads="1"/>
          </p:cNvSpPr>
          <p:nvPr/>
        </p:nvSpPr>
        <p:spPr bwMode="auto">
          <a:xfrm>
            <a:off x="4724400" y="3505200"/>
            <a:ext cx="3124200" cy="167640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pixel()</a:t>
            </a:r>
          </a:p>
          <a:p>
            <a:r>
              <a:rPr lang="en-US"/>
              <a:t>set_pixel()</a:t>
            </a:r>
          </a:p>
          <a:p>
            <a:r>
              <a:rPr lang="en-US"/>
              <a:t>mouse_click()</a:t>
            </a:r>
          </a:p>
          <a:p>
            <a:r>
              <a:rPr lang="en-US"/>
              <a:t>draw_box</a:t>
            </a:r>
          </a:p>
        </p:txBody>
      </p:sp>
      <p:sp>
        <p:nvSpPr>
          <p:cNvPr id="15368" name="Rectangle 7"/>
          <p:cNvSpPr>
            <a:spLocks noChangeArrowheads="1"/>
          </p:cNvSpPr>
          <p:nvPr/>
        </p:nvSpPr>
        <p:spPr bwMode="auto">
          <a:xfrm>
            <a:off x="2133600" y="5486400"/>
            <a:ext cx="31242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BW_display</a:t>
            </a:r>
          </a:p>
        </p:txBody>
      </p:sp>
      <p:sp>
        <p:nvSpPr>
          <p:cNvPr id="15369" name="Rectangle 8"/>
          <p:cNvSpPr>
            <a:spLocks noChangeArrowheads="1"/>
          </p:cNvSpPr>
          <p:nvPr/>
        </p:nvSpPr>
        <p:spPr bwMode="auto">
          <a:xfrm>
            <a:off x="7086600" y="5486400"/>
            <a:ext cx="31242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Color_map_display</a:t>
            </a:r>
          </a:p>
        </p:txBody>
      </p:sp>
      <p:sp>
        <p:nvSpPr>
          <p:cNvPr id="15370" name="AutoShape 9"/>
          <p:cNvSpPr>
            <a:spLocks noChangeArrowheads="1"/>
          </p:cNvSpPr>
          <p:nvPr/>
        </p:nvSpPr>
        <p:spPr bwMode="auto">
          <a:xfrm rot="12781432" flipV="1">
            <a:off x="5334000" y="5181600"/>
            <a:ext cx="304800" cy="3048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71" name="AutoShape 10"/>
          <p:cNvSpPr>
            <a:spLocks noChangeArrowheads="1"/>
          </p:cNvSpPr>
          <p:nvPr/>
        </p:nvSpPr>
        <p:spPr bwMode="auto">
          <a:xfrm rot="8818568" flipH="1" flipV="1">
            <a:off x="6629400" y="5181600"/>
            <a:ext cx="304800" cy="3048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72" name="Line 11"/>
          <p:cNvSpPr>
            <a:spLocks noChangeShapeType="1"/>
          </p:cNvSpPr>
          <p:nvPr/>
        </p:nvSpPr>
        <p:spPr bwMode="auto">
          <a:xfrm flipH="1">
            <a:off x="5257800" y="5410200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73" name="Line 12"/>
          <p:cNvSpPr>
            <a:spLocks noChangeShapeType="1"/>
          </p:cNvSpPr>
          <p:nvPr/>
        </p:nvSpPr>
        <p:spPr bwMode="auto">
          <a:xfrm>
            <a:off x="6858000" y="5486400"/>
            <a:ext cx="228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2590" name="Line 14"/>
          <p:cNvSpPr>
            <a:spLocks noChangeShapeType="1"/>
          </p:cNvSpPr>
          <p:nvPr/>
        </p:nvSpPr>
        <p:spPr bwMode="auto">
          <a:xfrm>
            <a:off x="3124200" y="4572000"/>
            <a:ext cx="6096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2591" name="Line 15"/>
          <p:cNvSpPr>
            <a:spLocks noChangeShapeType="1"/>
          </p:cNvSpPr>
          <p:nvPr/>
        </p:nvSpPr>
        <p:spPr bwMode="auto">
          <a:xfrm>
            <a:off x="3124200" y="4572000"/>
            <a:ext cx="57912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7848598" y="1946276"/>
            <a:ext cx="1295400" cy="720725"/>
            <a:chOff x="3984" y="1226"/>
            <a:chExt cx="816" cy="454"/>
          </a:xfrm>
        </p:grpSpPr>
        <p:sp>
          <p:nvSpPr>
            <p:cNvPr id="15378" name="Line 13"/>
            <p:cNvSpPr>
              <a:spLocks noChangeShapeType="1"/>
            </p:cNvSpPr>
            <p:nvPr/>
          </p:nvSpPr>
          <p:spPr bwMode="auto">
            <a:xfrm flipH="1">
              <a:off x="3984" y="1392"/>
              <a:ext cx="336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79" name="Text Box 16"/>
            <p:cNvSpPr txBox="1">
              <a:spLocks noChangeArrowheads="1"/>
            </p:cNvSpPr>
            <p:nvPr/>
          </p:nvSpPr>
          <p:spPr bwMode="auto">
            <a:xfrm>
              <a:off x="4406" y="1226"/>
              <a:ext cx="394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base</a:t>
              </a:r>
            </a:p>
            <a:p>
              <a:r>
                <a:rPr lang="en-US"/>
                <a:t>class</a:t>
              </a:r>
            </a:p>
          </p:txBody>
        </p:sp>
      </p:grpSp>
      <p:sp>
        <p:nvSpPr>
          <p:cNvPr id="152593" name="Text Box 17"/>
          <p:cNvSpPr txBox="1">
            <a:spLocks noChangeArrowheads="1"/>
          </p:cNvSpPr>
          <p:nvPr/>
        </p:nvSpPr>
        <p:spPr bwMode="auto">
          <a:xfrm>
            <a:off x="2133600" y="3962400"/>
            <a:ext cx="13878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derived class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952616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25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25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25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25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25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2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590" grpId="0" animBg="1"/>
      <p:bldP spid="152591" grpId="0" animBg="1"/>
      <p:bldP spid="152593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Multiple inheritance</a:t>
            </a:r>
          </a:p>
        </p:txBody>
      </p:sp>
      <p:sp>
        <p:nvSpPr>
          <p:cNvPr id="16389" name="Rectangle 4"/>
          <p:cNvSpPr>
            <a:spLocks noChangeArrowheads="1"/>
          </p:cNvSpPr>
          <p:nvPr/>
        </p:nvSpPr>
        <p:spPr bwMode="auto">
          <a:xfrm>
            <a:off x="3124200" y="2362200"/>
            <a:ext cx="22860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u="sng"/>
              <a:t>Speaker</a:t>
            </a:r>
            <a:endParaRPr lang="en-US"/>
          </a:p>
        </p:txBody>
      </p:sp>
      <p:sp>
        <p:nvSpPr>
          <p:cNvPr id="16390" name="Rectangle 5"/>
          <p:cNvSpPr>
            <a:spLocks noChangeArrowheads="1"/>
          </p:cNvSpPr>
          <p:nvPr/>
        </p:nvSpPr>
        <p:spPr bwMode="auto">
          <a:xfrm>
            <a:off x="6781800" y="2362200"/>
            <a:ext cx="22860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u="sng"/>
              <a:t>Display</a:t>
            </a:r>
            <a:endParaRPr lang="en-US"/>
          </a:p>
        </p:txBody>
      </p:sp>
      <p:sp>
        <p:nvSpPr>
          <p:cNvPr id="16391" name="Rectangle 6"/>
          <p:cNvSpPr>
            <a:spLocks noChangeArrowheads="1"/>
          </p:cNvSpPr>
          <p:nvPr/>
        </p:nvSpPr>
        <p:spPr bwMode="auto">
          <a:xfrm>
            <a:off x="4648200" y="4495800"/>
            <a:ext cx="27432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u="sng"/>
              <a:t>Multimedia_display</a:t>
            </a:r>
          </a:p>
        </p:txBody>
      </p:sp>
      <p:sp>
        <p:nvSpPr>
          <p:cNvPr id="16392" name="AutoShape 7"/>
          <p:cNvSpPr>
            <a:spLocks noChangeArrowheads="1"/>
          </p:cNvSpPr>
          <p:nvPr/>
        </p:nvSpPr>
        <p:spPr bwMode="auto">
          <a:xfrm>
            <a:off x="4038600" y="2895600"/>
            <a:ext cx="304800" cy="3048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93" name="AutoShape 8"/>
          <p:cNvSpPr>
            <a:spLocks noChangeArrowheads="1"/>
          </p:cNvSpPr>
          <p:nvPr/>
        </p:nvSpPr>
        <p:spPr bwMode="auto">
          <a:xfrm>
            <a:off x="7924800" y="2895600"/>
            <a:ext cx="304800" cy="3048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6394" name="AutoShape 9"/>
          <p:cNvCxnSpPr>
            <a:cxnSpLocks noChangeShapeType="1"/>
            <a:stCxn id="16392" idx="3"/>
            <a:endCxn id="16393" idx="3"/>
          </p:cNvCxnSpPr>
          <p:nvPr/>
        </p:nvCxnSpPr>
        <p:spPr bwMode="auto">
          <a:xfrm rot="16200000" flipH="1">
            <a:off x="6133306" y="1258094"/>
            <a:ext cx="1588" cy="3886200"/>
          </a:xfrm>
          <a:prstGeom prst="bentConnector3">
            <a:avLst>
              <a:gd name="adj1" fmla="val 32299991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sp>
        <p:nvSpPr>
          <p:cNvPr id="16395" name="Line 11"/>
          <p:cNvSpPr>
            <a:spLocks noChangeShapeType="1"/>
          </p:cNvSpPr>
          <p:nvPr/>
        </p:nvSpPr>
        <p:spPr bwMode="auto">
          <a:xfrm>
            <a:off x="6096000" y="37338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4267200" y="1565276"/>
            <a:ext cx="3429000" cy="720725"/>
            <a:chOff x="1728" y="986"/>
            <a:chExt cx="2160" cy="454"/>
          </a:xfrm>
        </p:grpSpPr>
        <p:sp>
          <p:nvSpPr>
            <p:cNvPr id="16400" name="Text Box 12"/>
            <p:cNvSpPr txBox="1">
              <a:spLocks noChangeArrowheads="1"/>
            </p:cNvSpPr>
            <p:nvPr/>
          </p:nvSpPr>
          <p:spPr bwMode="auto">
            <a:xfrm>
              <a:off x="2294" y="986"/>
              <a:ext cx="83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base classes</a:t>
              </a:r>
            </a:p>
          </p:txBody>
        </p:sp>
        <p:sp>
          <p:nvSpPr>
            <p:cNvPr id="16401" name="Line 13"/>
            <p:cNvSpPr>
              <a:spLocks noChangeShapeType="1"/>
            </p:cNvSpPr>
            <p:nvPr/>
          </p:nvSpPr>
          <p:spPr bwMode="auto">
            <a:xfrm flipH="1">
              <a:off x="1728" y="1200"/>
              <a:ext cx="576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02" name="Line 14"/>
            <p:cNvSpPr>
              <a:spLocks noChangeShapeType="1"/>
            </p:cNvSpPr>
            <p:nvPr/>
          </p:nvSpPr>
          <p:spPr bwMode="auto">
            <a:xfrm>
              <a:off x="3312" y="1200"/>
              <a:ext cx="576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3717926" y="5029205"/>
            <a:ext cx="2149475" cy="715963"/>
            <a:chOff x="1382" y="3168"/>
            <a:chExt cx="1354" cy="451"/>
          </a:xfrm>
        </p:grpSpPr>
        <p:sp>
          <p:nvSpPr>
            <p:cNvPr id="16398" name="Text Box 16"/>
            <p:cNvSpPr txBox="1">
              <a:spLocks noChangeArrowheads="1"/>
            </p:cNvSpPr>
            <p:nvPr/>
          </p:nvSpPr>
          <p:spPr bwMode="auto">
            <a:xfrm>
              <a:off x="1382" y="3386"/>
              <a:ext cx="87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derived class</a:t>
              </a:r>
            </a:p>
          </p:txBody>
        </p:sp>
        <p:sp>
          <p:nvSpPr>
            <p:cNvPr id="16399" name="Line 17"/>
            <p:cNvSpPr>
              <a:spLocks noChangeShapeType="1"/>
            </p:cNvSpPr>
            <p:nvPr/>
          </p:nvSpPr>
          <p:spPr bwMode="auto">
            <a:xfrm flipV="1">
              <a:off x="2400" y="3168"/>
              <a:ext cx="336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725748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Links and associations</a:t>
            </a:r>
          </a:p>
        </p:txBody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FF3300"/>
                </a:solidFill>
              </a:rPr>
              <a:t>Link</a:t>
            </a:r>
            <a:r>
              <a:rPr lang="en-US"/>
              <a:t>: describes relationships between objects.</a:t>
            </a:r>
          </a:p>
          <a:p>
            <a:r>
              <a:rPr lang="en-US">
                <a:solidFill>
                  <a:srgbClr val="FF3300"/>
                </a:solidFill>
              </a:rPr>
              <a:t>Association</a:t>
            </a:r>
            <a:r>
              <a:rPr lang="en-US"/>
              <a:t>: describes relationship between classes.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049522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Link example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885950"/>
            <a:ext cx="8178800" cy="704850"/>
          </a:xfrm>
        </p:spPr>
        <p:txBody>
          <a:bodyPr/>
          <a:lstStyle/>
          <a:p>
            <a:r>
              <a:rPr lang="en-US"/>
              <a:t>Link defines the </a:t>
            </a:r>
            <a:r>
              <a:rPr lang="en-US">
                <a:solidFill>
                  <a:srgbClr val="FF3300"/>
                </a:solidFill>
              </a:rPr>
              <a:t>contains</a:t>
            </a:r>
            <a:r>
              <a:rPr lang="en-US"/>
              <a:t> relationship:</a:t>
            </a:r>
          </a:p>
        </p:txBody>
      </p:sp>
      <p:sp>
        <p:nvSpPr>
          <p:cNvPr id="18438" name="Rectangle 4"/>
          <p:cNvSpPr>
            <a:spLocks noChangeArrowheads="1"/>
          </p:cNvSpPr>
          <p:nvPr/>
        </p:nvSpPr>
        <p:spPr bwMode="auto">
          <a:xfrm>
            <a:off x="2362200" y="2819400"/>
            <a:ext cx="22098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message</a:t>
            </a:r>
          </a:p>
        </p:txBody>
      </p:sp>
      <p:sp>
        <p:nvSpPr>
          <p:cNvPr id="18439" name="Rectangle 5"/>
          <p:cNvSpPr>
            <a:spLocks noChangeArrowheads="1"/>
          </p:cNvSpPr>
          <p:nvPr/>
        </p:nvSpPr>
        <p:spPr bwMode="auto">
          <a:xfrm>
            <a:off x="2362200" y="3352800"/>
            <a:ext cx="2209800" cy="8382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msg = msg1</a:t>
            </a:r>
          </a:p>
          <a:p>
            <a:r>
              <a:rPr lang="en-US"/>
              <a:t>length = 1102</a:t>
            </a:r>
          </a:p>
        </p:txBody>
      </p:sp>
      <p:sp>
        <p:nvSpPr>
          <p:cNvPr id="18440" name="Rectangle 6"/>
          <p:cNvSpPr>
            <a:spLocks noChangeArrowheads="1"/>
          </p:cNvSpPr>
          <p:nvPr/>
        </p:nvSpPr>
        <p:spPr bwMode="auto">
          <a:xfrm>
            <a:off x="2362200" y="4495800"/>
            <a:ext cx="22098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message</a:t>
            </a:r>
          </a:p>
        </p:txBody>
      </p:sp>
      <p:sp>
        <p:nvSpPr>
          <p:cNvPr id="18441" name="Rectangle 7"/>
          <p:cNvSpPr>
            <a:spLocks noChangeArrowheads="1"/>
          </p:cNvSpPr>
          <p:nvPr/>
        </p:nvSpPr>
        <p:spPr bwMode="auto">
          <a:xfrm>
            <a:off x="2362200" y="5029200"/>
            <a:ext cx="2209800" cy="8382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msg = msg2</a:t>
            </a:r>
          </a:p>
          <a:p>
            <a:r>
              <a:rPr lang="en-US"/>
              <a:t>length = 2114</a:t>
            </a:r>
          </a:p>
        </p:txBody>
      </p:sp>
      <p:sp>
        <p:nvSpPr>
          <p:cNvPr id="18442" name="Rectangle 8"/>
          <p:cNvSpPr>
            <a:spLocks noChangeArrowheads="1"/>
          </p:cNvSpPr>
          <p:nvPr/>
        </p:nvSpPr>
        <p:spPr bwMode="auto">
          <a:xfrm>
            <a:off x="6934200" y="3352800"/>
            <a:ext cx="22098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message set</a:t>
            </a:r>
          </a:p>
        </p:txBody>
      </p:sp>
      <p:sp>
        <p:nvSpPr>
          <p:cNvPr id="18443" name="Rectangle 9"/>
          <p:cNvSpPr>
            <a:spLocks noChangeArrowheads="1"/>
          </p:cNvSpPr>
          <p:nvPr/>
        </p:nvSpPr>
        <p:spPr bwMode="auto">
          <a:xfrm>
            <a:off x="6934200" y="3886200"/>
            <a:ext cx="2209800" cy="8382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count = 2</a:t>
            </a:r>
          </a:p>
        </p:txBody>
      </p:sp>
      <p:sp>
        <p:nvSpPr>
          <p:cNvPr id="18444" name="Line 10"/>
          <p:cNvSpPr>
            <a:spLocks noChangeShapeType="1"/>
          </p:cNvSpPr>
          <p:nvPr/>
        </p:nvSpPr>
        <p:spPr bwMode="auto">
          <a:xfrm>
            <a:off x="4572000" y="3581400"/>
            <a:ext cx="2362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45" name="Line 11"/>
          <p:cNvSpPr>
            <a:spLocks noChangeShapeType="1"/>
          </p:cNvSpPr>
          <p:nvPr/>
        </p:nvSpPr>
        <p:spPr bwMode="auto">
          <a:xfrm flipV="1">
            <a:off x="4572000" y="4419600"/>
            <a:ext cx="23622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9274075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Association example</a:t>
            </a:r>
          </a:p>
        </p:txBody>
      </p:sp>
      <p:sp>
        <p:nvSpPr>
          <p:cNvPr id="19461" name="Rectangle 4"/>
          <p:cNvSpPr>
            <a:spLocks noChangeArrowheads="1"/>
          </p:cNvSpPr>
          <p:nvPr/>
        </p:nvSpPr>
        <p:spPr bwMode="auto">
          <a:xfrm>
            <a:off x="2362200" y="2819400"/>
            <a:ext cx="29718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message</a:t>
            </a:r>
          </a:p>
        </p:txBody>
      </p:sp>
      <p:sp>
        <p:nvSpPr>
          <p:cNvPr id="19462" name="Rectangle 5"/>
          <p:cNvSpPr>
            <a:spLocks noChangeArrowheads="1"/>
          </p:cNvSpPr>
          <p:nvPr/>
        </p:nvSpPr>
        <p:spPr bwMode="auto">
          <a:xfrm>
            <a:off x="2362200" y="3352800"/>
            <a:ext cx="2971800" cy="8382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msg: ADPCM_stream</a:t>
            </a:r>
          </a:p>
          <a:p>
            <a:r>
              <a:rPr lang="en-US"/>
              <a:t>length : integer</a:t>
            </a:r>
          </a:p>
        </p:txBody>
      </p:sp>
      <p:sp>
        <p:nvSpPr>
          <p:cNvPr id="19463" name="Rectangle 6"/>
          <p:cNvSpPr>
            <a:spLocks noChangeArrowheads="1"/>
          </p:cNvSpPr>
          <p:nvPr/>
        </p:nvSpPr>
        <p:spPr bwMode="auto">
          <a:xfrm>
            <a:off x="7162800" y="2819400"/>
            <a:ext cx="24384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message set</a:t>
            </a:r>
          </a:p>
        </p:txBody>
      </p:sp>
      <p:sp>
        <p:nvSpPr>
          <p:cNvPr id="19464" name="Rectangle 7"/>
          <p:cNvSpPr>
            <a:spLocks noChangeArrowheads="1"/>
          </p:cNvSpPr>
          <p:nvPr/>
        </p:nvSpPr>
        <p:spPr bwMode="auto">
          <a:xfrm>
            <a:off x="7162800" y="3352800"/>
            <a:ext cx="2438400" cy="8382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count : integer</a:t>
            </a:r>
          </a:p>
        </p:txBody>
      </p:sp>
      <p:sp>
        <p:nvSpPr>
          <p:cNvPr id="19465" name="Line 8"/>
          <p:cNvSpPr>
            <a:spLocks noChangeShapeType="1"/>
          </p:cNvSpPr>
          <p:nvPr/>
        </p:nvSpPr>
        <p:spPr bwMode="auto">
          <a:xfrm>
            <a:off x="5334000" y="35814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6" name="Text Box 9"/>
          <p:cNvSpPr txBox="1">
            <a:spLocks noChangeArrowheads="1"/>
          </p:cNvSpPr>
          <p:nvPr/>
        </p:nvSpPr>
        <p:spPr bwMode="auto">
          <a:xfrm>
            <a:off x="5394325" y="3013075"/>
            <a:ext cx="53251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0..*</a:t>
            </a:r>
          </a:p>
        </p:txBody>
      </p:sp>
      <p:sp>
        <p:nvSpPr>
          <p:cNvPr id="19467" name="Text Box 10"/>
          <p:cNvSpPr txBox="1">
            <a:spLocks noChangeArrowheads="1"/>
          </p:cNvSpPr>
          <p:nvPr/>
        </p:nvSpPr>
        <p:spPr bwMode="auto">
          <a:xfrm>
            <a:off x="6765925" y="3013075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19468" name="Oval 11"/>
          <p:cNvSpPr>
            <a:spLocks noChangeArrowheads="1"/>
          </p:cNvSpPr>
          <p:nvPr/>
        </p:nvSpPr>
        <p:spPr bwMode="auto">
          <a:xfrm>
            <a:off x="5334000" y="35052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9" name="Text Box 12"/>
          <p:cNvSpPr txBox="1">
            <a:spLocks noChangeArrowheads="1"/>
          </p:cNvSpPr>
          <p:nvPr/>
        </p:nvSpPr>
        <p:spPr bwMode="auto">
          <a:xfrm>
            <a:off x="5699125" y="3775075"/>
            <a:ext cx="9712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contains</a:t>
            </a: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2193926" y="1793876"/>
            <a:ext cx="3292475" cy="1254125"/>
            <a:chOff x="422" y="1130"/>
            <a:chExt cx="2074" cy="790"/>
          </a:xfrm>
        </p:grpSpPr>
        <p:sp>
          <p:nvSpPr>
            <p:cNvPr id="19474" name="Line 13"/>
            <p:cNvSpPr>
              <a:spLocks noChangeShapeType="1"/>
            </p:cNvSpPr>
            <p:nvPr/>
          </p:nvSpPr>
          <p:spPr bwMode="auto">
            <a:xfrm>
              <a:off x="1872" y="1488"/>
              <a:ext cx="624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5" name="Text Box 14"/>
            <p:cNvSpPr txBox="1">
              <a:spLocks noChangeArrowheads="1"/>
            </p:cNvSpPr>
            <p:nvPr/>
          </p:nvSpPr>
          <p:spPr bwMode="auto">
            <a:xfrm>
              <a:off x="422" y="1130"/>
              <a:ext cx="141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# contained messages</a:t>
              </a:r>
            </a:p>
          </p:txBody>
        </p:sp>
      </p:grp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6934199" y="1752600"/>
            <a:ext cx="2622550" cy="1371600"/>
            <a:chOff x="3408" y="1104"/>
            <a:chExt cx="1652" cy="864"/>
          </a:xfrm>
        </p:grpSpPr>
        <p:sp>
          <p:nvSpPr>
            <p:cNvPr id="19472" name="Line 16"/>
            <p:cNvSpPr>
              <a:spLocks noChangeShapeType="1"/>
            </p:cNvSpPr>
            <p:nvPr/>
          </p:nvSpPr>
          <p:spPr bwMode="auto">
            <a:xfrm flipH="1">
              <a:off x="3504" y="1488"/>
              <a:ext cx="336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3" name="Text Box 17"/>
            <p:cNvSpPr txBox="1">
              <a:spLocks noChangeArrowheads="1"/>
            </p:cNvSpPr>
            <p:nvPr/>
          </p:nvSpPr>
          <p:spPr bwMode="auto">
            <a:xfrm>
              <a:off x="3408" y="1104"/>
              <a:ext cx="165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# containing message sets</a:t>
              </a:r>
            </a:p>
          </p:txBody>
        </p:sp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496027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Stereotypes</a:t>
            </a:r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FF3300"/>
                </a:solidFill>
              </a:rPr>
              <a:t>Stereotype</a:t>
            </a:r>
            <a:r>
              <a:rPr lang="en-US"/>
              <a:t>: recurring combination of elements in an object or class.</a:t>
            </a:r>
          </a:p>
          <a:p>
            <a:r>
              <a:rPr lang="en-US"/>
              <a:t>Example:</a:t>
            </a:r>
          </a:p>
          <a:p>
            <a:pPr lvl="1"/>
            <a:r>
              <a:rPr lang="en-US"/>
              <a:t>&lt;&lt;foo&gt;&gt;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6418678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Behavioral description</a:t>
            </a:r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Several ways to describe behavior:</a:t>
            </a:r>
          </a:p>
          <a:p>
            <a:pPr lvl="1"/>
            <a:r>
              <a:rPr lang="en-US"/>
              <a:t>internal view;</a:t>
            </a:r>
          </a:p>
          <a:p>
            <a:pPr lvl="1"/>
            <a:r>
              <a:rPr lang="en-US"/>
              <a:t>external view.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373964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System modeling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Need languages to describe systems:</a:t>
            </a:r>
          </a:p>
          <a:p>
            <a:pPr lvl="1"/>
            <a:r>
              <a:rPr lang="en-US"/>
              <a:t>useful across several levels of abstraction;</a:t>
            </a:r>
          </a:p>
          <a:p>
            <a:pPr lvl="1"/>
            <a:r>
              <a:rPr lang="en-US"/>
              <a:t>understandable within and between organizations.</a:t>
            </a:r>
          </a:p>
          <a:p>
            <a:r>
              <a:rPr lang="en-US"/>
              <a:t>Block diagrams are a start, but don’t cover everything.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9237555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State machines</a:t>
            </a:r>
          </a:p>
        </p:txBody>
      </p:sp>
      <p:sp>
        <p:nvSpPr>
          <p:cNvPr id="22533" name="AutoShape 5"/>
          <p:cNvSpPr>
            <a:spLocks noChangeArrowheads="1"/>
          </p:cNvSpPr>
          <p:nvPr/>
        </p:nvSpPr>
        <p:spPr bwMode="auto">
          <a:xfrm>
            <a:off x="3886200" y="2895600"/>
            <a:ext cx="1295400" cy="914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a</a:t>
            </a:r>
          </a:p>
        </p:txBody>
      </p:sp>
      <p:sp>
        <p:nvSpPr>
          <p:cNvPr id="22534" name="AutoShape 6"/>
          <p:cNvSpPr>
            <a:spLocks noChangeArrowheads="1"/>
          </p:cNvSpPr>
          <p:nvPr/>
        </p:nvSpPr>
        <p:spPr bwMode="auto">
          <a:xfrm>
            <a:off x="7162800" y="2895600"/>
            <a:ext cx="1295400" cy="914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b</a:t>
            </a:r>
          </a:p>
        </p:txBody>
      </p:sp>
      <p:sp>
        <p:nvSpPr>
          <p:cNvPr id="22535" name="Line 7"/>
          <p:cNvSpPr>
            <a:spLocks noChangeShapeType="1"/>
          </p:cNvSpPr>
          <p:nvPr/>
        </p:nvSpPr>
        <p:spPr bwMode="auto">
          <a:xfrm>
            <a:off x="5181600" y="33528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6" name="Line 8"/>
          <p:cNvSpPr>
            <a:spLocks noChangeShapeType="1"/>
          </p:cNvSpPr>
          <p:nvPr/>
        </p:nvSpPr>
        <p:spPr bwMode="auto">
          <a:xfrm flipH="1" flipV="1">
            <a:off x="6934200" y="3200400"/>
            <a:ext cx="2286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7" name="Line 9"/>
          <p:cNvSpPr>
            <a:spLocks noChangeShapeType="1"/>
          </p:cNvSpPr>
          <p:nvPr/>
        </p:nvSpPr>
        <p:spPr bwMode="auto">
          <a:xfrm flipH="1">
            <a:off x="6934200" y="3352800"/>
            <a:ext cx="2286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3413125" y="3505201"/>
            <a:ext cx="2768600" cy="1589088"/>
            <a:chOff x="1190" y="2208"/>
            <a:chExt cx="1744" cy="1001"/>
          </a:xfrm>
        </p:grpSpPr>
        <p:sp>
          <p:nvSpPr>
            <p:cNvPr id="22542" name="Line 12"/>
            <p:cNvSpPr>
              <a:spLocks noChangeShapeType="1"/>
            </p:cNvSpPr>
            <p:nvPr/>
          </p:nvSpPr>
          <p:spPr bwMode="auto">
            <a:xfrm flipV="1">
              <a:off x="1536" y="2400"/>
              <a:ext cx="192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43" name="Line 13"/>
            <p:cNvSpPr>
              <a:spLocks noChangeShapeType="1"/>
            </p:cNvSpPr>
            <p:nvPr/>
          </p:nvSpPr>
          <p:spPr bwMode="auto">
            <a:xfrm flipH="1" flipV="1">
              <a:off x="1968" y="2208"/>
              <a:ext cx="48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44" name="Text Box 14"/>
            <p:cNvSpPr txBox="1">
              <a:spLocks noChangeArrowheads="1"/>
            </p:cNvSpPr>
            <p:nvPr/>
          </p:nvSpPr>
          <p:spPr bwMode="auto">
            <a:xfrm>
              <a:off x="1190" y="2954"/>
              <a:ext cx="406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state</a:t>
              </a:r>
            </a:p>
          </p:txBody>
        </p:sp>
        <p:sp>
          <p:nvSpPr>
            <p:cNvPr id="22545" name="Text Box 15"/>
            <p:cNvSpPr txBox="1">
              <a:spLocks noChangeArrowheads="1"/>
            </p:cNvSpPr>
            <p:nvPr/>
          </p:nvSpPr>
          <p:spPr bwMode="auto">
            <a:xfrm>
              <a:off x="2160" y="2976"/>
              <a:ext cx="77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state name</a:t>
              </a:r>
            </a:p>
          </p:txBody>
        </p:sp>
      </p:grp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5851525" y="2251076"/>
            <a:ext cx="1085850" cy="1101725"/>
            <a:chOff x="2726" y="1418"/>
            <a:chExt cx="684" cy="694"/>
          </a:xfrm>
        </p:grpSpPr>
        <p:sp>
          <p:nvSpPr>
            <p:cNvPr id="22540" name="Line 17"/>
            <p:cNvSpPr>
              <a:spLocks noChangeShapeType="1"/>
            </p:cNvSpPr>
            <p:nvPr/>
          </p:nvSpPr>
          <p:spPr bwMode="auto">
            <a:xfrm flipH="1">
              <a:off x="2880" y="1728"/>
              <a:ext cx="192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41" name="Text Box 18"/>
            <p:cNvSpPr txBox="1">
              <a:spLocks noChangeArrowheads="1"/>
            </p:cNvSpPr>
            <p:nvPr/>
          </p:nvSpPr>
          <p:spPr bwMode="auto">
            <a:xfrm>
              <a:off x="2726" y="1418"/>
              <a:ext cx="68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transition</a:t>
              </a:r>
            </a:p>
          </p:txBody>
        </p:sp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29804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Event-driven state machines</a:t>
            </a:r>
          </a:p>
        </p:txBody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Behavioral descriptions are written as event-driven state machines.</a:t>
            </a:r>
          </a:p>
          <a:p>
            <a:pPr lvl="1"/>
            <a:r>
              <a:rPr lang="en-US"/>
              <a:t>Machine changes state when receiving an input.</a:t>
            </a:r>
          </a:p>
          <a:p>
            <a:r>
              <a:rPr lang="en-US"/>
              <a:t>An event may come from inside or outside of the system.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5537844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Types of events</a:t>
            </a:r>
          </a:p>
        </p:txBody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FF3300"/>
                </a:solidFill>
              </a:rPr>
              <a:t>Signal</a:t>
            </a:r>
            <a:r>
              <a:rPr lang="en-US"/>
              <a:t>: asynchronous event.</a:t>
            </a:r>
          </a:p>
          <a:p>
            <a:r>
              <a:rPr lang="en-US">
                <a:solidFill>
                  <a:srgbClr val="FF3300"/>
                </a:solidFill>
              </a:rPr>
              <a:t>Call</a:t>
            </a:r>
            <a:r>
              <a:rPr lang="en-US"/>
              <a:t>: synchronized communication.</a:t>
            </a:r>
          </a:p>
          <a:p>
            <a:r>
              <a:rPr lang="en-US">
                <a:solidFill>
                  <a:srgbClr val="FF3300"/>
                </a:solidFill>
              </a:rPr>
              <a:t>Timer</a:t>
            </a:r>
            <a:r>
              <a:rPr lang="en-US"/>
              <a:t>: activated by time.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5942471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Signal event</a:t>
            </a:r>
          </a:p>
        </p:txBody>
      </p:sp>
      <p:sp>
        <p:nvSpPr>
          <p:cNvPr id="25605" name="Rectangle 4"/>
          <p:cNvSpPr>
            <a:spLocks noChangeArrowheads="1"/>
          </p:cNvSpPr>
          <p:nvPr/>
        </p:nvSpPr>
        <p:spPr bwMode="auto">
          <a:xfrm>
            <a:off x="2438400" y="2362200"/>
            <a:ext cx="2438400" cy="7620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&lt;&lt;signal&gt;&gt;</a:t>
            </a:r>
          </a:p>
          <a:p>
            <a:r>
              <a:rPr lang="en-US" u="sng"/>
              <a:t>mouse_click</a:t>
            </a:r>
          </a:p>
        </p:txBody>
      </p:sp>
      <p:sp>
        <p:nvSpPr>
          <p:cNvPr id="25606" name="Rectangle 5"/>
          <p:cNvSpPr>
            <a:spLocks noChangeArrowheads="1"/>
          </p:cNvSpPr>
          <p:nvPr/>
        </p:nvSpPr>
        <p:spPr bwMode="auto">
          <a:xfrm>
            <a:off x="2438400" y="3124200"/>
            <a:ext cx="2438400" cy="12192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leftorright: button</a:t>
            </a:r>
          </a:p>
          <a:p>
            <a:r>
              <a:rPr lang="en-US"/>
              <a:t>x, y: position</a:t>
            </a:r>
          </a:p>
        </p:txBody>
      </p:sp>
      <p:sp>
        <p:nvSpPr>
          <p:cNvPr id="25607" name="Text Box 6"/>
          <p:cNvSpPr txBox="1">
            <a:spLocks noChangeArrowheads="1"/>
          </p:cNvSpPr>
          <p:nvPr/>
        </p:nvSpPr>
        <p:spPr bwMode="auto">
          <a:xfrm>
            <a:off x="2819400" y="4648200"/>
            <a:ext cx="12405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declaration</a:t>
            </a:r>
          </a:p>
        </p:txBody>
      </p:sp>
      <p:sp>
        <p:nvSpPr>
          <p:cNvPr id="25608" name="AutoShape 7"/>
          <p:cNvSpPr>
            <a:spLocks noChangeArrowheads="1"/>
          </p:cNvSpPr>
          <p:nvPr/>
        </p:nvSpPr>
        <p:spPr bwMode="auto">
          <a:xfrm>
            <a:off x="6096000" y="2438400"/>
            <a:ext cx="1295400" cy="914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a</a:t>
            </a:r>
          </a:p>
        </p:txBody>
      </p:sp>
      <p:sp>
        <p:nvSpPr>
          <p:cNvPr id="25609" name="Line 9"/>
          <p:cNvSpPr>
            <a:spLocks noChangeShapeType="1"/>
          </p:cNvSpPr>
          <p:nvPr/>
        </p:nvSpPr>
        <p:spPr bwMode="auto">
          <a:xfrm>
            <a:off x="7391400" y="3352800"/>
            <a:ext cx="990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10" name="Line 10"/>
          <p:cNvSpPr>
            <a:spLocks noChangeShapeType="1"/>
          </p:cNvSpPr>
          <p:nvPr/>
        </p:nvSpPr>
        <p:spPr bwMode="auto">
          <a:xfrm flipV="1">
            <a:off x="8382000" y="3962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11" name="Line 11"/>
          <p:cNvSpPr>
            <a:spLocks noChangeShapeType="1"/>
          </p:cNvSpPr>
          <p:nvPr/>
        </p:nvSpPr>
        <p:spPr bwMode="auto">
          <a:xfrm flipH="1">
            <a:off x="8153400" y="41910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12" name="AutoShape 8"/>
          <p:cNvSpPr>
            <a:spLocks noChangeArrowheads="1"/>
          </p:cNvSpPr>
          <p:nvPr/>
        </p:nvSpPr>
        <p:spPr bwMode="auto">
          <a:xfrm>
            <a:off x="8382000" y="4191000"/>
            <a:ext cx="1295400" cy="914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b</a:t>
            </a:r>
          </a:p>
        </p:txBody>
      </p:sp>
      <p:sp>
        <p:nvSpPr>
          <p:cNvPr id="25613" name="Text Box 12"/>
          <p:cNvSpPr txBox="1">
            <a:spLocks noChangeArrowheads="1"/>
          </p:cNvSpPr>
          <p:nvPr/>
        </p:nvSpPr>
        <p:spPr bwMode="auto">
          <a:xfrm>
            <a:off x="6248400" y="3505200"/>
            <a:ext cx="241809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mouse_click(x,y,button)</a:t>
            </a:r>
          </a:p>
        </p:txBody>
      </p:sp>
      <p:sp>
        <p:nvSpPr>
          <p:cNvPr id="25614" name="Text Box 13"/>
          <p:cNvSpPr txBox="1">
            <a:spLocks noChangeArrowheads="1"/>
          </p:cNvSpPr>
          <p:nvPr/>
        </p:nvSpPr>
        <p:spPr bwMode="auto">
          <a:xfrm>
            <a:off x="6842125" y="5527675"/>
            <a:ext cx="181799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event description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5777714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Call event</a:t>
            </a:r>
          </a:p>
        </p:txBody>
      </p:sp>
      <p:sp>
        <p:nvSpPr>
          <p:cNvPr id="26629" name="AutoShape 4"/>
          <p:cNvSpPr>
            <a:spLocks noChangeArrowheads="1"/>
          </p:cNvSpPr>
          <p:nvPr/>
        </p:nvSpPr>
        <p:spPr bwMode="auto">
          <a:xfrm>
            <a:off x="3886200" y="2895600"/>
            <a:ext cx="1295400" cy="914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c</a:t>
            </a:r>
          </a:p>
        </p:txBody>
      </p:sp>
      <p:sp>
        <p:nvSpPr>
          <p:cNvPr id="26630" name="AutoShape 5"/>
          <p:cNvSpPr>
            <a:spLocks noChangeArrowheads="1"/>
          </p:cNvSpPr>
          <p:nvPr/>
        </p:nvSpPr>
        <p:spPr bwMode="auto">
          <a:xfrm>
            <a:off x="7162800" y="2895600"/>
            <a:ext cx="1295400" cy="914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d</a:t>
            </a:r>
          </a:p>
        </p:txBody>
      </p:sp>
      <p:sp>
        <p:nvSpPr>
          <p:cNvPr id="26631" name="Line 6"/>
          <p:cNvSpPr>
            <a:spLocks noChangeShapeType="1"/>
          </p:cNvSpPr>
          <p:nvPr/>
        </p:nvSpPr>
        <p:spPr bwMode="auto">
          <a:xfrm>
            <a:off x="5181600" y="33528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2" name="Line 7"/>
          <p:cNvSpPr>
            <a:spLocks noChangeShapeType="1"/>
          </p:cNvSpPr>
          <p:nvPr/>
        </p:nvSpPr>
        <p:spPr bwMode="auto">
          <a:xfrm flipH="1" flipV="1">
            <a:off x="6934200" y="3200400"/>
            <a:ext cx="2286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3" name="Line 8"/>
          <p:cNvSpPr>
            <a:spLocks noChangeShapeType="1"/>
          </p:cNvSpPr>
          <p:nvPr/>
        </p:nvSpPr>
        <p:spPr bwMode="auto">
          <a:xfrm flipH="1">
            <a:off x="6934200" y="3352800"/>
            <a:ext cx="2286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4" name="Text Box 9"/>
          <p:cNvSpPr txBox="1">
            <a:spLocks noChangeArrowheads="1"/>
          </p:cNvSpPr>
          <p:nvPr/>
        </p:nvSpPr>
        <p:spPr bwMode="auto">
          <a:xfrm>
            <a:off x="4724400" y="2362200"/>
            <a:ext cx="24789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draw_box(10,5,3,2,blue)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9004051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Timer event</a:t>
            </a:r>
          </a:p>
        </p:txBody>
      </p:sp>
      <p:sp>
        <p:nvSpPr>
          <p:cNvPr id="27653" name="AutoShape 4"/>
          <p:cNvSpPr>
            <a:spLocks noChangeArrowheads="1"/>
          </p:cNvSpPr>
          <p:nvPr/>
        </p:nvSpPr>
        <p:spPr bwMode="auto">
          <a:xfrm>
            <a:off x="3886200" y="2895600"/>
            <a:ext cx="1295400" cy="914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e</a:t>
            </a:r>
          </a:p>
        </p:txBody>
      </p:sp>
      <p:sp>
        <p:nvSpPr>
          <p:cNvPr id="27654" name="AutoShape 5"/>
          <p:cNvSpPr>
            <a:spLocks noChangeArrowheads="1"/>
          </p:cNvSpPr>
          <p:nvPr/>
        </p:nvSpPr>
        <p:spPr bwMode="auto">
          <a:xfrm>
            <a:off x="7162800" y="2895600"/>
            <a:ext cx="1295400" cy="914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f</a:t>
            </a:r>
          </a:p>
        </p:txBody>
      </p:sp>
      <p:sp>
        <p:nvSpPr>
          <p:cNvPr id="27655" name="Line 6"/>
          <p:cNvSpPr>
            <a:spLocks noChangeShapeType="1"/>
          </p:cNvSpPr>
          <p:nvPr/>
        </p:nvSpPr>
        <p:spPr bwMode="auto">
          <a:xfrm>
            <a:off x="5181600" y="33528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56" name="Line 7"/>
          <p:cNvSpPr>
            <a:spLocks noChangeShapeType="1"/>
          </p:cNvSpPr>
          <p:nvPr/>
        </p:nvSpPr>
        <p:spPr bwMode="auto">
          <a:xfrm flipH="1" flipV="1">
            <a:off x="6934200" y="3200400"/>
            <a:ext cx="2286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57" name="Line 8"/>
          <p:cNvSpPr>
            <a:spLocks noChangeShapeType="1"/>
          </p:cNvSpPr>
          <p:nvPr/>
        </p:nvSpPr>
        <p:spPr bwMode="auto">
          <a:xfrm flipH="1">
            <a:off x="6934200" y="3352800"/>
            <a:ext cx="2286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58" name="Text Box 9"/>
          <p:cNvSpPr txBox="1">
            <a:spLocks noChangeArrowheads="1"/>
          </p:cNvSpPr>
          <p:nvPr/>
        </p:nvSpPr>
        <p:spPr bwMode="auto">
          <a:xfrm>
            <a:off x="5181601" y="2514600"/>
            <a:ext cx="158870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tm(time-value)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3135393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state machine</a:t>
            </a:r>
          </a:p>
        </p:txBody>
      </p:sp>
      <p:sp>
        <p:nvSpPr>
          <p:cNvPr id="28677" name="AutoShape 4"/>
          <p:cNvSpPr>
            <a:spLocks noChangeArrowheads="1"/>
          </p:cNvSpPr>
          <p:nvPr/>
        </p:nvSpPr>
        <p:spPr bwMode="auto">
          <a:xfrm>
            <a:off x="3810000" y="2895600"/>
            <a:ext cx="1295400" cy="914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region</a:t>
            </a:r>
          </a:p>
          <a:p>
            <a:pPr algn="ctr"/>
            <a:r>
              <a:rPr lang="en-US"/>
              <a:t>found</a:t>
            </a:r>
          </a:p>
        </p:txBody>
      </p:sp>
      <p:sp>
        <p:nvSpPr>
          <p:cNvPr id="28678" name="AutoShape 5"/>
          <p:cNvSpPr>
            <a:spLocks noChangeArrowheads="1"/>
          </p:cNvSpPr>
          <p:nvPr/>
        </p:nvSpPr>
        <p:spPr bwMode="auto">
          <a:xfrm>
            <a:off x="5867400" y="2895600"/>
            <a:ext cx="1524000" cy="914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got menu</a:t>
            </a:r>
          </a:p>
          <a:p>
            <a:pPr algn="ctr"/>
            <a:r>
              <a:rPr lang="en-US"/>
              <a:t>item</a:t>
            </a:r>
          </a:p>
        </p:txBody>
      </p:sp>
      <p:sp>
        <p:nvSpPr>
          <p:cNvPr id="28679" name="AutoShape 6"/>
          <p:cNvSpPr>
            <a:spLocks noChangeArrowheads="1"/>
          </p:cNvSpPr>
          <p:nvPr/>
        </p:nvSpPr>
        <p:spPr bwMode="auto">
          <a:xfrm>
            <a:off x="8077200" y="2895600"/>
            <a:ext cx="1524000" cy="914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called</a:t>
            </a:r>
          </a:p>
          <a:p>
            <a:pPr algn="ctr"/>
            <a:r>
              <a:rPr lang="en-US"/>
              <a:t>menu item</a:t>
            </a:r>
          </a:p>
        </p:txBody>
      </p:sp>
      <p:sp>
        <p:nvSpPr>
          <p:cNvPr id="28680" name="AutoShape 7"/>
          <p:cNvSpPr>
            <a:spLocks noChangeArrowheads="1"/>
          </p:cNvSpPr>
          <p:nvPr/>
        </p:nvSpPr>
        <p:spPr bwMode="auto">
          <a:xfrm>
            <a:off x="3733800" y="4724400"/>
            <a:ext cx="1295400" cy="914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found</a:t>
            </a:r>
          </a:p>
          <a:p>
            <a:pPr algn="ctr"/>
            <a:r>
              <a:rPr lang="en-US"/>
              <a:t>object</a:t>
            </a:r>
          </a:p>
        </p:txBody>
      </p:sp>
      <p:sp>
        <p:nvSpPr>
          <p:cNvPr id="28681" name="AutoShape 8"/>
          <p:cNvSpPr>
            <a:spLocks noChangeArrowheads="1"/>
          </p:cNvSpPr>
          <p:nvPr/>
        </p:nvSpPr>
        <p:spPr bwMode="auto">
          <a:xfrm>
            <a:off x="5791200" y="4648200"/>
            <a:ext cx="1752600" cy="9906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object</a:t>
            </a:r>
          </a:p>
          <a:p>
            <a:pPr algn="ctr"/>
            <a:r>
              <a:rPr lang="en-US"/>
              <a:t>highlighted</a:t>
            </a:r>
          </a:p>
        </p:txBody>
      </p:sp>
      <p:sp>
        <p:nvSpPr>
          <p:cNvPr id="28682" name="Oval 10"/>
          <p:cNvSpPr>
            <a:spLocks noChangeArrowheads="1"/>
          </p:cNvSpPr>
          <p:nvPr/>
        </p:nvSpPr>
        <p:spPr bwMode="auto">
          <a:xfrm>
            <a:off x="2209800" y="2971800"/>
            <a:ext cx="381000" cy="381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83" name="Oval 11"/>
          <p:cNvSpPr>
            <a:spLocks noChangeArrowheads="1"/>
          </p:cNvSpPr>
          <p:nvPr/>
        </p:nvSpPr>
        <p:spPr bwMode="auto">
          <a:xfrm>
            <a:off x="8991600" y="4953000"/>
            <a:ext cx="381000" cy="381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84" name="Oval 13"/>
          <p:cNvSpPr>
            <a:spLocks noChangeArrowheads="1"/>
          </p:cNvSpPr>
          <p:nvPr/>
        </p:nvSpPr>
        <p:spPr bwMode="auto">
          <a:xfrm>
            <a:off x="8915400" y="4876800"/>
            <a:ext cx="5334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8685" name="Group 17"/>
          <p:cNvGrpSpPr>
            <a:grpSpLocks/>
          </p:cNvGrpSpPr>
          <p:nvPr/>
        </p:nvGrpSpPr>
        <p:grpSpPr bwMode="auto">
          <a:xfrm>
            <a:off x="2590800" y="3048000"/>
            <a:ext cx="1219200" cy="304800"/>
            <a:chOff x="2304" y="2016"/>
            <a:chExt cx="1248" cy="192"/>
          </a:xfrm>
        </p:grpSpPr>
        <p:sp>
          <p:nvSpPr>
            <p:cNvPr id="28721" name="Line 14"/>
            <p:cNvSpPr>
              <a:spLocks noChangeShapeType="1"/>
            </p:cNvSpPr>
            <p:nvPr/>
          </p:nvSpPr>
          <p:spPr bwMode="auto">
            <a:xfrm>
              <a:off x="2304" y="2112"/>
              <a:ext cx="12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22" name="Line 15"/>
            <p:cNvSpPr>
              <a:spLocks noChangeShapeType="1"/>
            </p:cNvSpPr>
            <p:nvPr/>
          </p:nvSpPr>
          <p:spPr bwMode="auto">
            <a:xfrm flipH="1" flipV="1">
              <a:off x="3408" y="2016"/>
              <a:ext cx="144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23" name="Line 16"/>
            <p:cNvSpPr>
              <a:spLocks noChangeShapeType="1"/>
            </p:cNvSpPr>
            <p:nvPr/>
          </p:nvSpPr>
          <p:spPr bwMode="auto">
            <a:xfrm flipH="1">
              <a:off x="3408" y="2112"/>
              <a:ext cx="144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8686" name="Group 19"/>
          <p:cNvGrpSpPr>
            <a:grpSpLocks/>
          </p:cNvGrpSpPr>
          <p:nvPr/>
        </p:nvGrpSpPr>
        <p:grpSpPr bwMode="auto">
          <a:xfrm>
            <a:off x="5105400" y="3048000"/>
            <a:ext cx="762000" cy="304800"/>
            <a:chOff x="2304" y="2016"/>
            <a:chExt cx="1248" cy="192"/>
          </a:xfrm>
        </p:grpSpPr>
        <p:sp>
          <p:nvSpPr>
            <p:cNvPr id="28718" name="Line 20"/>
            <p:cNvSpPr>
              <a:spLocks noChangeShapeType="1"/>
            </p:cNvSpPr>
            <p:nvPr/>
          </p:nvSpPr>
          <p:spPr bwMode="auto">
            <a:xfrm>
              <a:off x="2304" y="2112"/>
              <a:ext cx="12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19" name="Line 21"/>
            <p:cNvSpPr>
              <a:spLocks noChangeShapeType="1"/>
            </p:cNvSpPr>
            <p:nvPr/>
          </p:nvSpPr>
          <p:spPr bwMode="auto">
            <a:xfrm flipH="1" flipV="1">
              <a:off x="3408" y="2016"/>
              <a:ext cx="144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20" name="Line 22"/>
            <p:cNvSpPr>
              <a:spLocks noChangeShapeType="1"/>
            </p:cNvSpPr>
            <p:nvPr/>
          </p:nvSpPr>
          <p:spPr bwMode="auto">
            <a:xfrm flipH="1">
              <a:off x="3408" y="2112"/>
              <a:ext cx="144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8687" name="Group 23"/>
          <p:cNvGrpSpPr>
            <a:grpSpLocks/>
          </p:cNvGrpSpPr>
          <p:nvPr/>
        </p:nvGrpSpPr>
        <p:grpSpPr bwMode="auto">
          <a:xfrm>
            <a:off x="7391400" y="3048000"/>
            <a:ext cx="685800" cy="304800"/>
            <a:chOff x="2304" y="2016"/>
            <a:chExt cx="1248" cy="192"/>
          </a:xfrm>
        </p:grpSpPr>
        <p:sp>
          <p:nvSpPr>
            <p:cNvPr id="28715" name="Line 24"/>
            <p:cNvSpPr>
              <a:spLocks noChangeShapeType="1"/>
            </p:cNvSpPr>
            <p:nvPr/>
          </p:nvSpPr>
          <p:spPr bwMode="auto">
            <a:xfrm>
              <a:off x="2304" y="2112"/>
              <a:ext cx="12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16" name="Line 25"/>
            <p:cNvSpPr>
              <a:spLocks noChangeShapeType="1"/>
            </p:cNvSpPr>
            <p:nvPr/>
          </p:nvSpPr>
          <p:spPr bwMode="auto">
            <a:xfrm flipH="1" flipV="1">
              <a:off x="3408" y="2016"/>
              <a:ext cx="144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17" name="Line 26"/>
            <p:cNvSpPr>
              <a:spLocks noChangeShapeType="1"/>
            </p:cNvSpPr>
            <p:nvPr/>
          </p:nvSpPr>
          <p:spPr bwMode="auto">
            <a:xfrm flipH="1">
              <a:off x="3408" y="2112"/>
              <a:ext cx="144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8688" name="Group 27"/>
          <p:cNvGrpSpPr>
            <a:grpSpLocks/>
          </p:cNvGrpSpPr>
          <p:nvPr/>
        </p:nvGrpSpPr>
        <p:grpSpPr bwMode="auto">
          <a:xfrm rot="4687981">
            <a:off x="8548688" y="4187825"/>
            <a:ext cx="1066800" cy="304800"/>
            <a:chOff x="2304" y="2016"/>
            <a:chExt cx="1248" cy="192"/>
          </a:xfrm>
        </p:grpSpPr>
        <p:sp>
          <p:nvSpPr>
            <p:cNvPr id="28712" name="Line 28"/>
            <p:cNvSpPr>
              <a:spLocks noChangeShapeType="1"/>
            </p:cNvSpPr>
            <p:nvPr/>
          </p:nvSpPr>
          <p:spPr bwMode="auto">
            <a:xfrm>
              <a:off x="2304" y="2112"/>
              <a:ext cx="12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13" name="Line 29"/>
            <p:cNvSpPr>
              <a:spLocks noChangeShapeType="1"/>
            </p:cNvSpPr>
            <p:nvPr/>
          </p:nvSpPr>
          <p:spPr bwMode="auto">
            <a:xfrm flipH="1" flipV="1">
              <a:off x="3408" y="2016"/>
              <a:ext cx="144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14" name="Line 30"/>
            <p:cNvSpPr>
              <a:spLocks noChangeShapeType="1"/>
            </p:cNvSpPr>
            <p:nvPr/>
          </p:nvSpPr>
          <p:spPr bwMode="auto">
            <a:xfrm flipH="1">
              <a:off x="3408" y="2112"/>
              <a:ext cx="144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8689" name="Group 31"/>
          <p:cNvGrpSpPr>
            <a:grpSpLocks/>
          </p:cNvGrpSpPr>
          <p:nvPr/>
        </p:nvGrpSpPr>
        <p:grpSpPr bwMode="auto">
          <a:xfrm rot="2926077">
            <a:off x="2257425" y="3886200"/>
            <a:ext cx="1828800" cy="304800"/>
            <a:chOff x="2304" y="2016"/>
            <a:chExt cx="1248" cy="192"/>
          </a:xfrm>
        </p:grpSpPr>
        <p:sp>
          <p:nvSpPr>
            <p:cNvPr id="28709" name="Line 32"/>
            <p:cNvSpPr>
              <a:spLocks noChangeShapeType="1"/>
            </p:cNvSpPr>
            <p:nvPr/>
          </p:nvSpPr>
          <p:spPr bwMode="auto">
            <a:xfrm>
              <a:off x="2304" y="2112"/>
              <a:ext cx="12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10" name="Line 33"/>
            <p:cNvSpPr>
              <a:spLocks noChangeShapeType="1"/>
            </p:cNvSpPr>
            <p:nvPr/>
          </p:nvSpPr>
          <p:spPr bwMode="auto">
            <a:xfrm flipH="1" flipV="1">
              <a:off x="3408" y="2016"/>
              <a:ext cx="144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11" name="Line 34"/>
            <p:cNvSpPr>
              <a:spLocks noChangeShapeType="1"/>
            </p:cNvSpPr>
            <p:nvPr/>
          </p:nvSpPr>
          <p:spPr bwMode="auto">
            <a:xfrm flipH="1">
              <a:off x="3408" y="2112"/>
              <a:ext cx="144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8690" name="Group 35"/>
          <p:cNvGrpSpPr>
            <a:grpSpLocks/>
          </p:cNvGrpSpPr>
          <p:nvPr/>
        </p:nvGrpSpPr>
        <p:grpSpPr bwMode="auto">
          <a:xfrm>
            <a:off x="5029200" y="5029200"/>
            <a:ext cx="762000" cy="304800"/>
            <a:chOff x="2304" y="2016"/>
            <a:chExt cx="1248" cy="192"/>
          </a:xfrm>
        </p:grpSpPr>
        <p:sp>
          <p:nvSpPr>
            <p:cNvPr id="28706" name="Line 36"/>
            <p:cNvSpPr>
              <a:spLocks noChangeShapeType="1"/>
            </p:cNvSpPr>
            <p:nvPr/>
          </p:nvSpPr>
          <p:spPr bwMode="auto">
            <a:xfrm>
              <a:off x="2304" y="2112"/>
              <a:ext cx="12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07" name="Line 37"/>
            <p:cNvSpPr>
              <a:spLocks noChangeShapeType="1"/>
            </p:cNvSpPr>
            <p:nvPr/>
          </p:nvSpPr>
          <p:spPr bwMode="auto">
            <a:xfrm flipH="1" flipV="1">
              <a:off x="3408" y="2016"/>
              <a:ext cx="144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08" name="Line 38"/>
            <p:cNvSpPr>
              <a:spLocks noChangeShapeType="1"/>
            </p:cNvSpPr>
            <p:nvPr/>
          </p:nvSpPr>
          <p:spPr bwMode="auto">
            <a:xfrm flipH="1">
              <a:off x="3408" y="2112"/>
              <a:ext cx="144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8691" name="Group 39"/>
          <p:cNvGrpSpPr>
            <a:grpSpLocks/>
          </p:cNvGrpSpPr>
          <p:nvPr/>
        </p:nvGrpSpPr>
        <p:grpSpPr bwMode="auto">
          <a:xfrm>
            <a:off x="7543800" y="5029200"/>
            <a:ext cx="1371600" cy="304800"/>
            <a:chOff x="2304" y="2016"/>
            <a:chExt cx="1248" cy="192"/>
          </a:xfrm>
        </p:grpSpPr>
        <p:sp>
          <p:nvSpPr>
            <p:cNvPr id="28703" name="Line 40"/>
            <p:cNvSpPr>
              <a:spLocks noChangeShapeType="1"/>
            </p:cNvSpPr>
            <p:nvPr/>
          </p:nvSpPr>
          <p:spPr bwMode="auto">
            <a:xfrm>
              <a:off x="2304" y="2112"/>
              <a:ext cx="12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04" name="Line 41"/>
            <p:cNvSpPr>
              <a:spLocks noChangeShapeType="1"/>
            </p:cNvSpPr>
            <p:nvPr/>
          </p:nvSpPr>
          <p:spPr bwMode="auto">
            <a:xfrm flipH="1" flipV="1">
              <a:off x="3408" y="2016"/>
              <a:ext cx="144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05" name="Line 42"/>
            <p:cNvSpPr>
              <a:spLocks noChangeShapeType="1"/>
            </p:cNvSpPr>
            <p:nvPr/>
          </p:nvSpPr>
          <p:spPr bwMode="auto">
            <a:xfrm flipH="1">
              <a:off x="3408" y="2112"/>
              <a:ext cx="144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9" name="Group 47"/>
          <p:cNvGrpSpPr>
            <a:grpSpLocks/>
          </p:cNvGrpSpPr>
          <p:nvPr/>
        </p:nvGrpSpPr>
        <p:grpSpPr bwMode="auto">
          <a:xfrm>
            <a:off x="1812926" y="1717675"/>
            <a:ext cx="7331075" cy="4560888"/>
            <a:chOff x="182" y="1082"/>
            <a:chExt cx="4618" cy="2873"/>
          </a:xfrm>
        </p:grpSpPr>
        <p:sp>
          <p:nvSpPr>
            <p:cNvPr id="28699" name="Text Box 43"/>
            <p:cNvSpPr txBox="1">
              <a:spLocks noChangeArrowheads="1"/>
            </p:cNvSpPr>
            <p:nvPr/>
          </p:nvSpPr>
          <p:spPr bwMode="auto">
            <a:xfrm>
              <a:off x="182" y="1082"/>
              <a:ext cx="387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start</a:t>
              </a:r>
            </a:p>
          </p:txBody>
        </p:sp>
        <p:sp>
          <p:nvSpPr>
            <p:cNvPr id="28700" name="Text Box 44"/>
            <p:cNvSpPr txBox="1">
              <a:spLocks noChangeArrowheads="1"/>
            </p:cNvSpPr>
            <p:nvPr/>
          </p:nvSpPr>
          <p:spPr bwMode="auto">
            <a:xfrm>
              <a:off x="4262" y="3722"/>
              <a:ext cx="437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finish</a:t>
              </a:r>
            </a:p>
          </p:txBody>
        </p:sp>
        <p:sp>
          <p:nvSpPr>
            <p:cNvPr id="28701" name="Line 45"/>
            <p:cNvSpPr>
              <a:spLocks noChangeShapeType="1"/>
            </p:cNvSpPr>
            <p:nvPr/>
          </p:nvSpPr>
          <p:spPr bwMode="auto">
            <a:xfrm>
              <a:off x="288" y="1440"/>
              <a:ext cx="144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02" name="Line 46"/>
            <p:cNvSpPr>
              <a:spLocks noChangeShapeType="1"/>
            </p:cNvSpPr>
            <p:nvPr/>
          </p:nvSpPr>
          <p:spPr bwMode="auto">
            <a:xfrm flipV="1">
              <a:off x="4704" y="3456"/>
              <a:ext cx="96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8693" name="Text Box 48"/>
          <p:cNvSpPr txBox="1">
            <a:spLocks noChangeArrowheads="1"/>
          </p:cNvSpPr>
          <p:nvPr/>
        </p:nvSpPr>
        <p:spPr bwMode="auto">
          <a:xfrm>
            <a:off x="2286000" y="2209800"/>
            <a:ext cx="276832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mouse_click(x,y,button)/</a:t>
            </a:r>
          </a:p>
          <a:p>
            <a:r>
              <a:rPr lang="en-US" sz="2000"/>
              <a:t>find_region(region)</a:t>
            </a:r>
            <a:endParaRPr lang="en-US"/>
          </a:p>
        </p:txBody>
      </p:sp>
      <p:sp>
        <p:nvSpPr>
          <p:cNvPr id="28694" name="Text Box 49"/>
          <p:cNvSpPr txBox="1">
            <a:spLocks noChangeArrowheads="1"/>
          </p:cNvSpPr>
          <p:nvPr/>
        </p:nvSpPr>
        <p:spPr bwMode="auto">
          <a:xfrm>
            <a:off x="7985125" y="1717675"/>
            <a:ext cx="14069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3300"/>
                </a:solidFill>
              </a:rPr>
              <a:t>input/output</a:t>
            </a:r>
          </a:p>
        </p:txBody>
      </p:sp>
      <p:sp>
        <p:nvSpPr>
          <p:cNvPr id="28695" name="Text Box 50"/>
          <p:cNvSpPr txBox="1">
            <a:spLocks noChangeArrowheads="1"/>
          </p:cNvSpPr>
          <p:nvPr/>
        </p:nvSpPr>
        <p:spPr bwMode="auto">
          <a:xfrm>
            <a:off x="5089526" y="2147888"/>
            <a:ext cx="179388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region = menu/</a:t>
            </a:r>
          </a:p>
          <a:p>
            <a:r>
              <a:rPr lang="en-US" sz="2000"/>
              <a:t>which_menu(i)</a:t>
            </a:r>
            <a:endParaRPr lang="en-US"/>
          </a:p>
        </p:txBody>
      </p:sp>
      <p:sp>
        <p:nvSpPr>
          <p:cNvPr id="28696" name="Text Box 51"/>
          <p:cNvSpPr txBox="1">
            <a:spLocks noChangeArrowheads="1"/>
          </p:cNvSpPr>
          <p:nvPr/>
        </p:nvSpPr>
        <p:spPr bwMode="auto">
          <a:xfrm>
            <a:off x="7315200" y="2514601"/>
            <a:ext cx="14922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call_menu(I)</a:t>
            </a:r>
            <a:endParaRPr lang="en-US"/>
          </a:p>
        </p:txBody>
      </p:sp>
      <p:sp>
        <p:nvSpPr>
          <p:cNvPr id="28697" name="Text Box 52"/>
          <p:cNvSpPr txBox="1">
            <a:spLocks noChangeArrowheads="1"/>
          </p:cNvSpPr>
          <p:nvPr/>
        </p:nvSpPr>
        <p:spPr bwMode="auto">
          <a:xfrm>
            <a:off x="1828801" y="3886200"/>
            <a:ext cx="2055371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region = drawing/</a:t>
            </a:r>
          </a:p>
          <a:p>
            <a:r>
              <a:rPr lang="en-US" sz="2000"/>
              <a:t>find_object(objid)</a:t>
            </a:r>
            <a:endParaRPr lang="en-US"/>
          </a:p>
        </p:txBody>
      </p:sp>
      <p:sp>
        <p:nvSpPr>
          <p:cNvPr id="28698" name="Text Box 53"/>
          <p:cNvSpPr txBox="1">
            <a:spLocks noChangeArrowheads="1"/>
          </p:cNvSpPr>
          <p:nvPr/>
        </p:nvSpPr>
        <p:spPr bwMode="auto">
          <a:xfrm>
            <a:off x="4572001" y="4267201"/>
            <a:ext cx="17875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highlight(objid)</a:t>
            </a:r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884753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Sequence diagram</a:t>
            </a:r>
          </a:p>
        </p:txBody>
      </p:sp>
      <p:sp>
        <p:nvSpPr>
          <p:cNvPr id="297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Shows sequence of operations over time.</a:t>
            </a:r>
          </a:p>
          <a:p>
            <a:r>
              <a:rPr lang="en-US"/>
              <a:t>Relates behaviors of multiple objects.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74423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Sequence diagram example</a:t>
            </a:r>
          </a:p>
        </p:txBody>
      </p:sp>
      <p:sp>
        <p:nvSpPr>
          <p:cNvPr id="30725" name="Rectangle 4"/>
          <p:cNvSpPr>
            <a:spLocks noChangeArrowheads="1"/>
          </p:cNvSpPr>
          <p:nvPr/>
        </p:nvSpPr>
        <p:spPr bwMode="auto">
          <a:xfrm>
            <a:off x="2438400" y="1828800"/>
            <a:ext cx="16002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m: </a:t>
            </a:r>
            <a:r>
              <a:rPr lang="en-US" u="sng"/>
              <a:t>Mouse</a:t>
            </a:r>
            <a:endParaRPr lang="en-US"/>
          </a:p>
        </p:txBody>
      </p:sp>
      <p:sp>
        <p:nvSpPr>
          <p:cNvPr id="30726" name="Line 5"/>
          <p:cNvSpPr>
            <a:spLocks noChangeShapeType="1"/>
          </p:cNvSpPr>
          <p:nvPr/>
        </p:nvSpPr>
        <p:spPr bwMode="auto">
          <a:xfrm>
            <a:off x="3200400" y="2362200"/>
            <a:ext cx="0" cy="35052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27" name="Rectangle 6"/>
          <p:cNvSpPr>
            <a:spLocks noChangeArrowheads="1"/>
          </p:cNvSpPr>
          <p:nvPr/>
        </p:nvSpPr>
        <p:spPr bwMode="auto">
          <a:xfrm>
            <a:off x="5257800" y="1828800"/>
            <a:ext cx="16002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d1: </a:t>
            </a:r>
            <a:r>
              <a:rPr lang="en-US" u="sng"/>
              <a:t>Display</a:t>
            </a:r>
            <a:endParaRPr lang="en-US"/>
          </a:p>
        </p:txBody>
      </p:sp>
      <p:sp>
        <p:nvSpPr>
          <p:cNvPr id="30728" name="Line 7"/>
          <p:cNvSpPr>
            <a:spLocks noChangeShapeType="1"/>
          </p:cNvSpPr>
          <p:nvPr/>
        </p:nvSpPr>
        <p:spPr bwMode="auto">
          <a:xfrm>
            <a:off x="6019800" y="2362200"/>
            <a:ext cx="0" cy="35052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29" name="Rectangle 8"/>
          <p:cNvSpPr>
            <a:spLocks noChangeArrowheads="1"/>
          </p:cNvSpPr>
          <p:nvPr/>
        </p:nvSpPr>
        <p:spPr bwMode="auto">
          <a:xfrm>
            <a:off x="7924800" y="1828800"/>
            <a:ext cx="16002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u: </a:t>
            </a:r>
            <a:r>
              <a:rPr lang="en-US" u="sng"/>
              <a:t>Menu</a:t>
            </a:r>
            <a:endParaRPr lang="en-US"/>
          </a:p>
        </p:txBody>
      </p:sp>
      <p:sp>
        <p:nvSpPr>
          <p:cNvPr id="30730" name="Line 9"/>
          <p:cNvSpPr>
            <a:spLocks noChangeShapeType="1"/>
          </p:cNvSpPr>
          <p:nvPr/>
        </p:nvSpPr>
        <p:spPr bwMode="auto">
          <a:xfrm>
            <a:off x="8686800" y="2362200"/>
            <a:ext cx="0" cy="35052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1" name="Rectangle 10"/>
          <p:cNvSpPr>
            <a:spLocks noChangeArrowheads="1"/>
          </p:cNvSpPr>
          <p:nvPr/>
        </p:nvSpPr>
        <p:spPr bwMode="auto">
          <a:xfrm>
            <a:off x="3048000" y="2514600"/>
            <a:ext cx="304800" cy="685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2" name="Rectangle 11"/>
          <p:cNvSpPr>
            <a:spLocks noChangeArrowheads="1"/>
          </p:cNvSpPr>
          <p:nvPr/>
        </p:nvSpPr>
        <p:spPr bwMode="auto">
          <a:xfrm>
            <a:off x="5867400" y="3200400"/>
            <a:ext cx="228600" cy="2362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3" name="Rectangle 12"/>
          <p:cNvSpPr>
            <a:spLocks noChangeArrowheads="1"/>
          </p:cNvSpPr>
          <p:nvPr/>
        </p:nvSpPr>
        <p:spPr bwMode="auto">
          <a:xfrm>
            <a:off x="8534400" y="3352800"/>
            <a:ext cx="304800" cy="685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4" name="Rectangle 13"/>
          <p:cNvSpPr>
            <a:spLocks noChangeArrowheads="1"/>
          </p:cNvSpPr>
          <p:nvPr/>
        </p:nvSpPr>
        <p:spPr bwMode="auto">
          <a:xfrm>
            <a:off x="8534400" y="4800600"/>
            <a:ext cx="304800" cy="685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5" name="Line 14"/>
          <p:cNvSpPr>
            <a:spLocks noChangeShapeType="1"/>
          </p:cNvSpPr>
          <p:nvPr/>
        </p:nvSpPr>
        <p:spPr bwMode="auto">
          <a:xfrm>
            <a:off x="3352800" y="32004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6" name="Line 15"/>
          <p:cNvSpPr>
            <a:spLocks noChangeShapeType="1"/>
          </p:cNvSpPr>
          <p:nvPr/>
        </p:nvSpPr>
        <p:spPr bwMode="auto">
          <a:xfrm>
            <a:off x="6096000" y="335280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7" name="Line 16"/>
          <p:cNvSpPr>
            <a:spLocks noChangeShapeType="1"/>
          </p:cNvSpPr>
          <p:nvPr/>
        </p:nvSpPr>
        <p:spPr bwMode="auto">
          <a:xfrm>
            <a:off x="6096000" y="480060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8" name="Text Box 17"/>
          <p:cNvSpPr txBox="1">
            <a:spLocks noChangeArrowheads="1"/>
          </p:cNvSpPr>
          <p:nvPr/>
        </p:nvSpPr>
        <p:spPr bwMode="auto">
          <a:xfrm>
            <a:off x="3276600" y="2667001"/>
            <a:ext cx="26622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mouse_click(x,y,button)</a:t>
            </a:r>
          </a:p>
        </p:txBody>
      </p:sp>
      <p:sp>
        <p:nvSpPr>
          <p:cNvPr id="30739" name="Text Box 18"/>
          <p:cNvSpPr txBox="1">
            <a:spLocks noChangeArrowheads="1"/>
          </p:cNvSpPr>
          <p:nvPr/>
        </p:nvSpPr>
        <p:spPr bwMode="auto">
          <a:xfrm>
            <a:off x="6096000" y="2944814"/>
            <a:ext cx="21145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which_menu(x,y,i)</a:t>
            </a:r>
          </a:p>
        </p:txBody>
      </p:sp>
      <p:sp>
        <p:nvSpPr>
          <p:cNvPr id="30740" name="Text Box 19"/>
          <p:cNvSpPr txBox="1">
            <a:spLocks noChangeArrowheads="1"/>
          </p:cNvSpPr>
          <p:nvPr/>
        </p:nvSpPr>
        <p:spPr bwMode="auto">
          <a:xfrm>
            <a:off x="6096001" y="4419601"/>
            <a:ext cx="14779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call_menu(i)</a:t>
            </a:r>
          </a:p>
        </p:txBody>
      </p:sp>
      <p:sp>
        <p:nvSpPr>
          <p:cNvPr id="30741" name="AutoShape 20"/>
          <p:cNvSpPr>
            <a:spLocks noChangeArrowheads="1"/>
          </p:cNvSpPr>
          <p:nvPr/>
        </p:nvSpPr>
        <p:spPr bwMode="auto">
          <a:xfrm flipH="1">
            <a:off x="1905000" y="3581400"/>
            <a:ext cx="1066800" cy="762000"/>
          </a:xfrm>
          <a:prstGeom prst="flowChartPunchedCard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time</a:t>
            </a:r>
          </a:p>
        </p:txBody>
      </p:sp>
      <p:sp>
        <p:nvSpPr>
          <p:cNvPr id="30742" name="AutoShape 21"/>
          <p:cNvSpPr>
            <a:spLocks noChangeArrowheads="1"/>
          </p:cNvSpPr>
          <p:nvPr/>
        </p:nvSpPr>
        <p:spPr bwMode="auto">
          <a:xfrm>
            <a:off x="2774950" y="3581400"/>
            <a:ext cx="196850" cy="152400"/>
          </a:xfrm>
          <a:prstGeom prst="rtTriangle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43" name="Line 22"/>
          <p:cNvSpPr>
            <a:spLocks noChangeShapeType="1"/>
          </p:cNvSpPr>
          <p:nvPr/>
        </p:nvSpPr>
        <p:spPr bwMode="auto">
          <a:xfrm>
            <a:off x="2819400" y="38862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19378832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Object-oriented design helps us organize a design.</a:t>
            </a:r>
          </a:p>
          <a:p>
            <a:r>
              <a:rPr lang="en-US"/>
              <a:t>UML is a transportable system design language.</a:t>
            </a:r>
          </a:p>
          <a:p>
            <a:pPr lvl="1"/>
            <a:r>
              <a:rPr lang="en-US"/>
              <a:t>Provides structural and behavioral description primitives.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6789928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Object-oriented design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FF3300"/>
                </a:solidFill>
              </a:rPr>
              <a:t>Object-oriented (OO) design</a:t>
            </a:r>
            <a:r>
              <a:rPr lang="en-US"/>
              <a:t>: A generalization of object-oriented programming.</a:t>
            </a:r>
          </a:p>
          <a:p>
            <a:r>
              <a:rPr lang="en-US">
                <a:solidFill>
                  <a:srgbClr val="FF3300"/>
                </a:solidFill>
              </a:rPr>
              <a:t>Object</a:t>
            </a:r>
            <a:r>
              <a:rPr lang="en-US"/>
              <a:t> = state + methods.</a:t>
            </a:r>
          </a:p>
          <a:p>
            <a:pPr lvl="1"/>
            <a:r>
              <a:rPr lang="en-US"/>
              <a:t>State provides each object with its own identity.</a:t>
            </a:r>
          </a:p>
          <a:p>
            <a:pPr lvl="1"/>
            <a:r>
              <a:rPr lang="en-US"/>
              <a:t>Methods provide an </a:t>
            </a:r>
            <a:r>
              <a:rPr lang="en-US">
                <a:solidFill>
                  <a:srgbClr val="FF3300"/>
                </a:solidFill>
              </a:rPr>
              <a:t>abstract interface</a:t>
            </a:r>
            <a:r>
              <a:rPr lang="en-US"/>
              <a:t> to the object.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459979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Objects and classes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FF3300"/>
                </a:solidFill>
              </a:rPr>
              <a:t>Class</a:t>
            </a:r>
            <a:r>
              <a:rPr lang="en-US"/>
              <a:t>: object type.</a:t>
            </a:r>
          </a:p>
          <a:p>
            <a:r>
              <a:rPr lang="en-US"/>
              <a:t>Class defines the object’s state elements but state values may change over time.</a:t>
            </a:r>
          </a:p>
          <a:p>
            <a:r>
              <a:rPr lang="en-US"/>
              <a:t>Class defines the methods used to interact with all objects of that type.</a:t>
            </a:r>
          </a:p>
          <a:p>
            <a:pPr lvl="1"/>
            <a:r>
              <a:rPr lang="en-US"/>
              <a:t>Each object has its own state.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0381882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OO design principles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Some objects will closely correspond to real-world objects.</a:t>
            </a:r>
          </a:p>
          <a:p>
            <a:pPr lvl="1"/>
            <a:r>
              <a:rPr lang="en-US"/>
              <a:t>Some objects may be useful only for description or implementation.</a:t>
            </a:r>
          </a:p>
          <a:p>
            <a:r>
              <a:rPr lang="en-US"/>
              <a:t>Objects provide interfaces to read/write state, hiding the object’s implementation from the rest of the system.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2918260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UML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Developed by Booch et al.</a:t>
            </a:r>
          </a:p>
          <a:p>
            <a:r>
              <a:rPr lang="en-US"/>
              <a:t>Goals:</a:t>
            </a:r>
          </a:p>
          <a:p>
            <a:pPr lvl="1"/>
            <a:r>
              <a:rPr lang="en-US"/>
              <a:t>object-oriented;</a:t>
            </a:r>
          </a:p>
          <a:p>
            <a:pPr lvl="1"/>
            <a:r>
              <a:rPr lang="en-US"/>
              <a:t>visual;</a:t>
            </a:r>
          </a:p>
          <a:p>
            <a:pPr lvl="1"/>
            <a:r>
              <a:rPr lang="en-US"/>
              <a:t>useful at many levels of abstraction;</a:t>
            </a:r>
          </a:p>
          <a:p>
            <a:pPr lvl="1"/>
            <a:r>
              <a:rPr lang="en-US"/>
              <a:t>usable for all aspects of design.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7817513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UML object</a:t>
            </a:r>
          </a:p>
        </p:txBody>
      </p:sp>
      <p:sp>
        <p:nvSpPr>
          <p:cNvPr id="9221" name="Rectangle 4"/>
          <p:cNvSpPr>
            <a:spLocks noChangeArrowheads="1"/>
          </p:cNvSpPr>
          <p:nvPr/>
        </p:nvSpPr>
        <p:spPr bwMode="auto">
          <a:xfrm>
            <a:off x="5715000" y="2362200"/>
            <a:ext cx="31242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d1: Display</a:t>
            </a:r>
          </a:p>
        </p:txBody>
      </p:sp>
      <p:sp>
        <p:nvSpPr>
          <p:cNvPr id="9222" name="Rectangle 5"/>
          <p:cNvSpPr>
            <a:spLocks noChangeArrowheads="1"/>
          </p:cNvSpPr>
          <p:nvPr/>
        </p:nvSpPr>
        <p:spPr bwMode="auto">
          <a:xfrm>
            <a:off x="5715000" y="2895600"/>
            <a:ext cx="3124200" cy="18288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pixels: array[] of pixels</a:t>
            </a:r>
          </a:p>
          <a:p>
            <a:r>
              <a:rPr lang="en-US"/>
              <a:t>elements</a:t>
            </a:r>
          </a:p>
          <a:p>
            <a:r>
              <a:rPr lang="en-US"/>
              <a:t>menu_items</a:t>
            </a:r>
          </a:p>
        </p:txBody>
      </p:sp>
      <p:sp>
        <p:nvSpPr>
          <p:cNvPr id="9223" name="AutoShape 7"/>
          <p:cNvSpPr>
            <a:spLocks noChangeArrowheads="1"/>
          </p:cNvSpPr>
          <p:nvPr/>
        </p:nvSpPr>
        <p:spPr bwMode="auto">
          <a:xfrm flipH="1">
            <a:off x="2895600" y="2667000"/>
            <a:ext cx="2057400" cy="1447800"/>
          </a:xfrm>
          <a:prstGeom prst="flowChartPunchedCard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pixels is a</a:t>
            </a:r>
          </a:p>
          <a:p>
            <a:pPr algn="ctr"/>
            <a:r>
              <a:rPr lang="en-US"/>
              <a:t>2-D array</a:t>
            </a:r>
          </a:p>
        </p:txBody>
      </p:sp>
      <p:sp>
        <p:nvSpPr>
          <p:cNvPr id="9224" name="AutoShape 8"/>
          <p:cNvSpPr>
            <a:spLocks noChangeArrowheads="1"/>
          </p:cNvSpPr>
          <p:nvPr/>
        </p:nvSpPr>
        <p:spPr bwMode="auto">
          <a:xfrm>
            <a:off x="4572000" y="2667000"/>
            <a:ext cx="381000" cy="304800"/>
          </a:xfrm>
          <a:prstGeom prst="rtTriangle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2895600" y="4038603"/>
            <a:ext cx="1143000" cy="1325563"/>
            <a:chOff x="864" y="2544"/>
            <a:chExt cx="720" cy="835"/>
          </a:xfrm>
        </p:grpSpPr>
        <p:sp>
          <p:nvSpPr>
            <p:cNvPr id="9235" name="Line 9"/>
            <p:cNvSpPr>
              <a:spLocks noChangeShapeType="1"/>
            </p:cNvSpPr>
            <p:nvPr/>
          </p:nvSpPr>
          <p:spPr bwMode="auto">
            <a:xfrm flipV="1">
              <a:off x="864" y="2544"/>
              <a:ext cx="144" cy="7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36" name="Text Box 10"/>
            <p:cNvSpPr txBox="1">
              <a:spLocks noChangeArrowheads="1"/>
            </p:cNvSpPr>
            <p:nvPr/>
          </p:nvSpPr>
          <p:spPr bwMode="auto">
            <a:xfrm>
              <a:off x="902" y="3146"/>
              <a:ext cx="68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comment</a:t>
              </a:r>
            </a:p>
          </p:txBody>
        </p:sp>
      </p:grp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6096000" y="1489076"/>
            <a:ext cx="1722438" cy="949325"/>
            <a:chOff x="2880" y="938"/>
            <a:chExt cx="1085" cy="598"/>
          </a:xfrm>
        </p:grpSpPr>
        <p:sp>
          <p:nvSpPr>
            <p:cNvPr id="9233" name="Line 12"/>
            <p:cNvSpPr>
              <a:spLocks noChangeShapeType="1"/>
            </p:cNvSpPr>
            <p:nvPr/>
          </p:nvSpPr>
          <p:spPr bwMode="auto">
            <a:xfrm flipH="1">
              <a:off x="2880" y="1152"/>
              <a:ext cx="192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34" name="Text Box 13"/>
            <p:cNvSpPr txBox="1">
              <a:spLocks noChangeArrowheads="1"/>
            </p:cNvSpPr>
            <p:nvPr/>
          </p:nvSpPr>
          <p:spPr bwMode="auto">
            <a:xfrm>
              <a:off x="3110" y="938"/>
              <a:ext cx="85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object name</a:t>
              </a:r>
            </a:p>
          </p:txBody>
        </p:sp>
      </p:grp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6858001" y="1870076"/>
            <a:ext cx="1881188" cy="720725"/>
            <a:chOff x="3360" y="1178"/>
            <a:chExt cx="1185" cy="454"/>
          </a:xfrm>
        </p:grpSpPr>
        <p:sp>
          <p:nvSpPr>
            <p:cNvPr id="9231" name="Line 14"/>
            <p:cNvSpPr>
              <a:spLocks noChangeShapeType="1"/>
            </p:cNvSpPr>
            <p:nvPr/>
          </p:nvSpPr>
          <p:spPr bwMode="auto">
            <a:xfrm flipH="1">
              <a:off x="3360" y="1344"/>
              <a:ext cx="336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32" name="Text Box 15"/>
            <p:cNvSpPr txBox="1">
              <a:spLocks noChangeArrowheads="1"/>
            </p:cNvSpPr>
            <p:nvPr/>
          </p:nvSpPr>
          <p:spPr bwMode="auto">
            <a:xfrm>
              <a:off x="3782" y="1178"/>
              <a:ext cx="763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class name</a:t>
              </a:r>
            </a:p>
          </p:txBody>
        </p:sp>
      </p:grpSp>
      <p:grpSp>
        <p:nvGrpSpPr>
          <p:cNvPr id="5" name="Group 19"/>
          <p:cNvGrpSpPr>
            <a:grpSpLocks/>
          </p:cNvGrpSpPr>
          <p:nvPr/>
        </p:nvGrpSpPr>
        <p:grpSpPr bwMode="auto">
          <a:xfrm>
            <a:off x="7239001" y="3810002"/>
            <a:ext cx="1846263" cy="2163763"/>
            <a:chOff x="3600" y="2400"/>
            <a:chExt cx="1163" cy="1363"/>
          </a:xfrm>
        </p:grpSpPr>
        <p:sp>
          <p:nvSpPr>
            <p:cNvPr id="9229" name="Line 17"/>
            <p:cNvSpPr>
              <a:spLocks noChangeShapeType="1"/>
            </p:cNvSpPr>
            <p:nvPr/>
          </p:nvSpPr>
          <p:spPr bwMode="auto">
            <a:xfrm flipH="1" flipV="1">
              <a:off x="3600" y="2400"/>
              <a:ext cx="912" cy="10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30" name="Text Box 18"/>
            <p:cNvSpPr txBox="1">
              <a:spLocks noChangeArrowheads="1"/>
            </p:cNvSpPr>
            <p:nvPr/>
          </p:nvSpPr>
          <p:spPr bwMode="auto">
            <a:xfrm>
              <a:off x="4070" y="3530"/>
              <a:ext cx="693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attributes</a:t>
              </a:r>
            </a:p>
          </p:txBody>
        </p:sp>
      </p:grp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768548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UML class</a:t>
            </a:r>
          </a:p>
        </p:txBody>
      </p:sp>
      <p:sp>
        <p:nvSpPr>
          <p:cNvPr id="10245" name="Rectangle 9"/>
          <p:cNvSpPr>
            <a:spLocks noChangeArrowheads="1"/>
          </p:cNvSpPr>
          <p:nvPr/>
        </p:nvSpPr>
        <p:spPr bwMode="auto">
          <a:xfrm>
            <a:off x="4495800" y="1981200"/>
            <a:ext cx="31242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u="sng"/>
              <a:t>Display</a:t>
            </a:r>
            <a:endParaRPr lang="en-US"/>
          </a:p>
        </p:txBody>
      </p:sp>
      <p:sp>
        <p:nvSpPr>
          <p:cNvPr id="10246" name="Rectangle 10"/>
          <p:cNvSpPr>
            <a:spLocks noChangeArrowheads="1"/>
          </p:cNvSpPr>
          <p:nvPr/>
        </p:nvSpPr>
        <p:spPr bwMode="auto">
          <a:xfrm>
            <a:off x="4495800" y="2514600"/>
            <a:ext cx="3124200" cy="18288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pixels</a:t>
            </a:r>
          </a:p>
          <a:p>
            <a:r>
              <a:rPr lang="en-US"/>
              <a:t>elements</a:t>
            </a:r>
          </a:p>
          <a:p>
            <a:r>
              <a:rPr lang="en-US"/>
              <a:t>menu_items</a:t>
            </a:r>
          </a:p>
        </p:txBody>
      </p:sp>
      <p:sp>
        <p:nvSpPr>
          <p:cNvPr id="10247" name="Rectangle 13"/>
          <p:cNvSpPr>
            <a:spLocks noChangeArrowheads="1"/>
          </p:cNvSpPr>
          <p:nvPr/>
        </p:nvSpPr>
        <p:spPr bwMode="auto">
          <a:xfrm>
            <a:off x="4495800" y="4343400"/>
            <a:ext cx="3124200" cy="129540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mouse_click()</a:t>
            </a:r>
          </a:p>
          <a:p>
            <a:r>
              <a:rPr lang="en-US"/>
              <a:t>draw_box</a:t>
            </a: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6705599" y="4724407"/>
            <a:ext cx="2698750" cy="411163"/>
            <a:chOff x="3264" y="2976"/>
            <a:chExt cx="1700" cy="259"/>
          </a:xfrm>
        </p:grpSpPr>
        <p:sp>
          <p:nvSpPr>
            <p:cNvPr id="10252" name="Line 14"/>
            <p:cNvSpPr>
              <a:spLocks noChangeShapeType="1"/>
            </p:cNvSpPr>
            <p:nvPr/>
          </p:nvSpPr>
          <p:spPr bwMode="auto">
            <a:xfrm flipH="1">
              <a:off x="3264" y="2976"/>
              <a:ext cx="1008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3" name="Text Box 15"/>
            <p:cNvSpPr txBox="1">
              <a:spLocks noChangeArrowheads="1"/>
            </p:cNvSpPr>
            <p:nvPr/>
          </p:nvSpPr>
          <p:spPr bwMode="auto">
            <a:xfrm>
              <a:off x="4214" y="3002"/>
              <a:ext cx="75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operations</a:t>
              </a:r>
            </a:p>
          </p:txBody>
        </p:sp>
      </p:grp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5638801" y="2133604"/>
            <a:ext cx="3709988" cy="411163"/>
            <a:chOff x="2592" y="1344"/>
            <a:chExt cx="2337" cy="259"/>
          </a:xfrm>
        </p:grpSpPr>
        <p:sp>
          <p:nvSpPr>
            <p:cNvPr id="10250" name="Line 16"/>
            <p:cNvSpPr>
              <a:spLocks noChangeShapeType="1"/>
            </p:cNvSpPr>
            <p:nvPr/>
          </p:nvSpPr>
          <p:spPr bwMode="auto">
            <a:xfrm flipH="1">
              <a:off x="2592" y="1344"/>
              <a:ext cx="1632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1" name="Text Box 17"/>
            <p:cNvSpPr txBox="1">
              <a:spLocks noChangeArrowheads="1"/>
            </p:cNvSpPr>
            <p:nvPr/>
          </p:nvSpPr>
          <p:spPr bwMode="auto">
            <a:xfrm>
              <a:off x="4166" y="1370"/>
              <a:ext cx="763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class name</a:t>
              </a:r>
            </a:p>
          </p:txBody>
        </p:sp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593398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class interface</a:t>
            </a:r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operations provide the abstract interface between the class’s implementation and other classes.</a:t>
            </a:r>
          </a:p>
          <a:p>
            <a:r>
              <a:rPr lang="en-US"/>
              <a:t>Operations may have arguments, return values.</a:t>
            </a:r>
          </a:p>
          <a:p>
            <a:r>
              <a:rPr lang="en-US"/>
              <a:t>An operation can examine and/or modify the object’s state.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987395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1050</Words>
  <Application>Microsoft Office PowerPoint</Application>
  <PresentationFormat>Widescreen</PresentationFormat>
  <Paragraphs>224</Paragraphs>
  <Slides>29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3" baseType="lpstr">
      <vt:lpstr>Arial</vt:lpstr>
      <vt:lpstr>Calibri</vt:lpstr>
      <vt:lpstr>Calibri Light</vt:lpstr>
      <vt:lpstr>Office Theme</vt:lpstr>
      <vt:lpstr>Introduction</vt:lpstr>
      <vt:lpstr>System modeling</vt:lpstr>
      <vt:lpstr>Object-oriented design</vt:lpstr>
      <vt:lpstr>Objects and classes</vt:lpstr>
      <vt:lpstr>OO design principles</vt:lpstr>
      <vt:lpstr>UML</vt:lpstr>
      <vt:lpstr>UML object</vt:lpstr>
      <vt:lpstr>UML class</vt:lpstr>
      <vt:lpstr>The class interface</vt:lpstr>
      <vt:lpstr>Choose your interface properly</vt:lpstr>
      <vt:lpstr>Relationships between objects and classes</vt:lpstr>
      <vt:lpstr>Class derivation</vt:lpstr>
      <vt:lpstr>Class derivation example</vt:lpstr>
      <vt:lpstr>Multiple inheritance</vt:lpstr>
      <vt:lpstr>Links and associations</vt:lpstr>
      <vt:lpstr>Link example</vt:lpstr>
      <vt:lpstr>Association example</vt:lpstr>
      <vt:lpstr>Stereotypes</vt:lpstr>
      <vt:lpstr>Behavioral description</vt:lpstr>
      <vt:lpstr>State machines</vt:lpstr>
      <vt:lpstr>Event-driven state machines</vt:lpstr>
      <vt:lpstr>Types of events</vt:lpstr>
      <vt:lpstr>Signal event</vt:lpstr>
      <vt:lpstr>Call event</vt:lpstr>
      <vt:lpstr>Timer event</vt:lpstr>
      <vt:lpstr>Example state machine</vt:lpstr>
      <vt:lpstr>Sequence diagram</vt:lpstr>
      <vt:lpstr>Sequence diagram example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Marilyn</dc:creator>
  <cp:lastModifiedBy>Marilyn Wolf</cp:lastModifiedBy>
  <cp:revision>3</cp:revision>
  <dcterms:created xsi:type="dcterms:W3CDTF">2015-09-18T01:24:17Z</dcterms:created>
  <dcterms:modified xsi:type="dcterms:W3CDTF">2021-06-18T01:09:06Z</dcterms:modified>
</cp:coreProperties>
</file>