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wav" ContentType="audio/wav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86" r:id="rId12"/>
    <p:sldId id="287" r:id="rId13"/>
    <p:sldId id="288" r:id="rId14"/>
    <p:sldId id="289" r:id="rId15"/>
    <p:sldId id="290" r:id="rId16"/>
    <p:sldId id="291" r:id="rId17"/>
    <p:sldId id="292" r:id="rId18"/>
    <p:sldId id="293" r:id="rId19"/>
    <p:sldId id="294" r:id="rId20"/>
    <p:sldId id="295" r:id="rId21"/>
    <p:sldId id="296" r:id="rId22"/>
    <p:sldId id="297" r:id="rId23"/>
    <p:sldId id="298" r:id="rId24"/>
    <p:sldId id="299" r:id="rId25"/>
    <p:sldId id="300" r:id="rId26"/>
    <p:sldId id="301" r:id="rId27"/>
    <p:sldId id="302" r:id="rId28"/>
    <p:sldId id="303" r:id="rId29"/>
    <p:sldId id="304" r:id="rId30"/>
    <p:sldId id="305" r:id="rId31"/>
    <p:sldId id="306" r:id="rId32"/>
    <p:sldId id="307" r:id="rId33"/>
    <p:sldId id="308" r:id="rId34"/>
    <p:sldId id="309" r:id="rId35"/>
    <p:sldId id="310" r:id="rId36"/>
    <p:sldId id="311" r:id="rId37"/>
    <p:sldId id="312" r:id="rId38"/>
    <p:sldId id="313" r:id="rId39"/>
    <p:sldId id="314" r:id="rId40"/>
    <p:sldId id="315" r:id="rId41"/>
    <p:sldId id="316" r:id="rId42"/>
    <p:sldId id="317" r:id="rId43"/>
    <p:sldId id="318" r:id="rId44"/>
    <p:sldId id="319" r:id="rId45"/>
    <p:sldId id="278" r:id="rId46"/>
    <p:sldId id="279" r:id="rId47"/>
    <p:sldId id="280" r:id="rId48"/>
    <p:sldId id="281" r:id="rId49"/>
    <p:sldId id="282" r:id="rId50"/>
    <p:sldId id="283" r:id="rId51"/>
    <p:sldId id="284" r:id="rId52"/>
    <p:sldId id="285" r:id="rId5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21" autoAdjust="0"/>
    <p:restoredTop sz="94660"/>
  </p:normalViewPr>
  <p:slideViewPr>
    <p:cSldViewPr snapToGrid="0">
      <p:cViewPr varScale="1">
        <p:scale>
          <a:sx n="75" d="100"/>
          <a:sy n="75" d="100"/>
        </p:scale>
        <p:origin x="90" y="54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tableStyles" Target="tableStyles.xml"/><Relationship Id="rId5" Type="http://schemas.openxmlformats.org/officeDocument/2006/relationships/slide" Target="slides/slide4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theme" Target="theme/theme1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C2D60A-C7DF-4B99-A364-67FBEB2786A0}" type="datetimeFigureOut">
              <a:rPr lang="en-US" smtClean="0"/>
              <a:t>6/17/2021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F0433BD-18AB-423F-B637-2F25113FC9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47756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0433BD-18AB-423F-B637-2F25113FC9AF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13586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8E9111-F724-4823-922D-F5A54AAD4C79}" type="datetime1">
              <a:rPr lang="en-US" smtClean="0"/>
              <a:t>6/17/2021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E6D4AF-2D91-4C10-A023-5090A4F52D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59545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3AE105-7C0E-4744-8F23-8F04D0FCA93A}" type="datetime1">
              <a:rPr lang="en-US" smtClean="0"/>
              <a:t>6/17/2021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E6D4AF-2D91-4C10-A023-5090A4F52D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91188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742712-1577-4FFE-A24E-E5C4CD23B75B}" type="datetime1">
              <a:rPr lang="en-US" smtClean="0"/>
              <a:t>6/17/2021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E6D4AF-2D91-4C10-A023-5090A4F52D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21653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AD112C-95D8-4E4D-94BF-01EEC724CC3A}" type="datetime1">
              <a:rPr lang="en-US" smtClean="0"/>
              <a:t>6/17/2021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E6D4AF-2D91-4C10-A023-5090A4F52D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1711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8CB6AD-A62F-4501-8498-28D0DB4DE17D}" type="datetime1">
              <a:rPr lang="en-US" smtClean="0"/>
              <a:t>6/17/2021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E6D4AF-2D91-4C10-A023-5090A4F52D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33489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4BB014-3BEF-4C33-9E64-870BF9B648B0}" type="datetime1">
              <a:rPr lang="en-US" smtClean="0"/>
              <a:t>6/17/2021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E6D4AF-2D91-4C10-A023-5090A4F52D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14592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BDDA25-3A5E-4113-9E8B-F25686E3DA0A}" type="datetime1">
              <a:rPr lang="en-US" smtClean="0"/>
              <a:t>6/17/2021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E6D4AF-2D91-4C10-A023-5090A4F52D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03133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B8C146-873C-4C4F-9375-C3725F942AB5}" type="datetime1">
              <a:rPr lang="en-US" smtClean="0"/>
              <a:t>6/17/2021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E6D4AF-2D91-4C10-A023-5090A4F52D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60486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157C1B-D039-4397-B126-58521E8B21CB}" type="datetime1">
              <a:rPr lang="en-US" smtClean="0"/>
              <a:t>6/17/2021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E6D4AF-2D91-4C10-A023-5090A4F52D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1769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6DB265-AB56-4ACE-9436-1F4655A0160C}" type="datetime1">
              <a:rPr lang="en-US" smtClean="0"/>
              <a:t>6/17/2021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E6D4AF-2D91-4C10-A023-5090A4F52D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8029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C2DD34-9DB9-403F-9A82-D4AD5FA2B47A}" type="datetime1">
              <a:rPr lang="en-US" smtClean="0"/>
              <a:t>6/17/2021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E6D4AF-2D91-4C10-A023-5090A4F52D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2818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472C6D-C371-4FDB-AC9D-886A9232496B}" type="datetime1">
              <a:rPr lang="en-US" smtClean="0"/>
              <a:t>6/17/2021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Computers as Components 5e © 2022 Marilyn Wolf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E6D4AF-2D91-4C10-A023-5090A4F52D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30074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4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Networks and Multiprocessors</a:t>
            </a:r>
          </a:p>
        </p:txBody>
      </p:sp>
      <p:sp>
        <p:nvSpPr>
          <p:cNvPr id="307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Why networks and multiprocessors?</a:t>
            </a:r>
          </a:p>
          <a:p>
            <a:r>
              <a:rPr lang="en-US" dirty="0"/>
              <a:t>Categories of multiprocessors.</a:t>
            </a:r>
          </a:p>
          <a:p>
            <a:r>
              <a:rPr lang="en-US" dirty="0" err="1"/>
              <a:t>MPSoCs</a:t>
            </a:r>
            <a:r>
              <a:rPr lang="en-US" dirty="0"/>
              <a:t> and shared memory multiprocessors.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282649228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Why distributed?</a:t>
            </a:r>
          </a:p>
        </p:txBody>
      </p:sp>
      <p:sp>
        <p:nvSpPr>
          <p:cNvPr id="614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Higher performance at lower cost.</a:t>
            </a:r>
          </a:p>
          <a:p>
            <a:r>
              <a:rPr lang="en-US"/>
              <a:t>Physically distributed activities---time constants may not allow transmission to central site.</a:t>
            </a:r>
          </a:p>
          <a:p>
            <a:r>
              <a:rPr lang="en-US"/>
              <a:t>Improved debugging---use one CPU in network to debug others.</a:t>
            </a:r>
          </a:p>
          <a:p>
            <a:r>
              <a:rPr lang="en-US"/>
              <a:t>May buy subsystems that have embedded processors.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257276874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Shared memory multiprocessors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Multi-core systems are symmetric multiprocessors with identical PEs.</a:t>
            </a:r>
          </a:p>
          <a:p>
            <a:r>
              <a:rPr lang="en-US" dirty="0"/>
              <a:t>Many embedded multiprocessors are heterogeneous:</a:t>
            </a:r>
          </a:p>
          <a:p>
            <a:pPr lvl="1"/>
            <a:r>
              <a:rPr lang="en-US" dirty="0"/>
              <a:t>Multiple programmable CPU types.</a:t>
            </a:r>
          </a:p>
          <a:p>
            <a:pPr lvl="1"/>
            <a:r>
              <a:rPr lang="en-US" dirty="0"/>
              <a:t>Hardwired accelerators.</a:t>
            </a:r>
          </a:p>
          <a:p>
            <a:r>
              <a:rPr lang="en-US" dirty="0"/>
              <a:t>Heterogeneous multiprocessors use less energy, are less expensive.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F6B2D96-F342-4F3C-BA2E-275D19984F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233542769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TI TMS320DM816x </a:t>
            </a:r>
            <a:r>
              <a:rPr lang="en-US" dirty="0" err="1"/>
              <a:t>DaVinci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sz="2400" dirty="0"/>
              <a:t>ARM Cortex A8 plus C674x VLIW DSP.</a:t>
            </a:r>
          </a:p>
          <a:p>
            <a:r>
              <a:rPr lang="en-US" sz="2400" dirty="0"/>
              <a:t>HD video coprocessor accelerates H.264, MPEG-4, etc.</a:t>
            </a:r>
          </a:p>
          <a:p>
            <a:r>
              <a:rPr lang="en-US" sz="2400" dirty="0"/>
              <a:t>HD video processing </a:t>
            </a:r>
            <a:r>
              <a:rPr lang="en-US" sz="2400" dirty="0" err="1"/>
              <a:t>susystem</a:t>
            </a:r>
            <a:r>
              <a:rPr lang="en-US" sz="2400" dirty="0"/>
              <a:t> provides additional video processing.</a:t>
            </a:r>
          </a:p>
          <a:p>
            <a:r>
              <a:rPr lang="en-US" sz="2400" dirty="0"/>
              <a:t>Graphics unit performs 3D graphics.</a:t>
            </a:r>
          </a:p>
        </p:txBody>
      </p:sp>
      <p:pic>
        <p:nvPicPr>
          <p:cNvPr id="8" name="Content Placeholder 7" descr="u08-03-9780123884367.eps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6291263" y="3176588"/>
            <a:ext cx="3724275" cy="1590675"/>
          </a:xfrm>
        </p:spPr>
      </p:pic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81205A1-9BB5-48AC-B97D-E402D25618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32110128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Accelerated systems</a:t>
            </a:r>
          </a:p>
        </p:txBody>
      </p:sp>
      <p:sp>
        <p:nvSpPr>
          <p:cNvPr id="819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Use additional computational unit dedicated to some functions?</a:t>
            </a:r>
          </a:p>
          <a:p>
            <a:pPr lvl="1"/>
            <a:r>
              <a:rPr lang="en-US"/>
              <a:t>Hardwired logic.</a:t>
            </a:r>
          </a:p>
          <a:p>
            <a:pPr lvl="1"/>
            <a:r>
              <a:rPr lang="en-US"/>
              <a:t>Extra CPU.</a:t>
            </a:r>
          </a:p>
          <a:p>
            <a:r>
              <a:rPr lang="en-US">
                <a:solidFill>
                  <a:srgbClr val="FF0000"/>
                </a:solidFill>
              </a:rPr>
              <a:t>Hardware/software co-design</a:t>
            </a:r>
            <a:r>
              <a:rPr lang="en-US"/>
              <a:t>: joint design of hardware and software architectures.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78A11691-4246-4C63-BDBA-7DEAFC467A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138124791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Accelerated system architecture</a:t>
            </a:r>
          </a:p>
        </p:txBody>
      </p:sp>
      <p:sp>
        <p:nvSpPr>
          <p:cNvPr id="9221" name="Rectangle 4"/>
          <p:cNvSpPr>
            <a:spLocks noChangeArrowheads="1"/>
          </p:cNvSpPr>
          <p:nvPr/>
        </p:nvSpPr>
        <p:spPr bwMode="auto">
          <a:xfrm>
            <a:off x="3962400" y="3048000"/>
            <a:ext cx="1371600" cy="13716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>
                <a:solidFill>
                  <a:schemeClr val="bg1"/>
                </a:solidFill>
              </a:rPr>
              <a:t>CPU</a:t>
            </a:r>
            <a:endParaRPr lang="en-US"/>
          </a:p>
        </p:txBody>
      </p:sp>
      <p:sp>
        <p:nvSpPr>
          <p:cNvPr id="9222" name="Line 5"/>
          <p:cNvSpPr>
            <a:spLocks noChangeShapeType="1"/>
          </p:cNvSpPr>
          <p:nvPr/>
        </p:nvSpPr>
        <p:spPr bwMode="auto">
          <a:xfrm>
            <a:off x="5867400" y="2057400"/>
            <a:ext cx="0" cy="39624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triangle" w="med" len="med"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9223" name="Rectangle 6"/>
          <p:cNvSpPr>
            <a:spLocks noChangeArrowheads="1"/>
          </p:cNvSpPr>
          <p:nvPr/>
        </p:nvSpPr>
        <p:spPr bwMode="auto">
          <a:xfrm>
            <a:off x="6324600" y="2362200"/>
            <a:ext cx="1828800" cy="9906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>
                <a:solidFill>
                  <a:schemeClr val="bg1"/>
                </a:solidFill>
              </a:rPr>
              <a:t>accelerator</a:t>
            </a:r>
            <a:endParaRPr lang="en-US"/>
          </a:p>
        </p:txBody>
      </p:sp>
      <p:sp>
        <p:nvSpPr>
          <p:cNvPr id="9224" name="Rectangle 7"/>
          <p:cNvSpPr>
            <a:spLocks noChangeArrowheads="1"/>
          </p:cNvSpPr>
          <p:nvPr/>
        </p:nvSpPr>
        <p:spPr bwMode="auto">
          <a:xfrm>
            <a:off x="6324600" y="3657600"/>
            <a:ext cx="1600200" cy="7620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/>
              <a:t>memory</a:t>
            </a:r>
          </a:p>
        </p:txBody>
      </p:sp>
      <p:sp>
        <p:nvSpPr>
          <p:cNvPr id="9225" name="Rectangle 8"/>
          <p:cNvSpPr>
            <a:spLocks noChangeArrowheads="1"/>
          </p:cNvSpPr>
          <p:nvPr/>
        </p:nvSpPr>
        <p:spPr bwMode="auto">
          <a:xfrm>
            <a:off x="6324600" y="4648200"/>
            <a:ext cx="1447800" cy="838200"/>
          </a:xfrm>
          <a:prstGeom prst="rect">
            <a:avLst/>
          </a:prstGeom>
          <a:solidFill>
            <a:srgbClr val="99FF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/>
              <a:t>I/O</a:t>
            </a:r>
          </a:p>
        </p:txBody>
      </p:sp>
      <p:sp>
        <p:nvSpPr>
          <p:cNvPr id="9226" name="Line 9"/>
          <p:cNvSpPr>
            <a:spLocks noChangeShapeType="1"/>
          </p:cNvSpPr>
          <p:nvPr/>
        </p:nvSpPr>
        <p:spPr bwMode="auto">
          <a:xfrm>
            <a:off x="5334000" y="3657600"/>
            <a:ext cx="533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9227" name="Line 10"/>
          <p:cNvSpPr>
            <a:spLocks noChangeShapeType="1"/>
          </p:cNvSpPr>
          <p:nvPr/>
        </p:nvSpPr>
        <p:spPr bwMode="auto">
          <a:xfrm flipH="1">
            <a:off x="5867400" y="2819400"/>
            <a:ext cx="457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9228" name="Line 11"/>
          <p:cNvSpPr>
            <a:spLocks noChangeShapeType="1"/>
          </p:cNvSpPr>
          <p:nvPr/>
        </p:nvSpPr>
        <p:spPr bwMode="auto">
          <a:xfrm flipH="1">
            <a:off x="5867400" y="4038600"/>
            <a:ext cx="457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9229" name="Line 12"/>
          <p:cNvSpPr>
            <a:spLocks noChangeShapeType="1"/>
          </p:cNvSpPr>
          <p:nvPr/>
        </p:nvSpPr>
        <p:spPr bwMode="auto">
          <a:xfrm flipH="1">
            <a:off x="5867400" y="5105400"/>
            <a:ext cx="457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grpSp>
        <p:nvGrpSpPr>
          <p:cNvPr id="2" name="Group 21"/>
          <p:cNvGrpSpPr>
            <a:grpSpLocks/>
          </p:cNvGrpSpPr>
          <p:nvPr/>
        </p:nvGrpSpPr>
        <p:grpSpPr bwMode="auto">
          <a:xfrm>
            <a:off x="4724400" y="2514600"/>
            <a:ext cx="2133600" cy="762000"/>
            <a:chOff x="2016" y="1584"/>
            <a:chExt cx="1344" cy="480"/>
          </a:xfrm>
        </p:grpSpPr>
        <p:sp>
          <p:nvSpPr>
            <p:cNvPr id="9240" name="Line 13"/>
            <p:cNvSpPr>
              <a:spLocks noChangeShapeType="1"/>
            </p:cNvSpPr>
            <p:nvPr/>
          </p:nvSpPr>
          <p:spPr bwMode="auto">
            <a:xfrm flipV="1">
              <a:off x="2064" y="1584"/>
              <a:ext cx="1296" cy="48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241" name="Text Box 14"/>
            <p:cNvSpPr txBox="1">
              <a:spLocks noChangeArrowheads="1"/>
            </p:cNvSpPr>
            <p:nvPr/>
          </p:nvSpPr>
          <p:spPr bwMode="auto">
            <a:xfrm>
              <a:off x="2016" y="1584"/>
              <a:ext cx="567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/>
                <a:t>request</a:t>
              </a:r>
            </a:p>
          </p:txBody>
        </p:sp>
      </p:grpSp>
      <p:grpSp>
        <p:nvGrpSpPr>
          <p:cNvPr id="3" name="Group 22"/>
          <p:cNvGrpSpPr>
            <a:grpSpLocks/>
          </p:cNvGrpSpPr>
          <p:nvPr/>
        </p:nvGrpSpPr>
        <p:grpSpPr bwMode="auto">
          <a:xfrm>
            <a:off x="6400797" y="3124200"/>
            <a:ext cx="736600" cy="1066800"/>
            <a:chOff x="3072" y="1968"/>
            <a:chExt cx="464" cy="672"/>
          </a:xfrm>
        </p:grpSpPr>
        <p:sp>
          <p:nvSpPr>
            <p:cNvPr id="9238" name="Line 15"/>
            <p:cNvSpPr>
              <a:spLocks noChangeShapeType="1"/>
            </p:cNvSpPr>
            <p:nvPr/>
          </p:nvSpPr>
          <p:spPr bwMode="auto">
            <a:xfrm flipV="1">
              <a:off x="3072" y="1968"/>
              <a:ext cx="0" cy="67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239" name="Text Box 16"/>
            <p:cNvSpPr txBox="1">
              <a:spLocks noChangeArrowheads="1"/>
            </p:cNvSpPr>
            <p:nvPr/>
          </p:nvSpPr>
          <p:spPr bwMode="auto">
            <a:xfrm>
              <a:off x="3158" y="2042"/>
              <a:ext cx="378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/>
                <a:t>data</a:t>
              </a:r>
            </a:p>
          </p:txBody>
        </p:sp>
      </p:grpSp>
      <p:grpSp>
        <p:nvGrpSpPr>
          <p:cNvPr id="4" name="Group 23"/>
          <p:cNvGrpSpPr>
            <a:grpSpLocks/>
          </p:cNvGrpSpPr>
          <p:nvPr/>
        </p:nvGrpSpPr>
        <p:grpSpPr bwMode="auto">
          <a:xfrm>
            <a:off x="4876802" y="2895600"/>
            <a:ext cx="2608263" cy="762000"/>
            <a:chOff x="2112" y="1824"/>
            <a:chExt cx="1643" cy="480"/>
          </a:xfrm>
        </p:grpSpPr>
        <p:sp>
          <p:nvSpPr>
            <p:cNvPr id="9236" name="Line 17"/>
            <p:cNvSpPr>
              <a:spLocks noChangeShapeType="1"/>
            </p:cNvSpPr>
            <p:nvPr/>
          </p:nvSpPr>
          <p:spPr bwMode="auto">
            <a:xfrm flipH="1">
              <a:off x="2112" y="1824"/>
              <a:ext cx="1344" cy="48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237" name="Text Box 18"/>
            <p:cNvSpPr txBox="1">
              <a:spLocks noChangeArrowheads="1"/>
            </p:cNvSpPr>
            <p:nvPr/>
          </p:nvSpPr>
          <p:spPr bwMode="auto">
            <a:xfrm>
              <a:off x="3302" y="1850"/>
              <a:ext cx="453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/>
                <a:t>result</a:t>
              </a:r>
            </a:p>
          </p:txBody>
        </p:sp>
      </p:grpSp>
      <p:grpSp>
        <p:nvGrpSpPr>
          <p:cNvPr id="5" name="Group 24"/>
          <p:cNvGrpSpPr>
            <a:grpSpLocks/>
          </p:cNvGrpSpPr>
          <p:nvPr/>
        </p:nvGrpSpPr>
        <p:grpSpPr bwMode="auto">
          <a:xfrm>
            <a:off x="6629398" y="3124200"/>
            <a:ext cx="828675" cy="1066800"/>
            <a:chOff x="3216" y="1968"/>
            <a:chExt cx="522" cy="672"/>
          </a:xfrm>
        </p:grpSpPr>
        <p:sp>
          <p:nvSpPr>
            <p:cNvPr id="9234" name="Text Box 20"/>
            <p:cNvSpPr txBox="1">
              <a:spLocks noChangeArrowheads="1"/>
            </p:cNvSpPr>
            <p:nvPr/>
          </p:nvSpPr>
          <p:spPr bwMode="auto">
            <a:xfrm>
              <a:off x="3360" y="2064"/>
              <a:ext cx="378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/>
                <a:t>data</a:t>
              </a:r>
            </a:p>
          </p:txBody>
        </p:sp>
        <p:sp>
          <p:nvSpPr>
            <p:cNvPr id="9235" name="Line 19"/>
            <p:cNvSpPr>
              <a:spLocks noChangeShapeType="1"/>
            </p:cNvSpPr>
            <p:nvPr/>
          </p:nvSpPr>
          <p:spPr bwMode="auto">
            <a:xfrm flipH="1">
              <a:off x="3216" y="1968"/>
              <a:ext cx="0" cy="67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45668B0-90B0-4789-BE3E-46712BB9DD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29679512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Accelerator vs. co-processor</a:t>
            </a:r>
          </a:p>
        </p:txBody>
      </p:sp>
      <p:sp>
        <p:nvSpPr>
          <p:cNvPr id="1024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A co-processor executes instructions.</a:t>
            </a:r>
          </a:p>
          <a:p>
            <a:pPr lvl="1"/>
            <a:r>
              <a:rPr lang="en-US"/>
              <a:t>Instructions are dispatched by the CPU.</a:t>
            </a:r>
          </a:p>
          <a:p>
            <a:r>
              <a:rPr lang="en-US"/>
              <a:t>An accelerator appears as a device on the bus.</a:t>
            </a:r>
          </a:p>
          <a:p>
            <a:pPr lvl="1"/>
            <a:r>
              <a:rPr lang="en-US"/>
              <a:t>The accelerator is controlled by registers.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8868BBED-BDE8-4D21-91F6-22EA0658DE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412785377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Accelerator implementations</a:t>
            </a:r>
          </a:p>
        </p:txBody>
      </p:sp>
      <p:sp>
        <p:nvSpPr>
          <p:cNvPr id="1126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Application-specific integrated circuit.</a:t>
            </a:r>
          </a:p>
          <a:p>
            <a:r>
              <a:rPr lang="en-US"/>
              <a:t>Field-programmable gate array (FPGA).</a:t>
            </a:r>
          </a:p>
          <a:p>
            <a:r>
              <a:rPr lang="en-US"/>
              <a:t>Standard component.</a:t>
            </a:r>
          </a:p>
          <a:p>
            <a:pPr lvl="1"/>
            <a:r>
              <a:rPr lang="en-US"/>
              <a:t>Example: graphics processor.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7D0C031E-7E87-4A1A-9FE0-6F6793C2BD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342350494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Xilinx </a:t>
            </a:r>
            <a:r>
              <a:rPr lang="en-US" dirty="0" err="1"/>
              <a:t>Zynq</a:t>
            </a:r>
            <a:r>
              <a:rPr lang="en-US" dirty="0"/>
              <a:t> </a:t>
            </a:r>
            <a:r>
              <a:rPr lang="en-US" dirty="0" err="1"/>
              <a:t>UltraScale</a:t>
            </a:r>
            <a:r>
              <a:rPr lang="en-US" dirty="0"/>
              <a:t>+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Quad-core ARM Cortex-A53 and dual-core ARM Cortex-R5.</a:t>
            </a:r>
          </a:p>
          <a:p>
            <a:r>
              <a:rPr lang="en-US" dirty="0"/>
              <a:t>Mali graphics unit.</a:t>
            </a:r>
          </a:p>
          <a:p>
            <a:r>
              <a:rPr lang="en-US" dirty="0"/>
              <a:t>FPGA fabric and block RAM.</a:t>
            </a:r>
          </a:p>
          <a:p>
            <a:r>
              <a:rPr lang="en-US" dirty="0"/>
              <a:t>PCI3, SATA, USB, CAN, SPI, GPIO.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6DC8F11-8C69-4203-8705-E9D79A2AE6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259874999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System design tasks</a:t>
            </a:r>
          </a:p>
        </p:txBody>
      </p:sp>
      <p:sp>
        <p:nvSpPr>
          <p:cNvPr id="1229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Design a heterogeneous multiprocessor architecture.</a:t>
            </a:r>
          </a:p>
          <a:p>
            <a:pPr lvl="1"/>
            <a:r>
              <a:rPr lang="en-US"/>
              <a:t>Processing element (PE): CPU, accelerator, etc.</a:t>
            </a:r>
          </a:p>
          <a:p>
            <a:r>
              <a:rPr lang="en-US"/>
              <a:t>Program the system.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E64EA053-36E2-490B-80A8-1A393C8EB8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185224157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Accelerated system design</a:t>
            </a:r>
          </a:p>
        </p:txBody>
      </p:sp>
      <p:sp>
        <p:nvSpPr>
          <p:cNvPr id="1331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First, determine that the system really needs to be accelerated.</a:t>
            </a:r>
          </a:p>
          <a:p>
            <a:pPr lvl="1"/>
            <a:r>
              <a:rPr lang="en-US"/>
              <a:t>How much faster is the accelerator on the core function?</a:t>
            </a:r>
          </a:p>
          <a:p>
            <a:pPr lvl="1"/>
            <a:r>
              <a:rPr lang="en-US"/>
              <a:t>How much data transfer overhead?</a:t>
            </a:r>
          </a:p>
          <a:p>
            <a:r>
              <a:rPr lang="en-US"/>
              <a:t>Design the accelerator itself.</a:t>
            </a:r>
          </a:p>
          <a:p>
            <a:r>
              <a:rPr lang="en-US"/>
              <a:t>Design CPU interface to accelerator.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C8CF5247-2EE5-4F63-BF1A-C8C3205D8B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6828179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Why multiprocessors?</a:t>
            </a:r>
          </a:p>
        </p:txBody>
      </p:sp>
      <p:sp>
        <p:nvSpPr>
          <p:cNvPr id="410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81200" y="1885950"/>
            <a:ext cx="8178800" cy="2838450"/>
          </a:xfrm>
        </p:spPr>
        <p:txBody>
          <a:bodyPr/>
          <a:lstStyle/>
          <a:p>
            <a:r>
              <a:rPr lang="en-US" dirty="0"/>
              <a:t>Better cost/performance.</a:t>
            </a:r>
          </a:p>
          <a:p>
            <a:pPr lvl="1"/>
            <a:r>
              <a:rPr lang="en-US" dirty="0"/>
              <a:t>Match each CPU to its tasks or use custom logic (smaller, cheaper).</a:t>
            </a:r>
          </a:p>
          <a:p>
            <a:pPr lvl="1"/>
            <a:r>
              <a:rPr lang="en-US" dirty="0"/>
              <a:t>CPU cost is a non-linear function of performance.</a:t>
            </a:r>
          </a:p>
        </p:txBody>
      </p:sp>
      <p:sp>
        <p:nvSpPr>
          <p:cNvPr id="4102" name="Line 4"/>
          <p:cNvSpPr>
            <a:spLocks noChangeShapeType="1"/>
          </p:cNvSpPr>
          <p:nvPr/>
        </p:nvSpPr>
        <p:spPr bwMode="auto">
          <a:xfrm>
            <a:off x="4390697" y="5404945"/>
            <a:ext cx="2438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103" name="Text Box 5"/>
          <p:cNvSpPr txBox="1">
            <a:spLocks noChangeArrowheads="1"/>
          </p:cNvSpPr>
          <p:nvPr/>
        </p:nvSpPr>
        <p:spPr bwMode="auto">
          <a:xfrm>
            <a:off x="3628697" y="4261945"/>
            <a:ext cx="56650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cost</a:t>
            </a:r>
          </a:p>
        </p:txBody>
      </p:sp>
      <p:sp>
        <p:nvSpPr>
          <p:cNvPr id="4104" name="Text Box 6"/>
          <p:cNvSpPr txBox="1">
            <a:spLocks noChangeArrowheads="1"/>
          </p:cNvSpPr>
          <p:nvPr/>
        </p:nvSpPr>
        <p:spPr bwMode="auto">
          <a:xfrm>
            <a:off x="6905298" y="5252545"/>
            <a:ext cx="139967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performance</a:t>
            </a:r>
          </a:p>
        </p:txBody>
      </p:sp>
      <p:sp>
        <p:nvSpPr>
          <p:cNvPr id="4105" name="Line 7"/>
          <p:cNvSpPr>
            <a:spLocks noChangeShapeType="1"/>
          </p:cNvSpPr>
          <p:nvPr/>
        </p:nvSpPr>
        <p:spPr bwMode="auto">
          <a:xfrm flipV="1">
            <a:off x="4390697" y="4109545"/>
            <a:ext cx="0" cy="1295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cxnSp>
        <p:nvCxnSpPr>
          <p:cNvPr id="4106" name="AutoShape 8"/>
          <p:cNvCxnSpPr>
            <a:cxnSpLocks noChangeShapeType="1"/>
          </p:cNvCxnSpPr>
          <p:nvPr/>
        </p:nvCxnSpPr>
        <p:spPr bwMode="auto">
          <a:xfrm flipV="1">
            <a:off x="5000297" y="4185745"/>
            <a:ext cx="1117600" cy="1066800"/>
          </a:xfrm>
          <a:prstGeom prst="curvedConnector2">
            <a:avLst/>
          </a:prstGeom>
          <a:noFill/>
          <a:ln w="28575">
            <a:solidFill>
              <a:srgbClr val="3366FF"/>
            </a:solidFill>
            <a:round/>
            <a:headEnd/>
            <a:tailEnd/>
          </a:ln>
        </p:spPr>
      </p:cxn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410111704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Accelerated system platforms</a:t>
            </a:r>
          </a:p>
        </p:txBody>
      </p:sp>
      <p:sp>
        <p:nvSpPr>
          <p:cNvPr id="1434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Several off-the-shelf boards are available for acceleration in PCs:</a:t>
            </a:r>
          </a:p>
          <a:p>
            <a:pPr lvl="1"/>
            <a:r>
              <a:rPr lang="en-US"/>
              <a:t>FPGA-based core;</a:t>
            </a:r>
          </a:p>
          <a:p>
            <a:pPr lvl="1"/>
            <a:r>
              <a:rPr lang="en-US"/>
              <a:t>PC bus interface.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487CC35D-BF88-4B5B-8E7E-EDCEF78760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165931155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Accelerator/CPU interface</a:t>
            </a:r>
          </a:p>
        </p:txBody>
      </p:sp>
      <p:sp>
        <p:nvSpPr>
          <p:cNvPr id="1536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Accelerator registers provide control registers for CPU.</a:t>
            </a:r>
          </a:p>
          <a:p>
            <a:r>
              <a:rPr lang="en-US"/>
              <a:t>Data registers can be used for small data objects.</a:t>
            </a:r>
          </a:p>
          <a:p>
            <a:r>
              <a:rPr lang="en-US"/>
              <a:t>Accelerator may include special-purpose read/write logic.</a:t>
            </a:r>
          </a:p>
          <a:p>
            <a:pPr lvl="1"/>
            <a:r>
              <a:rPr lang="en-US"/>
              <a:t>Especially valuable for large data transfers.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F609888F-930D-4391-8ECB-2AC52BB1BE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1648197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System integration and debugging</a:t>
            </a:r>
          </a:p>
        </p:txBody>
      </p:sp>
      <p:sp>
        <p:nvSpPr>
          <p:cNvPr id="1638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Try to debug the CPU/accelerator interface separately from the accelerator core.</a:t>
            </a:r>
          </a:p>
          <a:p>
            <a:r>
              <a:rPr lang="en-US"/>
              <a:t>Build scaffolding to test the accelerator.</a:t>
            </a:r>
          </a:p>
          <a:p>
            <a:r>
              <a:rPr lang="en-US"/>
              <a:t>Hardware/software co-simulation can be useful.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190FA947-571B-4642-830D-437BBC60B0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169069394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Caching problems</a:t>
            </a:r>
          </a:p>
        </p:txBody>
      </p:sp>
      <p:sp>
        <p:nvSpPr>
          <p:cNvPr id="1741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Main memory provides the primary data transfer mechanism to the accelerator.</a:t>
            </a:r>
          </a:p>
          <a:p>
            <a:r>
              <a:rPr lang="en-US"/>
              <a:t>Programs must ensure that caching does not invalidate main memory data.</a:t>
            </a:r>
          </a:p>
          <a:p>
            <a:pPr lvl="1"/>
            <a:r>
              <a:rPr lang="en-US"/>
              <a:t>CPU reads location S.</a:t>
            </a:r>
          </a:p>
          <a:p>
            <a:pPr lvl="1"/>
            <a:r>
              <a:rPr lang="en-US"/>
              <a:t>Accelerator writes location S.</a:t>
            </a:r>
          </a:p>
          <a:p>
            <a:pPr lvl="1"/>
            <a:r>
              <a:rPr lang="en-US"/>
              <a:t>CPU writes location S.</a:t>
            </a:r>
          </a:p>
        </p:txBody>
      </p:sp>
      <p:sp>
        <p:nvSpPr>
          <p:cNvPr id="58372" name="Text Box 4"/>
          <p:cNvSpPr txBox="1">
            <a:spLocks noChangeArrowheads="1"/>
          </p:cNvSpPr>
          <p:nvPr/>
        </p:nvSpPr>
        <p:spPr bwMode="auto">
          <a:xfrm>
            <a:off x="7832725" y="4681538"/>
            <a:ext cx="67678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>
                <a:solidFill>
                  <a:srgbClr val="FF0000"/>
                </a:solidFill>
                <a:latin typeface="Tahoma" pitchFamily="34" charset="0"/>
              </a:rPr>
              <a:t>BAD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6E054749-BBC9-4BB2-A36B-EB24749FA1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41847808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" fill="hold"/>
                                        <p:tgtEl>
                                          <p:spTgt spid="583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" fill="hold"/>
                                        <p:tgtEl>
                                          <p:spTgt spid="583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372" grpId="0" build="p" autoUpdateAnimBg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Synchronization</a:t>
            </a:r>
          </a:p>
        </p:txBody>
      </p:sp>
      <p:sp>
        <p:nvSpPr>
          <p:cNvPr id="1843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As with cache, main memory writes to shared memory may cause invalidation:</a:t>
            </a:r>
          </a:p>
          <a:p>
            <a:pPr lvl="1"/>
            <a:r>
              <a:rPr lang="en-US"/>
              <a:t>CPU reads S.</a:t>
            </a:r>
          </a:p>
          <a:p>
            <a:pPr lvl="1"/>
            <a:r>
              <a:rPr lang="en-US"/>
              <a:t>Accelerator writes S.</a:t>
            </a:r>
          </a:p>
          <a:p>
            <a:pPr lvl="1"/>
            <a:r>
              <a:rPr lang="en-US"/>
              <a:t>CPU reads S.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77281223-AC7C-4EAB-B03F-4BFB1BD5AA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314334024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Multiprocessor performance analysis</a:t>
            </a:r>
          </a:p>
        </p:txBody>
      </p:sp>
      <p:sp>
        <p:nvSpPr>
          <p:cNvPr id="1946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Effects of parallelism (and lack of it):</a:t>
            </a:r>
          </a:p>
          <a:p>
            <a:pPr lvl="1"/>
            <a:r>
              <a:rPr lang="en-US"/>
              <a:t>Processes.</a:t>
            </a:r>
          </a:p>
          <a:p>
            <a:pPr lvl="1"/>
            <a:r>
              <a:rPr lang="en-US"/>
              <a:t>CPU and bus.</a:t>
            </a:r>
          </a:p>
          <a:p>
            <a:pPr lvl="1"/>
            <a:r>
              <a:rPr lang="en-US"/>
              <a:t>Multiple processors.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065CFA44-CF54-4AE4-80E6-DD50C4235F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206121935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Accelerator speedup</a:t>
            </a:r>
          </a:p>
        </p:txBody>
      </p:sp>
      <p:sp>
        <p:nvSpPr>
          <p:cNvPr id="2048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Critical parameter is </a:t>
            </a:r>
            <a:r>
              <a:rPr lang="en-US">
                <a:solidFill>
                  <a:srgbClr val="FF0000"/>
                </a:solidFill>
              </a:rPr>
              <a:t>speedup</a:t>
            </a:r>
            <a:r>
              <a:rPr lang="en-US"/>
              <a:t>: how much faster is the system with the accelerator?</a:t>
            </a:r>
          </a:p>
          <a:p>
            <a:r>
              <a:rPr lang="en-US"/>
              <a:t>Must take into account:</a:t>
            </a:r>
          </a:p>
          <a:p>
            <a:pPr lvl="1"/>
            <a:r>
              <a:rPr lang="en-US"/>
              <a:t>Accelerator execution time.</a:t>
            </a:r>
          </a:p>
          <a:p>
            <a:pPr lvl="1"/>
            <a:r>
              <a:rPr lang="en-US"/>
              <a:t>Data transfer time.</a:t>
            </a:r>
          </a:p>
          <a:p>
            <a:pPr lvl="1"/>
            <a:r>
              <a:rPr lang="en-US"/>
              <a:t>Synchronization with the master CPU.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611D9649-7423-4F1F-B87A-329582DC09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31930330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Accelerator execution time</a:t>
            </a:r>
          </a:p>
        </p:txBody>
      </p:sp>
      <p:sp>
        <p:nvSpPr>
          <p:cNvPr id="2150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Total accelerator execution time:</a:t>
            </a:r>
          </a:p>
          <a:p>
            <a:pPr lvl="1"/>
            <a:r>
              <a:rPr lang="en-US"/>
              <a:t>t</a:t>
            </a:r>
            <a:r>
              <a:rPr lang="en-US" baseline="-25000"/>
              <a:t>accel</a:t>
            </a:r>
            <a:r>
              <a:rPr lang="en-US"/>
              <a:t> = t</a:t>
            </a:r>
            <a:r>
              <a:rPr lang="en-US" baseline="-25000"/>
              <a:t>in</a:t>
            </a:r>
            <a:r>
              <a:rPr lang="en-US"/>
              <a:t> + t</a:t>
            </a:r>
            <a:r>
              <a:rPr lang="en-US" baseline="-25000"/>
              <a:t>x</a:t>
            </a:r>
            <a:r>
              <a:rPr lang="en-US"/>
              <a:t> + t</a:t>
            </a:r>
            <a:r>
              <a:rPr lang="en-US" baseline="-25000"/>
              <a:t>out</a:t>
            </a:r>
          </a:p>
        </p:txBody>
      </p:sp>
      <p:sp>
        <p:nvSpPr>
          <p:cNvPr id="21510" name="Line 4"/>
          <p:cNvSpPr>
            <a:spLocks noChangeShapeType="1"/>
          </p:cNvSpPr>
          <p:nvPr/>
        </p:nvSpPr>
        <p:spPr bwMode="auto">
          <a:xfrm flipV="1">
            <a:off x="1962807" y="2787869"/>
            <a:ext cx="381000" cy="12192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1511" name="Line 5"/>
          <p:cNvSpPr>
            <a:spLocks noChangeShapeType="1"/>
          </p:cNvSpPr>
          <p:nvPr/>
        </p:nvSpPr>
        <p:spPr bwMode="auto">
          <a:xfrm flipH="1" flipV="1">
            <a:off x="3105807" y="2787869"/>
            <a:ext cx="304800" cy="16764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1512" name="Line 6"/>
          <p:cNvSpPr>
            <a:spLocks noChangeShapeType="1"/>
          </p:cNvSpPr>
          <p:nvPr/>
        </p:nvSpPr>
        <p:spPr bwMode="auto">
          <a:xfrm flipH="1" flipV="1">
            <a:off x="3925614" y="2746257"/>
            <a:ext cx="1371600" cy="1171474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1513" name="Text Box 7"/>
          <p:cNvSpPr txBox="1">
            <a:spLocks noChangeArrowheads="1"/>
          </p:cNvSpPr>
          <p:nvPr/>
        </p:nvSpPr>
        <p:spPr bwMode="auto">
          <a:xfrm>
            <a:off x="956333" y="4200744"/>
            <a:ext cx="116878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solidFill>
                  <a:srgbClr val="FF0000"/>
                </a:solidFill>
              </a:rPr>
              <a:t>Data input</a:t>
            </a:r>
          </a:p>
        </p:txBody>
      </p:sp>
      <p:sp>
        <p:nvSpPr>
          <p:cNvPr id="21514" name="Text Box 8"/>
          <p:cNvSpPr txBox="1">
            <a:spLocks noChangeArrowheads="1"/>
          </p:cNvSpPr>
          <p:nvPr/>
        </p:nvSpPr>
        <p:spPr bwMode="auto">
          <a:xfrm>
            <a:off x="2861332" y="4657945"/>
            <a:ext cx="138647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solidFill>
                  <a:srgbClr val="FF0000"/>
                </a:solidFill>
              </a:rPr>
              <a:t>Accelerated</a:t>
            </a:r>
          </a:p>
          <a:p>
            <a:r>
              <a:rPr lang="en-US">
                <a:solidFill>
                  <a:srgbClr val="FF0000"/>
                </a:solidFill>
              </a:rPr>
              <a:t>computation</a:t>
            </a:r>
          </a:p>
        </p:txBody>
      </p:sp>
      <p:sp>
        <p:nvSpPr>
          <p:cNvPr id="21515" name="Text Box 9"/>
          <p:cNvSpPr txBox="1">
            <a:spLocks noChangeArrowheads="1"/>
          </p:cNvSpPr>
          <p:nvPr/>
        </p:nvSpPr>
        <p:spPr bwMode="auto">
          <a:xfrm>
            <a:off x="5155216" y="4046844"/>
            <a:ext cx="131465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Data output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DA309F4C-8D95-4927-9649-822B927A2E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266801676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Accelerator speedup</a:t>
            </a:r>
          </a:p>
        </p:txBody>
      </p:sp>
      <p:sp>
        <p:nvSpPr>
          <p:cNvPr id="2253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Assume loop is executed n times.</a:t>
            </a:r>
          </a:p>
          <a:p>
            <a:r>
              <a:rPr lang="en-US"/>
              <a:t>Compare accelerated system to non-accelerated system:</a:t>
            </a:r>
          </a:p>
          <a:p>
            <a:pPr lvl="1"/>
            <a:r>
              <a:rPr lang="en-US"/>
              <a:t>S = n(t</a:t>
            </a:r>
            <a:r>
              <a:rPr lang="en-US" baseline="-25000"/>
              <a:t>CPU</a:t>
            </a:r>
            <a:r>
              <a:rPr lang="en-US"/>
              <a:t> - t</a:t>
            </a:r>
            <a:r>
              <a:rPr lang="en-US" baseline="-25000"/>
              <a:t>accel</a:t>
            </a:r>
            <a:r>
              <a:rPr lang="en-US"/>
              <a:t>)</a:t>
            </a:r>
          </a:p>
          <a:p>
            <a:pPr lvl="1"/>
            <a:r>
              <a:rPr lang="en-US"/>
              <a:t>   = n[t</a:t>
            </a:r>
            <a:r>
              <a:rPr lang="en-US" baseline="-25000"/>
              <a:t>CPU</a:t>
            </a:r>
            <a:r>
              <a:rPr lang="en-US"/>
              <a:t> - (t</a:t>
            </a:r>
            <a:r>
              <a:rPr lang="en-US" baseline="-25000"/>
              <a:t>in</a:t>
            </a:r>
            <a:r>
              <a:rPr lang="en-US"/>
              <a:t> + t</a:t>
            </a:r>
            <a:r>
              <a:rPr lang="en-US" baseline="-25000"/>
              <a:t>x</a:t>
            </a:r>
            <a:r>
              <a:rPr lang="en-US"/>
              <a:t> + t</a:t>
            </a:r>
            <a:r>
              <a:rPr lang="en-US" baseline="-25000"/>
              <a:t>out</a:t>
            </a:r>
            <a:r>
              <a:rPr lang="en-US"/>
              <a:t>)]</a:t>
            </a:r>
          </a:p>
        </p:txBody>
      </p:sp>
      <p:sp>
        <p:nvSpPr>
          <p:cNvPr id="22534" name="Line 4"/>
          <p:cNvSpPr>
            <a:spLocks noChangeShapeType="1"/>
          </p:cNvSpPr>
          <p:nvPr/>
        </p:nvSpPr>
        <p:spPr bwMode="auto">
          <a:xfrm flipH="1" flipV="1">
            <a:off x="2585545" y="3718034"/>
            <a:ext cx="1295400" cy="4572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2535" name="Text Box 5"/>
          <p:cNvSpPr txBox="1">
            <a:spLocks noChangeArrowheads="1"/>
          </p:cNvSpPr>
          <p:nvPr/>
        </p:nvSpPr>
        <p:spPr bwMode="auto">
          <a:xfrm>
            <a:off x="3271346" y="4099034"/>
            <a:ext cx="232018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solidFill>
                  <a:srgbClr val="FF0000"/>
                </a:solidFill>
              </a:rPr>
              <a:t>Execution time on CPU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5EC4119F-A40D-4D2F-838E-E9CBC8F29E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38683412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Single- vs. multi-threaded</a:t>
            </a:r>
          </a:p>
        </p:txBody>
      </p:sp>
      <p:sp>
        <p:nvSpPr>
          <p:cNvPr id="2355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One critical factor is available parallelism:</a:t>
            </a:r>
          </a:p>
          <a:p>
            <a:pPr lvl="1"/>
            <a:r>
              <a:rPr lang="en-US">
                <a:solidFill>
                  <a:srgbClr val="FF0000"/>
                </a:solidFill>
              </a:rPr>
              <a:t>single-threaded/blocking</a:t>
            </a:r>
            <a:r>
              <a:rPr lang="en-US"/>
              <a:t>: CPU waits for accelerator;</a:t>
            </a:r>
          </a:p>
          <a:p>
            <a:pPr lvl="1"/>
            <a:r>
              <a:rPr lang="en-US">
                <a:solidFill>
                  <a:srgbClr val="FF0000"/>
                </a:solidFill>
              </a:rPr>
              <a:t>multithreaded/non-blocking</a:t>
            </a:r>
            <a:r>
              <a:rPr lang="en-US"/>
              <a:t>: CPU continues to execute along with accelerator.</a:t>
            </a:r>
          </a:p>
          <a:p>
            <a:r>
              <a:rPr lang="en-US"/>
              <a:t>To multithread, CPU must have useful work to do.</a:t>
            </a:r>
          </a:p>
          <a:p>
            <a:pPr lvl="1"/>
            <a:r>
              <a:rPr lang="en-US"/>
              <a:t>But software must also support multithreading.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7F924AA7-1B2F-419C-B334-3105E82EDF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37260597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Why multiprocessors? cont’d.</a:t>
            </a:r>
          </a:p>
        </p:txBody>
      </p:sp>
      <p:sp>
        <p:nvSpPr>
          <p:cNvPr id="512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Better real-time performance.</a:t>
            </a:r>
          </a:p>
          <a:p>
            <a:pPr lvl="1"/>
            <a:r>
              <a:rPr lang="en-US"/>
              <a:t>Put time-critical functions on less-loaded processing elements.</a:t>
            </a:r>
          </a:p>
          <a:p>
            <a:pPr lvl="1"/>
            <a:r>
              <a:rPr lang="en-US"/>
              <a:t>Remember RMS utilization---extra CPU cycles must be reserved to meet deadlines.</a:t>
            </a:r>
          </a:p>
          <a:p>
            <a:endParaRPr lang="en-US"/>
          </a:p>
        </p:txBody>
      </p:sp>
      <p:sp>
        <p:nvSpPr>
          <p:cNvPr id="5127" name="Text Box 5"/>
          <p:cNvSpPr txBox="1">
            <a:spLocks noChangeArrowheads="1"/>
          </p:cNvSpPr>
          <p:nvPr/>
        </p:nvSpPr>
        <p:spPr bwMode="auto">
          <a:xfrm>
            <a:off x="3400920" y="4373325"/>
            <a:ext cx="56650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cost</a:t>
            </a:r>
          </a:p>
        </p:txBody>
      </p:sp>
      <p:sp>
        <p:nvSpPr>
          <p:cNvPr id="5128" name="Text Box 6"/>
          <p:cNvSpPr txBox="1">
            <a:spLocks noChangeArrowheads="1"/>
          </p:cNvSpPr>
          <p:nvPr/>
        </p:nvSpPr>
        <p:spPr bwMode="auto">
          <a:xfrm>
            <a:off x="6753721" y="5363925"/>
            <a:ext cx="139967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performance</a:t>
            </a:r>
          </a:p>
        </p:txBody>
      </p:sp>
      <p:sp>
        <p:nvSpPr>
          <p:cNvPr id="5129" name="Line 7"/>
          <p:cNvSpPr>
            <a:spLocks noChangeShapeType="1"/>
          </p:cNvSpPr>
          <p:nvPr/>
        </p:nvSpPr>
        <p:spPr bwMode="auto">
          <a:xfrm flipV="1">
            <a:off x="4239120" y="4220925"/>
            <a:ext cx="0" cy="1295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cxnSp>
        <p:nvCxnSpPr>
          <p:cNvPr id="5130" name="AutoShape 8"/>
          <p:cNvCxnSpPr>
            <a:cxnSpLocks noChangeShapeType="1"/>
          </p:cNvCxnSpPr>
          <p:nvPr/>
        </p:nvCxnSpPr>
        <p:spPr bwMode="auto">
          <a:xfrm flipV="1">
            <a:off x="4848720" y="4297125"/>
            <a:ext cx="1117600" cy="1066800"/>
          </a:xfrm>
          <a:prstGeom prst="curvedConnector2">
            <a:avLst/>
          </a:prstGeom>
          <a:noFill/>
          <a:ln w="28575">
            <a:solidFill>
              <a:srgbClr val="3366FF"/>
            </a:solidFill>
            <a:round/>
            <a:headEnd/>
            <a:tailEnd/>
          </a:ln>
        </p:spPr>
      </p:cxnSp>
      <p:sp>
        <p:nvSpPr>
          <p:cNvPr id="5131" name="Line 10"/>
          <p:cNvSpPr>
            <a:spLocks noChangeShapeType="1"/>
          </p:cNvSpPr>
          <p:nvPr/>
        </p:nvSpPr>
        <p:spPr bwMode="auto">
          <a:xfrm>
            <a:off x="5458320" y="5135325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132" name="Line 11"/>
          <p:cNvSpPr>
            <a:spLocks noChangeShapeType="1"/>
          </p:cNvSpPr>
          <p:nvPr/>
        </p:nvSpPr>
        <p:spPr bwMode="auto">
          <a:xfrm>
            <a:off x="5915520" y="4601925"/>
            <a:ext cx="0" cy="914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133" name="Line 12"/>
          <p:cNvSpPr>
            <a:spLocks noChangeShapeType="1"/>
          </p:cNvSpPr>
          <p:nvPr/>
        </p:nvSpPr>
        <p:spPr bwMode="auto">
          <a:xfrm>
            <a:off x="3172320" y="5059125"/>
            <a:ext cx="220980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134" name="Line 13"/>
          <p:cNvSpPr>
            <a:spLocks noChangeShapeType="1"/>
          </p:cNvSpPr>
          <p:nvPr/>
        </p:nvSpPr>
        <p:spPr bwMode="auto">
          <a:xfrm flipH="1">
            <a:off x="5991720" y="4754325"/>
            <a:ext cx="83820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135" name="Text Box 14"/>
          <p:cNvSpPr txBox="1">
            <a:spLocks noChangeArrowheads="1"/>
          </p:cNvSpPr>
          <p:nvPr/>
        </p:nvSpPr>
        <p:spPr bwMode="auto">
          <a:xfrm>
            <a:off x="2181721" y="4754325"/>
            <a:ext cx="1087157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/>
              <a:t>deadline</a:t>
            </a:r>
            <a:endParaRPr lang="en-US"/>
          </a:p>
        </p:txBody>
      </p:sp>
      <p:sp>
        <p:nvSpPr>
          <p:cNvPr id="5136" name="Text Box 15"/>
          <p:cNvSpPr txBox="1">
            <a:spLocks noChangeArrowheads="1"/>
          </p:cNvSpPr>
          <p:nvPr/>
        </p:nvSpPr>
        <p:spPr bwMode="auto">
          <a:xfrm>
            <a:off x="6906120" y="4525726"/>
            <a:ext cx="17145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/>
              <a:t>deadline w.</a:t>
            </a:r>
          </a:p>
          <a:p>
            <a:r>
              <a:rPr lang="en-US" sz="2000"/>
              <a:t>RMS overhead</a:t>
            </a:r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  <p:sp>
        <p:nvSpPr>
          <p:cNvPr id="15" name="Line 4"/>
          <p:cNvSpPr>
            <a:spLocks noChangeShapeType="1"/>
          </p:cNvSpPr>
          <p:nvPr/>
        </p:nvSpPr>
        <p:spPr bwMode="auto">
          <a:xfrm>
            <a:off x="4239120" y="5537346"/>
            <a:ext cx="2438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6" name="Line 7"/>
          <p:cNvSpPr>
            <a:spLocks noChangeShapeType="1"/>
          </p:cNvSpPr>
          <p:nvPr/>
        </p:nvSpPr>
        <p:spPr bwMode="auto">
          <a:xfrm flipV="1">
            <a:off x="4239120" y="4241946"/>
            <a:ext cx="0" cy="1295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226141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8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Total execution time</a:t>
            </a:r>
          </a:p>
        </p:txBody>
      </p:sp>
      <p:sp>
        <p:nvSpPr>
          <p:cNvPr id="2458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981200" y="1885950"/>
            <a:ext cx="4013200" cy="552450"/>
          </a:xfrm>
        </p:spPr>
        <p:txBody>
          <a:bodyPr/>
          <a:lstStyle/>
          <a:p>
            <a:r>
              <a:rPr lang="en-US"/>
              <a:t>Single-threaded:</a:t>
            </a:r>
          </a:p>
        </p:txBody>
      </p:sp>
      <p:sp>
        <p:nvSpPr>
          <p:cNvPr id="24582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6146800" y="1885950"/>
            <a:ext cx="4013200" cy="552450"/>
          </a:xfrm>
        </p:spPr>
        <p:txBody>
          <a:bodyPr/>
          <a:lstStyle/>
          <a:p>
            <a:r>
              <a:rPr lang="en-US"/>
              <a:t>Multi-threaded:</a:t>
            </a:r>
          </a:p>
        </p:txBody>
      </p:sp>
      <p:sp>
        <p:nvSpPr>
          <p:cNvPr id="24583" name="Oval 5"/>
          <p:cNvSpPr>
            <a:spLocks noChangeArrowheads="1"/>
          </p:cNvSpPr>
          <p:nvPr/>
        </p:nvSpPr>
        <p:spPr bwMode="auto">
          <a:xfrm>
            <a:off x="3352800" y="3657600"/>
            <a:ext cx="533400" cy="533400"/>
          </a:xfrm>
          <a:prstGeom prst="ellipse">
            <a:avLst/>
          </a:prstGeom>
          <a:ln>
            <a:headEnd/>
            <a:tailEnd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en-US">
                <a:solidFill>
                  <a:schemeClr val="tx1"/>
                </a:solidFill>
              </a:rPr>
              <a:t>P2</a:t>
            </a:r>
          </a:p>
        </p:txBody>
      </p:sp>
      <p:sp>
        <p:nvSpPr>
          <p:cNvPr id="24584" name="Oval 6"/>
          <p:cNvSpPr>
            <a:spLocks noChangeArrowheads="1"/>
          </p:cNvSpPr>
          <p:nvPr/>
        </p:nvSpPr>
        <p:spPr bwMode="auto">
          <a:xfrm>
            <a:off x="3352800" y="2590800"/>
            <a:ext cx="533400" cy="533400"/>
          </a:xfrm>
          <a:prstGeom prst="ellipse">
            <a:avLst/>
          </a:prstGeom>
          <a:ln>
            <a:headEnd/>
            <a:tailEnd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P1</a:t>
            </a:r>
          </a:p>
        </p:txBody>
      </p:sp>
      <p:sp>
        <p:nvSpPr>
          <p:cNvPr id="24585" name="Oval 7"/>
          <p:cNvSpPr>
            <a:spLocks noChangeArrowheads="1"/>
          </p:cNvSpPr>
          <p:nvPr/>
        </p:nvSpPr>
        <p:spPr bwMode="auto">
          <a:xfrm>
            <a:off x="4724400" y="3657600"/>
            <a:ext cx="533400" cy="533400"/>
          </a:xfrm>
          <a:prstGeom prst="ellipse">
            <a:avLst/>
          </a:prstGeom>
          <a:ln>
            <a:headEnd/>
            <a:tailEnd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en-US">
                <a:solidFill>
                  <a:schemeClr val="tx1"/>
                </a:solidFill>
              </a:rPr>
              <a:t>A1</a:t>
            </a:r>
          </a:p>
        </p:txBody>
      </p:sp>
      <p:sp>
        <p:nvSpPr>
          <p:cNvPr id="24586" name="Oval 8"/>
          <p:cNvSpPr>
            <a:spLocks noChangeArrowheads="1"/>
          </p:cNvSpPr>
          <p:nvPr/>
        </p:nvSpPr>
        <p:spPr bwMode="auto">
          <a:xfrm>
            <a:off x="3352800" y="4648200"/>
            <a:ext cx="533400" cy="533400"/>
          </a:xfrm>
          <a:prstGeom prst="ellipse">
            <a:avLst/>
          </a:prstGeom>
          <a:ln>
            <a:headEnd/>
            <a:tailEnd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en-US">
                <a:solidFill>
                  <a:schemeClr val="tx1"/>
                </a:solidFill>
              </a:rPr>
              <a:t>P3</a:t>
            </a:r>
          </a:p>
        </p:txBody>
      </p:sp>
      <p:sp>
        <p:nvSpPr>
          <p:cNvPr id="24587" name="Oval 9"/>
          <p:cNvSpPr>
            <a:spLocks noChangeArrowheads="1"/>
          </p:cNvSpPr>
          <p:nvPr/>
        </p:nvSpPr>
        <p:spPr bwMode="auto">
          <a:xfrm>
            <a:off x="3352800" y="5562600"/>
            <a:ext cx="533400" cy="533400"/>
          </a:xfrm>
          <a:prstGeom prst="ellipse">
            <a:avLst/>
          </a:prstGeom>
          <a:ln>
            <a:headEnd/>
            <a:tailEnd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en-US">
                <a:solidFill>
                  <a:schemeClr val="tx1"/>
                </a:solidFill>
              </a:rPr>
              <a:t>P4</a:t>
            </a:r>
          </a:p>
        </p:txBody>
      </p:sp>
      <p:cxnSp>
        <p:nvCxnSpPr>
          <p:cNvPr id="24588" name="AutoShape 10"/>
          <p:cNvCxnSpPr>
            <a:cxnSpLocks noChangeShapeType="1"/>
            <a:stCxn id="24584" idx="2"/>
            <a:endCxn id="24586" idx="2"/>
          </p:cNvCxnSpPr>
          <p:nvPr/>
        </p:nvCxnSpPr>
        <p:spPr bwMode="auto">
          <a:xfrm rot="10800000" flipH="1" flipV="1">
            <a:off x="3352800" y="2857500"/>
            <a:ext cx="1588" cy="2057400"/>
          </a:xfrm>
          <a:prstGeom prst="curvedConnector3">
            <a:avLst>
              <a:gd name="adj1" fmla="val -45600014"/>
            </a:avLst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24589" name="AutoShape 11"/>
          <p:cNvCxnSpPr>
            <a:cxnSpLocks noChangeShapeType="1"/>
            <a:stCxn id="24584" idx="6"/>
            <a:endCxn id="24585" idx="1"/>
          </p:cNvCxnSpPr>
          <p:nvPr/>
        </p:nvCxnSpPr>
        <p:spPr bwMode="auto">
          <a:xfrm>
            <a:off x="3886200" y="2857500"/>
            <a:ext cx="915988" cy="87788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24590" name="AutoShape 12"/>
          <p:cNvCxnSpPr>
            <a:cxnSpLocks noChangeShapeType="1"/>
            <a:stCxn id="24585" idx="2"/>
            <a:endCxn id="24583" idx="6"/>
          </p:cNvCxnSpPr>
          <p:nvPr/>
        </p:nvCxnSpPr>
        <p:spPr bwMode="auto">
          <a:xfrm flipH="1">
            <a:off x="3886200" y="3924300"/>
            <a:ext cx="838200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24591" name="AutoShape 14"/>
          <p:cNvCxnSpPr>
            <a:cxnSpLocks noChangeShapeType="1"/>
            <a:stCxn id="24586" idx="4"/>
            <a:endCxn id="24587" idx="0"/>
          </p:cNvCxnSpPr>
          <p:nvPr/>
        </p:nvCxnSpPr>
        <p:spPr bwMode="auto">
          <a:xfrm>
            <a:off x="3619500" y="5181600"/>
            <a:ext cx="0" cy="3810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24592" name="AutoShape 15"/>
          <p:cNvCxnSpPr>
            <a:cxnSpLocks noChangeShapeType="1"/>
            <a:stCxn id="24583" idx="5"/>
            <a:endCxn id="24587" idx="6"/>
          </p:cNvCxnSpPr>
          <p:nvPr/>
        </p:nvCxnSpPr>
        <p:spPr bwMode="auto">
          <a:xfrm rot="16200000" flipH="1">
            <a:off x="2989264" y="4932364"/>
            <a:ext cx="1716087" cy="77787"/>
          </a:xfrm>
          <a:prstGeom prst="curvedConnector4">
            <a:avLst>
              <a:gd name="adj1" fmla="val 44495"/>
              <a:gd name="adj2" fmla="val 393880"/>
            </a:avLst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24593" name="AutoShape 17"/>
          <p:cNvCxnSpPr>
            <a:cxnSpLocks noChangeShapeType="1"/>
            <a:stCxn id="24587" idx="4"/>
          </p:cNvCxnSpPr>
          <p:nvPr/>
        </p:nvCxnSpPr>
        <p:spPr bwMode="auto">
          <a:xfrm>
            <a:off x="3619500" y="6096000"/>
            <a:ext cx="0" cy="23385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sp>
        <p:nvSpPr>
          <p:cNvPr id="24594" name="Oval 18"/>
          <p:cNvSpPr>
            <a:spLocks noChangeArrowheads="1"/>
          </p:cNvSpPr>
          <p:nvPr/>
        </p:nvSpPr>
        <p:spPr bwMode="auto">
          <a:xfrm>
            <a:off x="7391400" y="3505200"/>
            <a:ext cx="533400" cy="533400"/>
          </a:xfrm>
          <a:prstGeom prst="ellipse">
            <a:avLst/>
          </a:prstGeom>
          <a:ln>
            <a:headEnd/>
            <a:tailEnd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en-US">
                <a:solidFill>
                  <a:schemeClr val="tx1"/>
                </a:solidFill>
              </a:rPr>
              <a:t>P2</a:t>
            </a:r>
          </a:p>
        </p:txBody>
      </p:sp>
      <p:sp>
        <p:nvSpPr>
          <p:cNvPr id="24595" name="Oval 19"/>
          <p:cNvSpPr>
            <a:spLocks noChangeArrowheads="1"/>
          </p:cNvSpPr>
          <p:nvPr/>
        </p:nvSpPr>
        <p:spPr bwMode="auto">
          <a:xfrm>
            <a:off x="7391400" y="2438400"/>
            <a:ext cx="533400" cy="533400"/>
          </a:xfrm>
          <a:prstGeom prst="ellipse">
            <a:avLst/>
          </a:prstGeom>
          <a:ln>
            <a:headEnd/>
            <a:tailEnd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en-US">
                <a:solidFill>
                  <a:schemeClr val="tx1"/>
                </a:solidFill>
              </a:rPr>
              <a:t>P1</a:t>
            </a:r>
          </a:p>
        </p:txBody>
      </p:sp>
      <p:sp>
        <p:nvSpPr>
          <p:cNvPr id="24596" name="Oval 20"/>
          <p:cNvSpPr>
            <a:spLocks noChangeArrowheads="1"/>
          </p:cNvSpPr>
          <p:nvPr/>
        </p:nvSpPr>
        <p:spPr bwMode="auto">
          <a:xfrm>
            <a:off x="8763000" y="3505200"/>
            <a:ext cx="533400" cy="533400"/>
          </a:xfrm>
          <a:prstGeom prst="ellipse">
            <a:avLst/>
          </a:prstGeom>
          <a:ln>
            <a:headEnd/>
            <a:tailEnd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en-US">
                <a:solidFill>
                  <a:schemeClr val="tx1"/>
                </a:solidFill>
              </a:rPr>
              <a:t>A1</a:t>
            </a:r>
          </a:p>
        </p:txBody>
      </p:sp>
      <p:sp>
        <p:nvSpPr>
          <p:cNvPr id="24597" name="Oval 21"/>
          <p:cNvSpPr>
            <a:spLocks noChangeArrowheads="1"/>
          </p:cNvSpPr>
          <p:nvPr/>
        </p:nvSpPr>
        <p:spPr bwMode="auto">
          <a:xfrm>
            <a:off x="7391400" y="4495800"/>
            <a:ext cx="533400" cy="533400"/>
          </a:xfrm>
          <a:prstGeom prst="ellipse">
            <a:avLst/>
          </a:prstGeom>
          <a:ln>
            <a:headEnd/>
            <a:tailEnd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en-US">
                <a:solidFill>
                  <a:schemeClr val="tx1"/>
                </a:solidFill>
              </a:rPr>
              <a:t>P3</a:t>
            </a:r>
          </a:p>
        </p:txBody>
      </p:sp>
      <p:sp>
        <p:nvSpPr>
          <p:cNvPr id="24598" name="Oval 22"/>
          <p:cNvSpPr>
            <a:spLocks noChangeArrowheads="1"/>
          </p:cNvSpPr>
          <p:nvPr/>
        </p:nvSpPr>
        <p:spPr bwMode="auto">
          <a:xfrm>
            <a:off x="7391400" y="5410200"/>
            <a:ext cx="533400" cy="533400"/>
          </a:xfrm>
          <a:prstGeom prst="ellipse">
            <a:avLst/>
          </a:prstGeom>
          <a:ln>
            <a:headEnd/>
            <a:tailEnd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en-US">
                <a:solidFill>
                  <a:schemeClr val="tx1"/>
                </a:solidFill>
              </a:rPr>
              <a:t>P4</a:t>
            </a:r>
          </a:p>
        </p:txBody>
      </p:sp>
      <p:cxnSp>
        <p:nvCxnSpPr>
          <p:cNvPr id="24599" name="AutoShape 23"/>
          <p:cNvCxnSpPr>
            <a:cxnSpLocks noChangeShapeType="1"/>
            <a:stCxn id="24595" idx="2"/>
            <a:endCxn id="24597" idx="2"/>
          </p:cNvCxnSpPr>
          <p:nvPr/>
        </p:nvCxnSpPr>
        <p:spPr bwMode="auto">
          <a:xfrm rot="10800000" flipH="1" flipV="1">
            <a:off x="7391400" y="2705100"/>
            <a:ext cx="1588" cy="2057400"/>
          </a:xfrm>
          <a:prstGeom prst="curvedConnector3">
            <a:avLst>
              <a:gd name="adj1" fmla="val -45600014"/>
            </a:avLst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24600" name="AutoShape 24"/>
          <p:cNvCxnSpPr>
            <a:cxnSpLocks noChangeShapeType="1"/>
            <a:stCxn id="24595" idx="6"/>
            <a:endCxn id="24596" idx="1"/>
          </p:cNvCxnSpPr>
          <p:nvPr/>
        </p:nvCxnSpPr>
        <p:spPr bwMode="auto">
          <a:xfrm>
            <a:off x="7924800" y="2705100"/>
            <a:ext cx="915988" cy="87788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24601" name="AutoShape 25"/>
          <p:cNvCxnSpPr>
            <a:cxnSpLocks noChangeShapeType="1"/>
            <a:stCxn id="24596" idx="2"/>
            <a:endCxn id="24594" idx="6"/>
          </p:cNvCxnSpPr>
          <p:nvPr/>
        </p:nvCxnSpPr>
        <p:spPr bwMode="auto">
          <a:xfrm flipH="1">
            <a:off x="7924800" y="3771900"/>
            <a:ext cx="838200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24602" name="AutoShape 26"/>
          <p:cNvCxnSpPr>
            <a:cxnSpLocks noChangeShapeType="1"/>
            <a:stCxn id="24597" idx="4"/>
            <a:endCxn id="24598" idx="0"/>
          </p:cNvCxnSpPr>
          <p:nvPr/>
        </p:nvCxnSpPr>
        <p:spPr bwMode="auto">
          <a:xfrm>
            <a:off x="7658100" y="5029200"/>
            <a:ext cx="0" cy="3810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24603" name="AutoShape 27"/>
          <p:cNvCxnSpPr>
            <a:cxnSpLocks noChangeShapeType="1"/>
            <a:stCxn id="24594" idx="5"/>
            <a:endCxn id="24598" idx="6"/>
          </p:cNvCxnSpPr>
          <p:nvPr/>
        </p:nvCxnSpPr>
        <p:spPr bwMode="auto">
          <a:xfrm rot="16200000" flipH="1">
            <a:off x="7027864" y="4779964"/>
            <a:ext cx="1716087" cy="77787"/>
          </a:xfrm>
          <a:prstGeom prst="curvedConnector4">
            <a:avLst>
              <a:gd name="adj1" fmla="val 44495"/>
              <a:gd name="adj2" fmla="val 393880"/>
            </a:avLst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24604" name="AutoShape 28"/>
          <p:cNvCxnSpPr>
            <a:cxnSpLocks noChangeShapeType="1"/>
            <a:stCxn id="24598" idx="4"/>
          </p:cNvCxnSpPr>
          <p:nvPr/>
        </p:nvCxnSpPr>
        <p:spPr bwMode="auto">
          <a:xfrm>
            <a:off x="7658100" y="5943600"/>
            <a:ext cx="0" cy="283779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grpSp>
        <p:nvGrpSpPr>
          <p:cNvPr id="2" name="Group 38"/>
          <p:cNvGrpSpPr>
            <a:grpSpLocks/>
          </p:cNvGrpSpPr>
          <p:nvPr/>
        </p:nvGrpSpPr>
        <p:grpSpPr bwMode="auto">
          <a:xfrm>
            <a:off x="3581400" y="2514600"/>
            <a:ext cx="1371600" cy="3352800"/>
            <a:chOff x="1296" y="1584"/>
            <a:chExt cx="864" cy="2112"/>
          </a:xfrm>
        </p:grpSpPr>
        <p:sp>
          <p:nvSpPr>
            <p:cNvPr id="24612" name="Line 29"/>
            <p:cNvSpPr>
              <a:spLocks noChangeShapeType="1"/>
            </p:cNvSpPr>
            <p:nvPr/>
          </p:nvSpPr>
          <p:spPr bwMode="auto">
            <a:xfrm>
              <a:off x="1344" y="1584"/>
              <a:ext cx="816" cy="816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613" name="Line 30"/>
            <p:cNvSpPr>
              <a:spLocks noChangeShapeType="1"/>
            </p:cNvSpPr>
            <p:nvPr/>
          </p:nvSpPr>
          <p:spPr bwMode="auto">
            <a:xfrm flipV="1">
              <a:off x="1296" y="2400"/>
              <a:ext cx="864" cy="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614" name="Line 31"/>
            <p:cNvSpPr>
              <a:spLocks noChangeShapeType="1"/>
            </p:cNvSpPr>
            <p:nvPr/>
          </p:nvSpPr>
          <p:spPr bwMode="auto">
            <a:xfrm>
              <a:off x="1296" y="2400"/>
              <a:ext cx="0" cy="672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615" name="Line 32"/>
            <p:cNvSpPr>
              <a:spLocks noChangeShapeType="1"/>
            </p:cNvSpPr>
            <p:nvPr/>
          </p:nvSpPr>
          <p:spPr bwMode="auto">
            <a:xfrm>
              <a:off x="1296" y="3024"/>
              <a:ext cx="0" cy="672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" name="Group 39"/>
          <p:cNvGrpSpPr>
            <a:grpSpLocks/>
          </p:cNvGrpSpPr>
          <p:nvPr/>
        </p:nvGrpSpPr>
        <p:grpSpPr bwMode="auto">
          <a:xfrm>
            <a:off x="7391400" y="2514600"/>
            <a:ext cx="1524000" cy="3200400"/>
            <a:chOff x="3696" y="1584"/>
            <a:chExt cx="960" cy="2016"/>
          </a:xfrm>
        </p:grpSpPr>
        <p:sp>
          <p:nvSpPr>
            <p:cNvPr id="24607" name="Line 33"/>
            <p:cNvSpPr>
              <a:spLocks noChangeShapeType="1"/>
            </p:cNvSpPr>
            <p:nvPr/>
          </p:nvSpPr>
          <p:spPr bwMode="auto">
            <a:xfrm>
              <a:off x="3840" y="1584"/>
              <a:ext cx="816" cy="816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608" name="Line 34"/>
            <p:cNvSpPr>
              <a:spLocks noChangeShapeType="1"/>
            </p:cNvSpPr>
            <p:nvPr/>
          </p:nvSpPr>
          <p:spPr bwMode="auto">
            <a:xfrm flipV="1">
              <a:off x="3984" y="2400"/>
              <a:ext cx="672" cy="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cxnSp>
          <p:nvCxnSpPr>
            <p:cNvPr id="24609" name="AutoShape 35"/>
            <p:cNvCxnSpPr>
              <a:cxnSpLocks noChangeShapeType="1"/>
              <a:stCxn id="24595" idx="2"/>
              <a:endCxn id="24597" idx="2"/>
            </p:cNvCxnSpPr>
            <p:nvPr/>
          </p:nvCxnSpPr>
          <p:spPr bwMode="auto">
            <a:xfrm rot="10800000" flipH="1" flipV="1">
              <a:off x="3696" y="1704"/>
              <a:ext cx="1" cy="1296"/>
            </a:xfrm>
            <a:prstGeom prst="curvedConnector3">
              <a:avLst>
                <a:gd name="adj1" fmla="val -39100014"/>
              </a:avLst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</p:spPr>
        </p:cxnSp>
        <p:cxnSp>
          <p:nvCxnSpPr>
            <p:cNvPr id="24610" name="AutoShape 36"/>
            <p:cNvCxnSpPr>
              <a:cxnSpLocks noChangeShapeType="1"/>
              <a:stCxn id="24594" idx="5"/>
              <a:endCxn id="24598" idx="6"/>
            </p:cNvCxnSpPr>
            <p:nvPr/>
          </p:nvCxnSpPr>
          <p:spPr bwMode="auto">
            <a:xfrm rot="16200000" flipH="1">
              <a:off x="3467" y="3011"/>
              <a:ext cx="1081" cy="49"/>
            </a:xfrm>
            <a:prstGeom prst="curvedConnector4">
              <a:avLst>
                <a:gd name="adj1" fmla="val 44495"/>
                <a:gd name="adj2" fmla="val 393880"/>
              </a:avLst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</p:spPr>
        </p:cxnSp>
        <p:sp>
          <p:nvSpPr>
            <p:cNvPr id="24611" name="Line 37"/>
            <p:cNvSpPr>
              <a:spLocks noChangeShapeType="1"/>
            </p:cNvSpPr>
            <p:nvPr/>
          </p:nvSpPr>
          <p:spPr bwMode="auto">
            <a:xfrm>
              <a:off x="3888" y="3120"/>
              <a:ext cx="0" cy="48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DB4DBDE-AC18-485D-A872-507E4EFBE3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10470430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Execution time analysis</a:t>
            </a:r>
          </a:p>
        </p:txBody>
      </p:sp>
      <p:sp>
        <p:nvSpPr>
          <p:cNvPr id="25605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en-US"/>
              <a:t>Single-threaded:</a:t>
            </a:r>
          </a:p>
          <a:p>
            <a:pPr lvl="1"/>
            <a:r>
              <a:rPr lang="en-US"/>
              <a:t>Count execution time of all component processes.</a:t>
            </a:r>
          </a:p>
        </p:txBody>
      </p:sp>
      <p:sp>
        <p:nvSpPr>
          <p:cNvPr id="25606" name="Rectangle 4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/>
              <a:t>Multi-threaded:</a:t>
            </a:r>
          </a:p>
          <a:p>
            <a:pPr lvl="1"/>
            <a:r>
              <a:rPr lang="en-US"/>
              <a:t>Find longest path through execution.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FCAC21A2-FA23-4B24-AD2B-642B02065F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32129227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Sources of parallelism</a:t>
            </a:r>
          </a:p>
        </p:txBody>
      </p:sp>
      <p:sp>
        <p:nvSpPr>
          <p:cNvPr id="2662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Overlap I/O and accelerator computation.</a:t>
            </a:r>
          </a:p>
          <a:p>
            <a:pPr lvl="1"/>
            <a:r>
              <a:rPr lang="en-US"/>
              <a:t>Perform operations in batches, read in second batch of data while computing on first batch.</a:t>
            </a:r>
          </a:p>
          <a:p>
            <a:r>
              <a:rPr lang="en-US"/>
              <a:t>Find other work to do on the CPU.</a:t>
            </a:r>
          </a:p>
          <a:p>
            <a:pPr lvl="1"/>
            <a:r>
              <a:rPr lang="en-US"/>
              <a:t>May reschedule operations to move work after accelerator initiation.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EAD1CB3F-FF0E-4EAD-A790-7C5162BD0C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1730866513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Data input/output times</a:t>
            </a:r>
          </a:p>
        </p:txBody>
      </p:sp>
      <p:sp>
        <p:nvSpPr>
          <p:cNvPr id="2765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Bus transactions include:</a:t>
            </a:r>
          </a:p>
          <a:p>
            <a:pPr lvl="1"/>
            <a:r>
              <a:rPr lang="en-US"/>
              <a:t>flushing register/cache values to main memory;</a:t>
            </a:r>
          </a:p>
          <a:p>
            <a:pPr lvl="1"/>
            <a:r>
              <a:rPr lang="en-US"/>
              <a:t>time required for CPU to set up transaction;</a:t>
            </a:r>
          </a:p>
          <a:p>
            <a:pPr lvl="1"/>
            <a:r>
              <a:rPr lang="en-US"/>
              <a:t>overhead of data transfers by bus packets, handshaking, etc.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5736B426-3553-4EC9-A686-19C605F334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3420734011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Scheduling and allocation</a:t>
            </a:r>
          </a:p>
        </p:txBody>
      </p:sp>
      <p:sp>
        <p:nvSpPr>
          <p:cNvPr id="2867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Must:</a:t>
            </a:r>
          </a:p>
          <a:p>
            <a:pPr lvl="1"/>
            <a:r>
              <a:rPr lang="en-US"/>
              <a:t>schedule operations in time;</a:t>
            </a:r>
          </a:p>
          <a:p>
            <a:pPr lvl="1"/>
            <a:r>
              <a:rPr lang="en-US"/>
              <a:t>allocate computations to processing elements.</a:t>
            </a:r>
          </a:p>
          <a:p>
            <a:r>
              <a:rPr lang="en-US"/>
              <a:t>Scheduling and allocation interact, but separating them helps.</a:t>
            </a:r>
          </a:p>
          <a:p>
            <a:pPr lvl="1"/>
            <a:r>
              <a:rPr lang="en-US"/>
              <a:t>Alternatively allocate, then schedule.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0EFF9F97-F09C-4F4B-82A8-076088B5F4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657429855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0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Example: scheduling and allocation</a:t>
            </a:r>
          </a:p>
        </p:txBody>
      </p:sp>
      <p:sp>
        <p:nvSpPr>
          <p:cNvPr id="29701" name="Oval 4"/>
          <p:cNvSpPr>
            <a:spLocks noChangeArrowheads="1"/>
          </p:cNvSpPr>
          <p:nvPr/>
        </p:nvSpPr>
        <p:spPr bwMode="auto">
          <a:xfrm>
            <a:off x="2514600" y="2286000"/>
            <a:ext cx="838200" cy="838200"/>
          </a:xfrm>
          <a:prstGeom prst="ellipse">
            <a:avLst/>
          </a:prstGeom>
          <a:ln>
            <a:headEnd/>
            <a:tailEnd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en-US">
                <a:solidFill>
                  <a:schemeClr val="tx1"/>
                </a:solidFill>
              </a:rPr>
              <a:t>P1</a:t>
            </a:r>
          </a:p>
        </p:txBody>
      </p:sp>
      <p:sp>
        <p:nvSpPr>
          <p:cNvPr id="29702" name="Oval 5"/>
          <p:cNvSpPr>
            <a:spLocks noChangeArrowheads="1"/>
          </p:cNvSpPr>
          <p:nvPr/>
        </p:nvSpPr>
        <p:spPr bwMode="auto">
          <a:xfrm>
            <a:off x="4114800" y="2286000"/>
            <a:ext cx="838200" cy="838200"/>
          </a:xfrm>
          <a:prstGeom prst="ellipse">
            <a:avLst/>
          </a:prstGeom>
          <a:ln>
            <a:headEnd/>
            <a:tailEnd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en-US">
                <a:solidFill>
                  <a:schemeClr val="tx1"/>
                </a:solidFill>
              </a:rPr>
              <a:t>P2</a:t>
            </a:r>
          </a:p>
        </p:txBody>
      </p:sp>
      <p:sp>
        <p:nvSpPr>
          <p:cNvPr id="29703" name="Oval 6"/>
          <p:cNvSpPr>
            <a:spLocks noChangeArrowheads="1"/>
          </p:cNvSpPr>
          <p:nvPr/>
        </p:nvSpPr>
        <p:spPr bwMode="auto">
          <a:xfrm>
            <a:off x="3276600" y="3962400"/>
            <a:ext cx="838200" cy="838200"/>
          </a:xfrm>
          <a:prstGeom prst="ellipse">
            <a:avLst/>
          </a:prstGeom>
          <a:ln>
            <a:headEnd/>
            <a:tailEnd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en-US">
                <a:solidFill>
                  <a:schemeClr val="tx1"/>
                </a:solidFill>
              </a:rPr>
              <a:t>P3</a:t>
            </a:r>
          </a:p>
        </p:txBody>
      </p:sp>
      <p:sp>
        <p:nvSpPr>
          <p:cNvPr id="29704" name="Line 7"/>
          <p:cNvSpPr>
            <a:spLocks noChangeShapeType="1"/>
          </p:cNvSpPr>
          <p:nvPr/>
        </p:nvSpPr>
        <p:spPr bwMode="auto">
          <a:xfrm>
            <a:off x="2971800" y="3124200"/>
            <a:ext cx="533400" cy="914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9705" name="Line 8"/>
          <p:cNvSpPr>
            <a:spLocks noChangeShapeType="1"/>
          </p:cNvSpPr>
          <p:nvPr/>
        </p:nvSpPr>
        <p:spPr bwMode="auto">
          <a:xfrm flipH="1">
            <a:off x="3886200" y="3124200"/>
            <a:ext cx="457200" cy="914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9706" name="Text Box 9"/>
          <p:cNvSpPr txBox="1">
            <a:spLocks noChangeArrowheads="1"/>
          </p:cNvSpPr>
          <p:nvPr/>
        </p:nvSpPr>
        <p:spPr bwMode="auto">
          <a:xfrm>
            <a:off x="2879725" y="3470275"/>
            <a:ext cx="42351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d1</a:t>
            </a:r>
          </a:p>
        </p:txBody>
      </p:sp>
      <p:sp>
        <p:nvSpPr>
          <p:cNvPr id="29707" name="Text Box 10"/>
          <p:cNvSpPr txBox="1">
            <a:spLocks noChangeArrowheads="1"/>
          </p:cNvSpPr>
          <p:nvPr/>
        </p:nvSpPr>
        <p:spPr bwMode="auto">
          <a:xfrm>
            <a:off x="4098925" y="3470275"/>
            <a:ext cx="42351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d2</a:t>
            </a:r>
          </a:p>
        </p:txBody>
      </p:sp>
      <p:sp>
        <p:nvSpPr>
          <p:cNvPr id="29708" name="Text Box 11"/>
          <p:cNvSpPr txBox="1">
            <a:spLocks noChangeArrowheads="1"/>
          </p:cNvSpPr>
          <p:nvPr/>
        </p:nvSpPr>
        <p:spPr bwMode="auto">
          <a:xfrm>
            <a:off x="2727325" y="5299075"/>
            <a:ext cx="117500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solidFill>
                  <a:srgbClr val="FF0000"/>
                </a:solidFill>
              </a:rPr>
              <a:t>Task graph</a:t>
            </a:r>
          </a:p>
        </p:txBody>
      </p:sp>
      <p:sp>
        <p:nvSpPr>
          <p:cNvPr id="29709" name="Text Box 12"/>
          <p:cNvSpPr txBox="1">
            <a:spLocks noChangeArrowheads="1"/>
          </p:cNvSpPr>
          <p:nvPr/>
        </p:nvSpPr>
        <p:spPr bwMode="auto">
          <a:xfrm>
            <a:off x="6781801" y="5257800"/>
            <a:ext cx="196912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solidFill>
                  <a:srgbClr val="FF0000"/>
                </a:solidFill>
              </a:rPr>
              <a:t>Hardware platform</a:t>
            </a:r>
          </a:p>
        </p:txBody>
      </p:sp>
      <p:sp>
        <p:nvSpPr>
          <p:cNvPr id="29710" name="Rectangle 13"/>
          <p:cNvSpPr>
            <a:spLocks noChangeArrowheads="1"/>
          </p:cNvSpPr>
          <p:nvPr/>
        </p:nvSpPr>
        <p:spPr bwMode="auto">
          <a:xfrm>
            <a:off x="6324600" y="2743200"/>
            <a:ext cx="1143000" cy="11430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>
                <a:solidFill>
                  <a:schemeClr val="bg1"/>
                </a:solidFill>
              </a:rPr>
              <a:t>M1</a:t>
            </a:r>
            <a:endParaRPr lang="en-US"/>
          </a:p>
        </p:txBody>
      </p:sp>
      <p:sp>
        <p:nvSpPr>
          <p:cNvPr id="29711" name="Rectangle 14"/>
          <p:cNvSpPr>
            <a:spLocks noChangeArrowheads="1"/>
          </p:cNvSpPr>
          <p:nvPr/>
        </p:nvSpPr>
        <p:spPr bwMode="auto">
          <a:xfrm>
            <a:off x="8382000" y="2743200"/>
            <a:ext cx="1143000" cy="11430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>
                <a:solidFill>
                  <a:schemeClr val="bg1"/>
                </a:solidFill>
              </a:rPr>
              <a:t>M2</a:t>
            </a:r>
            <a:endParaRPr lang="en-US"/>
          </a:p>
        </p:txBody>
      </p:sp>
      <p:sp>
        <p:nvSpPr>
          <p:cNvPr id="29712" name="Line 15"/>
          <p:cNvSpPr>
            <a:spLocks noChangeShapeType="1"/>
          </p:cNvSpPr>
          <p:nvPr/>
        </p:nvSpPr>
        <p:spPr bwMode="auto">
          <a:xfrm>
            <a:off x="5791200" y="4572000"/>
            <a:ext cx="44196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triangle" w="med" len="med"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9713" name="Line 16"/>
          <p:cNvSpPr>
            <a:spLocks noChangeShapeType="1"/>
          </p:cNvSpPr>
          <p:nvPr/>
        </p:nvSpPr>
        <p:spPr bwMode="auto">
          <a:xfrm>
            <a:off x="6934200" y="3886200"/>
            <a:ext cx="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9714" name="Line 17"/>
          <p:cNvSpPr>
            <a:spLocks noChangeShapeType="1"/>
          </p:cNvSpPr>
          <p:nvPr/>
        </p:nvSpPr>
        <p:spPr bwMode="auto">
          <a:xfrm>
            <a:off x="8991600" y="3886200"/>
            <a:ext cx="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C3FFAC8B-0647-42C8-8E77-D4F1AE2018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2336778729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First design</a:t>
            </a:r>
          </a:p>
        </p:txBody>
      </p:sp>
      <p:sp>
        <p:nvSpPr>
          <p:cNvPr id="3072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81200" y="1885950"/>
            <a:ext cx="8178800" cy="628650"/>
          </a:xfrm>
        </p:spPr>
        <p:txBody>
          <a:bodyPr/>
          <a:lstStyle/>
          <a:p>
            <a:r>
              <a:rPr lang="en-US"/>
              <a:t>Allocate P1, P2 -&gt; M1; P3 -&gt; M2.</a:t>
            </a:r>
          </a:p>
        </p:txBody>
      </p:sp>
      <p:sp>
        <p:nvSpPr>
          <p:cNvPr id="30726" name="Line 4"/>
          <p:cNvSpPr>
            <a:spLocks noChangeShapeType="1"/>
          </p:cNvSpPr>
          <p:nvPr/>
        </p:nvSpPr>
        <p:spPr bwMode="auto">
          <a:xfrm>
            <a:off x="2971800" y="5257800"/>
            <a:ext cx="7010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727" name="Text Box 5"/>
          <p:cNvSpPr txBox="1">
            <a:spLocks noChangeArrowheads="1"/>
          </p:cNvSpPr>
          <p:nvPr/>
        </p:nvSpPr>
        <p:spPr bwMode="auto">
          <a:xfrm>
            <a:off x="9067801" y="5334000"/>
            <a:ext cx="61427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time</a:t>
            </a:r>
          </a:p>
        </p:txBody>
      </p:sp>
      <p:sp>
        <p:nvSpPr>
          <p:cNvPr id="30728" name="Text Box 7"/>
          <p:cNvSpPr txBox="1">
            <a:spLocks noChangeArrowheads="1"/>
          </p:cNvSpPr>
          <p:nvPr/>
        </p:nvSpPr>
        <p:spPr bwMode="auto">
          <a:xfrm>
            <a:off x="1905001" y="3200400"/>
            <a:ext cx="49885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M1</a:t>
            </a:r>
          </a:p>
        </p:txBody>
      </p:sp>
      <p:sp>
        <p:nvSpPr>
          <p:cNvPr id="30729" name="Text Box 8"/>
          <p:cNvSpPr txBox="1">
            <a:spLocks noChangeArrowheads="1"/>
          </p:cNvSpPr>
          <p:nvPr/>
        </p:nvSpPr>
        <p:spPr bwMode="auto">
          <a:xfrm>
            <a:off x="1905001" y="4038600"/>
            <a:ext cx="49885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M2</a:t>
            </a:r>
          </a:p>
        </p:txBody>
      </p:sp>
      <p:sp>
        <p:nvSpPr>
          <p:cNvPr id="30730" name="Rectangle 18"/>
          <p:cNvSpPr>
            <a:spLocks noChangeArrowheads="1"/>
          </p:cNvSpPr>
          <p:nvPr/>
        </p:nvSpPr>
        <p:spPr bwMode="auto">
          <a:xfrm>
            <a:off x="2971800" y="3200400"/>
            <a:ext cx="1676400" cy="533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>
                <a:solidFill>
                  <a:schemeClr val="bg1"/>
                </a:solidFill>
              </a:rPr>
              <a:t>P1</a:t>
            </a:r>
            <a:endParaRPr lang="en-US"/>
          </a:p>
        </p:txBody>
      </p:sp>
      <p:sp>
        <p:nvSpPr>
          <p:cNvPr id="30731" name="Rectangle 19"/>
          <p:cNvSpPr>
            <a:spLocks noChangeArrowheads="1"/>
          </p:cNvSpPr>
          <p:nvPr/>
        </p:nvSpPr>
        <p:spPr bwMode="auto">
          <a:xfrm>
            <a:off x="5410200" y="3200400"/>
            <a:ext cx="1676400" cy="533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>
                <a:solidFill>
                  <a:schemeClr val="bg1"/>
                </a:solidFill>
              </a:rPr>
              <a:t>P2</a:t>
            </a:r>
            <a:endParaRPr lang="en-US"/>
          </a:p>
        </p:txBody>
      </p:sp>
      <p:sp>
        <p:nvSpPr>
          <p:cNvPr id="30732" name="Rectangle 21"/>
          <p:cNvSpPr>
            <a:spLocks noChangeArrowheads="1"/>
          </p:cNvSpPr>
          <p:nvPr/>
        </p:nvSpPr>
        <p:spPr bwMode="auto">
          <a:xfrm>
            <a:off x="7848600" y="4114800"/>
            <a:ext cx="1676400" cy="533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>
                <a:solidFill>
                  <a:schemeClr val="bg1"/>
                </a:solidFill>
              </a:rPr>
              <a:t>P3</a:t>
            </a:r>
            <a:endParaRPr lang="en-US"/>
          </a:p>
        </p:txBody>
      </p:sp>
      <p:sp>
        <p:nvSpPr>
          <p:cNvPr id="30733" name="Rectangle 26"/>
          <p:cNvSpPr>
            <a:spLocks noChangeArrowheads="1"/>
          </p:cNvSpPr>
          <p:nvPr/>
        </p:nvSpPr>
        <p:spPr bwMode="auto">
          <a:xfrm>
            <a:off x="4648200" y="3200400"/>
            <a:ext cx="762000" cy="533400"/>
          </a:xfrm>
          <a:prstGeom prst="rect">
            <a:avLst/>
          </a:prstGeom>
          <a:solidFill>
            <a:schemeClr val="accent2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/>
            <a:r>
              <a:rPr lang="en-US"/>
              <a:t>P1C</a:t>
            </a:r>
          </a:p>
        </p:txBody>
      </p:sp>
      <p:sp>
        <p:nvSpPr>
          <p:cNvPr id="30734" name="Rectangle 27"/>
          <p:cNvSpPr>
            <a:spLocks noChangeArrowheads="1"/>
          </p:cNvSpPr>
          <p:nvPr/>
        </p:nvSpPr>
        <p:spPr bwMode="auto">
          <a:xfrm>
            <a:off x="7086600" y="3200400"/>
            <a:ext cx="762000" cy="533400"/>
          </a:xfrm>
          <a:prstGeom prst="rect">
            <a:avLst/>
          </a:prstGeom>
          <a:solidFill>
            <a:schemeClr val="accent2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/>
            <a:r>
              <a:rPr lang="en-US"/>
              <a:t>P2C</a:t>
            </a:r>
          </a:p>
        </p:txBody>
      </p:sp>
      <p:cxnSp>
        <p:nvCxnSpPr>
          <p:cNvPr id="30735" name="Straight Connector 29"/>
          <p:cNvCxnSpPr>
            <a:cxnSpLocks noChangeShapeType="1"/>
          </p:cNvCxnSpPr>
          <p:nvPr/>
        </p:nvCxnSpPr>
        <p:spPr bwMode="auto">
          <a:xfrm rot="5400000" flipH="1" flipV="1">
            <a:off x="1828801" y="4114801"/>
            <a:ext cx="2286000" cy="3175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</p:cxn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7DA39169-C749-4F78-88D5-1BCABEBE15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1492613163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Second design</a:t>
            </a:r>
          </a:p>
        </p:txBody>
      </p:sp>
      <p:sp>
        <p:nvSpPr>
          <p:cNvPr id="3174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81200" y="1885950"/>
            <a:ext cx="8178800" cy="628650"/>
          </a:xfrm>
        </p:spPr>
        <p:txBody>
          <a:bodyPr/>
          <a:lstStyle/>
          <a:p>
            <a:r>
              <a:rPr lang="en-US"/>
              <a:t>Allocate P1 -&gt; M1; P2, P3 -&gt; M2:</a:t>
            </a:r>
          </a:p>
        </p:txBody>
      </p:sp>
      <p:sp>
        <p:nvSpPr>
          <p:cNvPr id="31750" name="Line 4"/>
          <p:cNvSpPr>
            <a:spLocks noChangeShapeType="1"/>
          </p:cNvSpPr>
          <p:nvPr/>
        </p:nvSpPr>
        <p:spPr bwMode="auto">
          <a:xfrm>
            <a:off x="2971800" y="5257800"/>
            <a:ext cx="7010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751" name="Text Box 7"/>
          <p:cNvSpPr txBox="1">
            <a:spLocks noChangeArrowheads="1"/>
          </p:cNvSpPr>
          <p:nvPr/>
        </p:nvSpPr>
        <p:spPr bwMode="auto">
          <a:xfrm>
            <a:off x="1905001" y="3200400"/>
            <a:ext cx="49885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M1</a:t>
            </a:r>
          </a:p>
        </p:txBody>
      </p:sp>
      <p:sp>
        <p:nvSpPr>
          <p:cNvPr id="31752" name="Text Box 8"/>
          <p:cNvSpPr txBox="1">
            <a:spLocks noChangeArrowheads="1"/>
          </p:cNvSpPr>
          <p:nvPr/>
        </p:nvSpPr>
        <p:spPr bwMode="auto">
          <a:xfrm>
            <a:off x="1905001" y="4038600"/>
            <a:ext cx="49885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M2</a:t>
            </a:r>
          </a:p>
        </p:txBody>
      </p:sp>
      <p:sp>
        <p:nvSpPr>
          <p:cNvPr id="31753" name="Rectangle 18"/>
          <p:cNvSpPr>
            <a:spLocks noChangeArrowheads="1"/>
          </p:cNvSpPr>
          <p:nvPr/>
        </p:nvSpPr>
        <p:spPr bwMode="auto">
          <a:xfrm>
            <a:off x="2971800" y="3200400"/>
            <a:ext cx="1676400" cy="533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>
                <a:solidFill>
                  <a:schemeClr val="bg1"/>
                </a:solidFill>
              </a:rPr>
              <a:t>P1</a:t>
            </a:r>
            <a:endParaRPr lang="en-US"/>
          </a:p>
        </p:txBody>
      </p:sp>
      <p:sp>
        <p:nvSpPr>
          <p:cNvPr id="31754" name="Rectangle 19"/>
          <p:cNvSpPr>
            <a:spLocks noChangeArrowheads="1"/>
          </p:cNvSpPr>
          <p:nvPr/>
        </p:nvSpPr>
        <p:spPr bwMode="auto">
          <a:xfrm>
            <a:off x="2971800" y="4038600"/>
            <a:ext cx="1676400" cy="533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>
                <a:solidFill>
                  <a:schemeClr val="bg1"/>
                </a:solidFill>
              </a:rPr>
              <a:t>P2</a:t>
            </a:r>
            <a:endParaRPr lang="en-US"/>
          </a:p>
        </p:txBody>
      </p:sp>
      <p:sp>
        <p:nvSpPr>
          <p:cNvPr id="31755" name="Rectangle 21"/>
          <p:cNvSpPr>
            <a:spLocks noChangeArrowheads="1"/>
          </p:cNvSpPr>
          <p:nvPr/>
        </p:nvSpPr>
        <p:spPr bwMode="auto">
          <a:xfrm>
            <a:off x="5486400" y="4038600"/>
            <a:ext cx="1676400" cy="533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>
                <a:solidFill>
                  <a:schemeClr val="bg1"/>
                </a:solidFill>
              </a:rPr>
              <a:t>P3</a:t>
            </a:r>
            <a:endParaRPr lang="en-US"/>
          </a:p>
        </p:txBody>
      </p:sp>
      <p:sp>
        <p:nvSpPr>
          <p:cNvPr id="31756" name="Rectangle 31"/>
          <p:cNvSpPr>
            <a:spLocks noChangeArrowheads="1"/>
          </p:cNvSpPr>
          <p:nvPr/>
        </p:nvSpPr>
        <p:spPr bwMode="auto">
          <a:xfrm>
            <a:off x="4648200" y="3200400"/>
            <a:ext cx="762000" cy="533400"/>
          </a:xfrm>
          <a:prstGeom prst="rect">
            <a:avLst/>
          </a:prstGeom>
          <a:solidFill>
            <a:schemeClr val="accent2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/>
            <a:r>
              <a:rPr lang="en-US"/>
              <a:t>P1C</a:t>
            </a:r>
          </a:p>
        </p:txBody>
      </p:sp>
      <p:cxnSp>
        <p:nvCxnSpPr>
          <p:cNvPr id="31757" name="Straight Connector 33"/>
          <p:cNvCxnSpPr>
            <a:cxnSpLocks noChangeShapeType="1"/>
          </p:cNvCxnSpPr>
          <p:nvPr/>
        </p:nvCxnSpPr>
        <p:spPr bwMode="auto">
          <a:xfrm rot="5400000" flipH="1" flipV="1">
            <a:off x="1828801" y="4114801"/>
            <a:ext cx="2286000" cy="3175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</p:cxnSp>
      <p:sp>
        <p:nvSpPr>
          <p:cNvPr id="31758" name="Text Box 5"/>
          <p:cNvSpPr txBox="1">
            <a:spLocks noChangeArrowheads="1"/>
          </p:cNvSpPr>
          <p:nvPr/>
        </p:nvSpPr>
        <p:spPr bwMode="auto">
          <a:xfrm>
            <a:off x="9067801" y="5334000"/>
            <a:ext cx="61427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time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46B0C8C8-FD85-40F0-80F6-7B5FB6214A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1710213554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Example: adjusting messages to reduce delay</a:t>
            </a:r>
          </a:p>
        </p:txBody>
      </p:sp>
      <p:sp>
        <p:nvSpPr>
          <p:cNvPr id="3277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981200" y="1885950"/>
            <a:ext cx="4013200" cy="552450"/>
          </a:xfrm>
        </p:spPr>
        <p:txBody>
          <a:bodyPr/>
          <a:lstStyle/>
          <a:p>
            <a:r>
              <a:rPr lang="en-US"/>
              <a:t>Task graph:</a:t>
            </a:r>
          </a:p>
        </p:txBody>
      </p:sp>
      <p:sp>
        <p:nvSpPr>
          <p:cNvPr id="32774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6146800" y="1885950"/>
            <a:ext cx="4013200" cy="552450"/>
          </a:xfrm>
        </p:spPr>
        <p:txBody>
          <a:bodyPr/>
          <a:lstStyle/>
          <a:p>
            <a:r>
              <a:rPr lang="en-US"/>
              <a:t>Network:</a:t>
            </a:r>
          </a:p>
        </p:txBody>
      </p:sp>
      <p:sp>
        <p:nvSpPr>
          <p:cNvPr id="32775" name="Oval 5"/>
          <p:cNvSpPr>
            <a:spLocks noChangeArrowheads="1"/>
          </p:cNvSpPr>
          <p:nvPr/>
        </p:nvSpPr>
        <p:spPr bwMode="auto">
          <a:xfrm>
            <a:off x="2362200" y="3200400"/>
            <a:ext cx="762000" cy="762000"/>
          </a:xfrm>
          <a:prstGeom prst="ellipse">
            <a:avLst/>
          </a:prstGeom>
          <a:ln>
            <a:headEnd/>
            <a:tailEnd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en-US">
                <a:solidFill>
                  <a:schemeClr val="tx1"/>
                </a:solidFill>
              </a:rPr>
              <a:t>P1</a:t>
            </a:r>
          </a:p>
        </p:txBody>
      </p:sp>
      <p:sp>
        <p:nvSpPr>
          <p:cNvPr id="32776" name="Oval 6"/>
          <p:cNvSpPr>
            <a:spLocks noChangeArrowheads="1"/>
          </p:cNvSpPr>
          <p:nvPr/>
        </p:nvSpPr>
        <p:spPr bwMode="auto">
          <a:xfrm>
            <a:off x="4038600" y="3200400"/>
            <a:ext cx="762000" cy="762000"/>
          </a:xfrm>
          <a:prstGeom prst="ellipse">
            <a:avLst/>
          </a:prstGeom>
          <a:ln>
            <a:headEnd/>
            <a:tailEnd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en-US">
                <a:solidFill>
                  <a:schemeClr val="tx1"/>
                </a:solidFill>
              </a:rPr>
              <a:t>P2</a:t>
            </a:r>
          </a:p>
        </p:txBody>
      </p:sp>
      <p:sp>
        <p:nvSpPr>
          <p:cNvPr id="32777" name="Oval 7"/>
          <p:cNvSpPr>
            <a:spLocks noChangeArrowheads="1"/>
          </p:cNvSpPr>
          <p:nvPr/>
        </p:nvSpPr>
        <p:spPr bwMode="auto">
          <a:xfrm>
            <a:off x="3124200" y="4495800"/>
            <a:ext cx="762000" cy="762000"/>
          </a:xfrm>
          <a:prstGeom prst="ellipse">
            <a:avLst/>
          </a:prstGeom>
          <a:ln>
            <a:headEnd/>
            <a:tailEnd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en-US">
                <a:solidFill>
                  <a:schemeClr val="tx1"/>
                </a:solidFill>
              </a:rPr>
              <a:t>P3</a:t>
            </a:r>
          </a:p>
        </p:txBody>
      </p:sp>
      <p:sp>
        <p:nvSpPr>
          <p:cNvPr id="32778" name="Line 8"/>
          <p:cNvSpPr>
            <a:spLocks noChangeShapeType="1"/>
          </p:cNvSpPr>
          <p:nvPr/>
        </p:nvSpPr>
        <p:spPr bwMode="auto">
          <a:xfrm>
            <a:off x="2819400" y="3962400"/>
            <a:ext cx="45720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2779" name="Line 9"/>
          <p:cNvSpPr>
            <a:spLocks noChangeShapeType="1"/>
          </p:cNvSpPr>
          <p:nvPr/>
        </p:nvSpPr>
        <p:spPr bwMode="auto">
          <a:xfrm flipH="1">
            <a:off x="3733800" y="3962400"/>
            <a:ext cx="60960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2780" name="Text Box 10"/>
          <p:cNvSpPr txBox="1">
            <a:spLocks noChangeArrowheads="1"/>
          </p:cNvSpPr>
          <p:nvPr/>
        </p:nvSpPr>
        <p:spPr bwMode="auto">
          <a:xfrm>
            <a:off x="2574925" y="4156075"/>
            <a:ext cx="42351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d1</a:t>
            </a:r>
          </a:p>
        </p:txBody>
      </p:sp>
      <p:sp>
        <p:nvSpPr>
          <p:cNvPr id="32781" name="Text Box 11"/>
          <p:cNvSpPr txBox="1">
            <a:spLocks noChangeArrowheads="1"/>
          </p:cNvSpPr>
          <p:nvPr/>
        </p:nvSpPr>
        <p:spPr bwMode="auto">
          <a:xfrm>
            <a:off x="4038600" y="4191000"/>
            <a:ext cx="42351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d2</a:t>
            </a:r>
          </a:p>
        </p:txBody>
      </p:sp>
      <p:sp>
        <p:nvSpPr>
          <p:cNvPr id="32782" name="Line 12"/>
          <p:cNvSpPr>
            <a:spLocks noChangeShapeType="1"/>
          </p:cNvSpPr>
          <p:nvPr/>
        </p:nvSpPr>
        <p:spPr bwMode="auto">
          <a:xfrm>
            <a:off x="6019800" y="4953000"/>
            <a:ext cx="38862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triangle" w="med" len="med"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2783" name="Rectangle 13"/>
          <p:cNvSpPr>
            <a:spLocks noChangeArrowheads="1"/>
          </p:cNvSpPr>
          <p:nvPr/>
        </p:nvSpPr>
        <p:spPr bwMode="auto">
          <a:xfrm>
            <a:off x="6248400" y="3352800"/>
            <a:ext cx="990600" cy="838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>
                <a:solidFill>
                  <a:schemeClr val="bg1"/>
                </a:solidFill>
              </a:rPr>
              <a:t>M1</a:t>
            </a:r>
          </a:p>
        </p:txBody>
      </p:sp>
      <p:sp>
        <p:nvSpPr>
          <p:cNvPr id="32784" name="Line 14"/>
          <p:cNvSpPr>
            <a:spLocks noChangeShapeType="1"/>
          </p:cNvSpPr>
          <p:nvPr/>
        </p:nvSpPr>
        <p:spPr bwMode="auto">
          <a:xfrm>
            <a:off x="6781800" y="4191000"/>
            <a:ext cx="0" cy="762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2785" name="Rectangle 15"/>
          <p:cNvSpPr>
            <a:spLocks noChangeArrowheads="1"/>
          </p:cNvSpPr>
          <p:nvPr/>
        </p:nvSpPr>
        <p:spPr bwMode="auto">
          <a:xfrm>
            <a:off x="7467600" y="3352800"/>
            <a:ext cx="990600" cy="838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>
                <a:solidFill>
                  <a:schemeClr val="bg1"/>
                </a:solidFill>
              </a:rPr>
              <a:t>M2</a:t>
            </a:r>
          </a:p>
        </p:txBody>
      </p:sp>
      <p:sp>
        <p:nvSpPr>
          <p:cNvPr id="32786" name="Line 16"/>
          <p:cNvSpPr>
            <a:spLocks noChangeShapeType="1"/>
          </p:cNvSpPr>
          <p:nvPr/>
        </p:nvSpPr>
        <p:spPr bwMode="auto">
          <a:xfrm>
            <a:off x="8001000" y="4191000"/>
            <a:ext cx="0" cy="762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2787" name="Rectangle 17"/>
          <p:cNvSpPr>
            <a:spLocks noChangeArrowheads="1"/>
          </p:cNvSpPr>
          <p:nvPr/>
        </p:nvSpPr>
        <p:spPr bwMode="auto">
          <a:xfrm>
            <a:off x="8686800" y="3352800"/>
            <a:ext cx="990600" cy="838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>
                <a:solidFill>
                  <a:schemeClr val="bg1"/>
                </a:solidFill>
              </a:rPr>
              <a:t>M3</a:t>
            </a:r>
          </a:p>
        </p:txBody>
      </p:sp>
      <p:sp>
        <p:nvSpPr>
          <p:cNvPr id="32788" name="Line 18"/>
          <p:cNvSpPr>
            <a:spLocks noChangeShapeType="1"/>
          </p:cNvSpPr>
          <p:nvPr/>
        </p:nvSpPr>
        <p:spPr bwMode="auto">
          <a:xfrm>
            <a:off x="9220200" y="4191000"/>
            <a:ext cx="0" cy="762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grpSp>
        <p:nvGrpSpPr>
          <p:cNvPr id="2" name="Group 24"/>
          <p:cNvGrpSpPr>
            <a:grpSpLocks/>
          </p:cNvGrpSpPr>
          <p:nvPr/>
        </p:nvGrpSpPr>
        <p:grpSpPr bwMode="auto">
          <a:xfrm>
            <a:off x="2819400" y="2819400"/>
            <a:ext cx="6096000" cy="2362200"/>
            <a:chOff x="816" y="1776"/>
            <a:chExt cx="3840" cy="1488"/>
          </a:xfrm>
        </p:grpSpPr>
        <p:grpSp>
          <p:nvGrpSpPr>
            <p:cNvPr id="32796" name="Group 22"/>
            <p:cNvGrpSpPr>
              <a:grpSpLocks/>
            </p:cNvGrpSpPr>
            <p:nvPr/>
          </p:nvGrpSpPr>
          <p:grpSpPr bwMode="auto">
            <a:xfrm>
              <a:off x="816" y="2064"/>
              <a:ext cx="3840" cy="1200"/>
              <a:chOff x="816" y="2064"/>
              <a:chExt cx="3840" cy="1200"/>
            </a:xfrm>
          </p:grpSpPr>
          <p:sp>
            <p:nvSpPr>
              <p:cNvPr id="32798" name="Line 19"/>
              <p:cNvSpPr>
                <a:spLocks noChangeShapeType="1"/>
              </p:cNvSpPr>
              <p:nvPr/>
            </p:nvSpPr>
            <p:spPr bwMode="auto">
              <a:xfrm>
                <a:off x="816" y="2064"/>
                <a:ext cx="2256" cy="1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2799" name="Line 20"/>
              <p:cNvSpPr>
                <a:spLocks noChangeShapeType="1"/>
              </p:cNvSpPr>
              <p:nvPr/>
            </p:nvSpPr>
            <p:spPr bwMode="auto">
              <a:xfrm flipV="1">
                <a:off x="1872" y="2256"/>
                <a:ext cx="2160" cy="19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2800" name="Line 21"/>
              <p:cNvSpPr>
                <a:spLocks noChangeShapeType="1"/>
              </p:cNvSpPr>
              <p:nvPr/>
            </p:nvSpPr>
            <p:spPr bwMode="auto">
              <a:xfrm flipV="1">
                <a:off x="1296" y="2544"/>
                <a:ext cx="3360" cy="72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32797" name="Text Box 23"/>
            <p:cNvSpPr txBox="1">
              <a:spLocks noChangeArrowheads="1"/>
            </p:cNvSpPr>
            <p:nvPr/>
          </p:nvSpPr>
          <p:spPr bwMode="auto">
            <a:xfrm>
              <a:off x="2160" y="1776"/>
              <a:ext cx="693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>
                  <a:solidFill>
                    <a:srgbClr val="FF0000"/>
                  </a:solidFill>
                </a:rPr>
                <a:t>allocation</a:t>
              </a:r>
              <a:endParaRPr lang="en-US"/>
            </a:p>
          </p:txBody>
        </p:sp>
      </p:grpSp>
      <p:grpSp>
        <p:nvGrpSpPr>
          <p:cNvPr id="4" name="Group 30"/>
          <p:cNvGrpSpPr>
            <a:grpSpLocks/>
          </p:cNvGrpSpPr>
          <p:nvPr/>
        </p:nvGrpSpPr>
        <p:grpSpPr bwMode="auto">
          <a:xfrm>
            <a:off x="2041526" y="2479675"/>
            <a:ext cx="4195763" cy="3341688"/>
            <a:chOff x="326" y="1562"/>
            <a:chExt cx="2643" cy="2105"/>
          </a:xfrm>
        </p:grpSpPr>
        <p:sp>
          <p:nvSpPr>
            <p:cNvPr id="32791" name="Text Box 25"/>
            <p:cNvSpPr txBox="1">
              <a:spLocks noChangeArrowheads="1"/>
            </p:cNvSpPr>
            <p:nvPr/>
          </p:nvSpPr>
          <p:spPr bwMode="auto">
            <a:xfrm>
              <a:off x="326" y="1754"/>
              <a:ext cx="190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>
                  <a:solidFill>
                    <a:srgbClr val="3366FF"/>
                  </a:solidFill>
                </a:rPr>
                <a:t>3</a:t>
              </a:r>
            </a:p>
          </p:txBody>
        </p:sp>
        <p:sp>
          <p:nvSpPr>
            <p:cNvPr id="32792" name="Text Box 26"/>
            <p:cNvSpPr txBox="1">
              <a:spLocks noChangeArrowheads="1"/>
            </p:cNvSpPr>
            <p:nvPr/>
          </p:nvSpPr>
          <p:spPr bwMode="auto">
            <a:xfrm>
              <a:off x="806" y="3050"/>
              <a:ext cx="190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>
                  <a:solidFill>
                    <a:srgbClr val="3366FF"/>
                  </a:solidFill>
                </a:rPr>
                <a:t>4</a:t>
              </a:r>
              <a:endParaRPr lang="en-US"/>
            </a:p>
          </p:txBody>
        </p:sp>
        <p:sp>
          <p:nvSpPr>
            <p:cNvPr id="32793" name="Text Box 27"/>
            <p:cNvSpPr txBox="1">
              <a:spLocks noChangeArrowheads="1"/>
            </p:cNvSpPr>
            <p:nvPr/>
          </p:nvSpPr>
          <p:spPr bwMode="auto">
            <a:xfrm>
              <a:off x="1680" y="1728"/>
              <a:ext cx="190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>
                  <a:solidFill>
                    <a:srgbClr val="3366FF"/>
                  </a:solidFill>
                </a:rPr>
                <a:t>3</a:t>
              </a:r>
              <a:endParaRPr lang="en-US"/>
            </a:p>
          </p:txBody>
        </p:sp>
        <p:sp>
          <p:nvSpPr>
            <p:cNvPr id="32794" name="Text Box 28"/>
            <p:cNvSpPr txBox="1">
              <a:spLocks noChangeArrowheads="1"/>
            </p:cNvSpPr>
            <p:nvPr/>
          </p:nvSpPr>
          <p:spPr bwMode="auto">
            <a:xfrm>
              <a:off x="758" y="1562"/>
              <a:ext cx="996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>
                  <a:solidFill>
                    <a:srgbClr val="FF0000"/>
                  </a:solidFill>
                </a:rPr>
                <a:t>execution time</a:t>
              </a:r>
            </a:p>
          </p:txBody>
        </p:sp>
        <p:sp>
          <p:nvSpPr>
            <p:cNvPr id="32795" name="Text Box 29"/>
            <p:cNvSpPr txBox="1">
              <a:spLocks noChangeArrowheads="1"/>
            </p:cNvSpPr>
            <p:nvPr/>
          </p:nvSpPr>
          <p:spPr bwMode="auto">
            <a:xfrm>
              <a:off x="1574" y="3434"/>
              <a:ext cx="1395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>
                  <a:solidFill>
                    <a:srgbClr val="FF0000"/>
                  </a:solidFill>
                </a:rPr>
                <a:t>Transmission time = 4</a:t>
              </a:r>
            </a:p>
          </p:txBody>
        </p:sp>
      </p:grp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169E952-0A0D-428E-8F5A-3FC7A81BF8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8014654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Initial schedule</a:t>
            </a:r>
          </a:p>
        </p:txBody>
      </p:sp>
      <p:sp>
        <p:nvSpPr>
          <p:cNvPr id="33797" name="Line 4"/>
          <p:cNvSpPr>
            <a:spLocks noChangeShapeType="1"/>
          </p:cNvSpPr>
          <p:nvPr/>
        </p:nvSpPr>
        <p:spPr bwMode="auto">
          <a:xfrm>
            <a:off x="2590800" y="5486400"/>
            <a:ext cx="7391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3798" name="Text Box 5"/>
          <p:cNvSpPr txBox="1">
            <a:spLocks noChangeArrowheads="1"/>
          </p:cNvSpPr>
          <p:nvPr/>
        </p:nvSpPr>
        <p:spPr bwMode="auto">
          <a:xfrm>
            <a:off x="9525001" y="5638800"/>
            <a:ext cx="61427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solidFill>
                  <a:srgbClr val="3366FF"/>
                </a:solidFill>
              </a:rPr>
              <a:t>time</a:t>
            </a:r>
            <a:endParaRPr lang="en-US"/>
          </a:p>
        </p:txBody>
      </p:sp>
      <p:sp>
        <p:nvSpPr>
          <p:cNvPr id="33799" name="Line 6"/>
          <p:cNvSpPr>
            <a:spLocks noChangeShapeType="1"/>
          </p:cNvSpPr>
          <p:nvPr/>
        </p:nvSpPr>
        <p:spPr bwMode="auto">
          <a:xfrm flipV="1">
            <a:off x="2590800" y="1981200"/>
            <a:ext cx="0" cy="3505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3800" name="Text Box 7"/>
          <p:cNvSpPr txBox="1">
            <a:spLocks noChangeArrowheads="1"/>
          </p:cNvSpPr>
          <p:nvPr/>
        </p:nvSpPr>
        <p:spPr bwMode="auto">
          <a:xfrm>
            <a:off x="1828801" y="2133600"/>
            <a:ext cx="49885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M1</a:t>
            </a:r>
          </a:p>
        </p:txBody>
      </p:sp>
      <p:sp>
        <p:nvSpPr>
          <p:cNvPr id="33801" name="Text Box 8"/>
          <p:cNvSpPr txBox="1">
            <a:spLocks noChangeArrowheads="1"/>
          </p:cNvSpPr>
          <p:nvPr/>
        </p:nvSpPr>
        <p:spPr bwMode="auto">
          <a:xfrm>
            <a:off x="1828801" y="2971800"/>
            <a:ext cx="49885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M2</a:t>
            </a:r>
          </a:p>
        </p:txBody>
      </p:sp>
      <p:sp>
        <p:nvSpPr>
          <p:cNvPr id="33802" name="Text Box 9"/>
          <p:cNvSpPr txBox="1">
            <a:spLocks noChangeArrowheads="1"/>
          </p:cNvSpPr>
          <p:nvPr/>
        </p:nvSpPr>
        <p:spPr bwMode="auto">
          <a:xfrm>
            <a:off x="1828801" y="3733800"/>
            <a:ext cx="49885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M3</a:t>
            </a:r>
          </a:p>
        </p:txBody>
      </p:sp>
      <p:sp>
        <p:nvSpPr>
          <p:cNvPr id="33803" name="Text Box 10"/>
          <p:cNvSpPr txBox="1">
            <a:spLocks noChangeArrowheads="1"/>
          </p:cNvSpPr>
          <p:nvPr/>
        </p:nvSpPr>
        <p:spPr bwMode="auto">
          <a:xfrm>
            <a:off x="1752601" y="4495800"/>
            <a:ext cx="96680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network</a:t>
            </a:r>
          </a:p>
        </p:txBody>
      </p:sp>
      <p:sp>
        <p:nvSpPr>
          <p:cNvPr id="33804" name="Text Box 11"/>
          <p:cNvSpPr txBox="1">
            <a:spLocks noChangeArrowheads="1"/>
          </p:cNvSpPr>
          <p:nvPr/>
        </p:nvSpPr>
        <p:spPr bwMode="auto">
          <a:xfrm>
            <a:off x="2422525" y="5680075"/>
            <a:ext cx="30168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0</a:t>
            </a:r>
          </a:p>
        </p:txBody>
      </p:sp>
      <p:sp>
        <p:nvSpPr>
          <p:cNvPr id="33805" name="Line 12"/>
          <p:cNvSpPr>
            <a:spLocks noChangeShapeType="1"/>
          </p:cNvSpPr>
          <p:nvPr/>
        </p:nvSpPr>
        <p:spPr bwMode="auto">
          <a:xfrm>
            <a:off x="2590800" y="548640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3806" name="Text Box 13"/>
          <p:cNvSpPr txBox="1">
            <a:spLocks noChangeArrowheads="1"/>
          </p:cNvSpPr>
          <p:nvPr/>
        </p:nvSpPr>
        <p:spPr bwMode="auto">
          <a:xfrm>
            <a:off x="8991600" y="5715000"/>
            <a:ext cx="41870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20</a:t>
            </a:r>
          </a:p>
        </p:txBody>
      </p:sp>
      <p:sp>
        <p:nvSpPr>
          <p:cNvPr id="33807" name="Line 14"/>
          <p:cNvSpPr>
            <a:spLocks noChangeShapeType="1"/>
          </p:cNvSpPr>
          <p:nvPr/>
        </p:nvSpPr>
        <p:spPr bwMode="auto">
          <a:xfrm>
            <a:off x="9159875" y="5521325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3808" name="Text Box 15"/>
          <p:cNvSpPr txBox="1">
            <a:spLocks noChangeArrowheads="1"/>
          </p:cNvSpPr>
          <p:nvPr/>
        </p:nvSpPr>
        <p:spPr bwMode="auto">
          <a:xfrm>
            <a:off x="5715000" y="5715000"/>
            <a:ext cx="41870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10</a:t>
            </a:r>
          </a:p>
        </p:txBody>
      </p:sp>
      <p:sp>
        <p:nvSpPr>
          <p:cNvPr id="33809" name="Line 16"/>
          <p:cNvSpPr>
            <a:spLocks noChangeShapeType="1"/>
          </p:cNvSpPr>
          <p:nvPr/>
        </p:nvSpPr>
        <p:spPr bwMode="auto">
          <a:xfrm>
            <a:off x="5883275" y="5521325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3810" name="Text Box 17"/>
          <p:cNvSpPr txBox="1">
            <a:spLocks noChangeArrowheads="1"/>
          </p:cNvSpPr>
          <p:nvPr/>
        </p:nvSpPr>
        <p:spPr bwMode="auto">
          <a:xfrm>
            <a:off x="4038600" y="5715000"/>
            <a:ext cx="30168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5</a:t>
            </a:r>
          </a:p>
        </p:txBody>
      </p:sp>
      <p:sp>
        <p:nvSpPr>
          <p:cNvPr id="33811" name="Line 18"/>
          <p:cNvSpPr>
            <a:spLocks noChangeShapeType="1"/>
          </p:cNvSpPr>
          <p:nvPr/>
        </p:nvSpPr>
        <p:spPr bwMode="auto">
          <a:xfrm>
            <a:off x="4206875" y="5521325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3812" name="Text Box 19"/>
          <p:cNvSpPr txBox="1">
            <a:spLocks noChangeArrowheads="1"/>
          </p:cNvSpPr>
          <p:nvPr/>
        </p:nvSpPr>
        <p:spPr bwMode="auto">
          <a:xfrm>
            <a:off x="7391400" y="5715000"/>
            <a:ext cx="41870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15</a:t>
            </a:r>
          </a:p>
        </p:txBody>
      </p:sp>
      <p:sp>
        <p:nvSpPr>
          <p:cNvPr id="33813" name="Line 20"/>
          <p:cNvSpPr>
            <a:spLocks noChangeShapeType="1"/>
          </p:cNvSpPr>
          <p:nvPr/>
        </p:nvSpPr>
        <p:spPr bwMode="auto">
          <a:xfrm>
            <a:off x="7559675" y="5521325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3814" name="Rectangle 21"/>
          <p:cNvSpPr>
            <a:spLocks noChangeArrowheads="1"/>
          </p:cNvSpPr>
          <p:nvPr/>
        </p:nvSpPr>
        <p:spPr bwMode="auto">
          <a:xfrm>
            <a:off x="2590800" y="2133600"/>
            <a:ext cx="1066800" cy="4572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/>
              <a:t>P1</a:t>
            </a:r>
          </a:p>
        </p:txBody>
      </p:sp>
      <p:sp>
        <p:nvSpPr>
          <p:cNvPr id="33815" name="Rectangle 22"/>
          <p:cNvSpPr>
            <a:spLocks noChangeArrowheads="1"/>
          </p:cNvSpPr>
          <p:nvPr/>
        </p:nvSpPr>
        <p:spPr bwMode="auto">
          <a:xfrm>
            <a:off x="2590800" y="2971800"/>
            <a:ext cx="1066800" cy="4572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/>
              <a:t>P2</a:t>
            </a:r>
          </a:p>
        </p:txBody>
      </p:sp>
      <p:sp>
        <p:nvSpPr>
          <p:cNvPr id="33816" name="Rectangle 23"/>
          <p:cNvSpPr>
            <a:spLocks noChangeArrowheads="1"/>
          </p:cNvSpPr>
          <p:nvPr/>
        </p:nvSpPr>
        <p:spPr bwMode="auto">
          <a:xfrm>
            <a:off x="3733800" y="4495800"/>
            <a:ext cx="1371600" cy="533400"/>
          </a:xfrm>
          <a:prstGeom prst="rect">
            <a:avLst/>
          </a:prstGeom>
          <a:solidFill>
            <a:srgbClr val="99FF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/>
              <a:t>d1</a:t>
            </a:r>
          </a:p>
        </p:txBody>
      </p:sp>
      <p:sp>
        <p:nvSpPr>
          <p:cNvPr id="33817" name="Rectangle 24"/>
          <p:cNvSpPr>
            <a:spLocks noChangeArrowheads="1"/>
          </p:cNvSpPr>
          <p:nvPr/>
        </p:nvSpPr>
        <p:spPr bwMode="auto">
          <a:xfrm>
            <a:off x="5105400" y="4495800"/>
            <a:ext cx="1371600" cy="533400"/>
          </a:xfrm>
          <a:prstGeom prst="rect">
            <a:avLst/>
          </a:prstGeom>
          <a:solidFill>
            <a:srgbClr val="99FF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/>
              <a:t>d2</a:t>
            </a:r>
          </a:p>
        </p:txBody>
      </p:sp>
      <p:sp>
        <p:nvSpPr>
          <p:cNvPr id="33818" name="Rectangle 25"/>
          <p:cNvSpPr>
            <a:spLocks noChangeArrowheads="1"/>
          </p:cNvSpPr>
          <p:nvPr/>
        </p:nvSpPr>
        <p:spPr bwMode="auto">
          <a:xfrm>
            <a:off x="6477000" y="3733800"/>
            <a:ext cx="1371600" cy="4572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/>
              <a:t>P3</a:t>
            </a:r>
          </a:p>
        </p:txBody>
      </p:sp>
      <p:grpSp>
        <p:nvGrpSpPr>
          <p:cNvPr id="2" name="Group 28"/>
          <p:cNvGrpSpPr>
            <a:grpSpLocks/>
          </p:cNvGrpSpPr>
          <p:nvPr/>
        </p:nvGrpSpPr>
        <p:grpSpPr bwMode="auto">
          <a:xfrm>
            <a:off x="2590800" y="4953007"/>
            <a:ext cx="6286500" cy="369888"/>
            <a:chOff x="672" y="3120"/>
            <a:chExt cx="3960" cy="233"/>
          </a:xfrm>
        </p:grpSpPr>
        <p:sp>
          <p:nvSpPr>
            <p:cNvPr id="33820" name="Line 26"/>
            <p:cNvSpPr>
              <a:spLocks noChangeShapeType="1"/>
            </p:cNvSpPr>
            <p:nvPr/>
          </p:nvSpPr>
          <p:spPr bwMode="auto">
            <a:xfrm>
              <a:off x="672" y="3312"/>
              <a:ext cx="3264" cy="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 type="triangle" w="med" len="med"/>
              <a:tailEnd type="triangle" w="med" len="med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3821" name="Text Box 27"/>
            <p:cNvSpPr txBox="1">
              <a:spLocks noChangeArrowheads="1"/>
            </p:cNvSpPr>
            <p:nvPr/>
          </p:nvSpPr>
          <p:spPr bwMode="auto">
            <a:xfrm>
              <a:off x="3936" y="3120"/>
              <a:ext cx="696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>
                  <a:solidFill>
                    <a:srgbClr val="3366FF"/>
                  </a:solidFill>
                </a:rPr>
                <a:t>Time = 15</a:t>
              </a:r>
            </a:p>
          </p:txBody>
        </p:sp>
      </p:grp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5CFC394-E19F-47F4-9F10-5AE6C902A6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29976747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Why multiprocessors? cont’d.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sz="half" idx="1"/>
          </p:nvPr>
        </p:nvSpPr>
        <p:spPr/>
        <p:txBody>
          <a:bodyPr/>
          <a:lstStyle/>
          <a:p>
            <a:r>
              <a:rPr lang="en-US"/>
              <a:t>Using specialized processors or custom logic saves power.</a:t>
            </a:r>
          </a:p>
          <a:p>
            <a:r>
              <a:rPr lang="en-US"/>
              <a:t>Desktop uniprocessors are not power-efficient enough for battery-powered applications.</a:t>
            </a:r>
          </a:p>
        </p:txBody>
      </p:sp>
      <p:pic>
        <p:nvPicPr>
          <p:cNvPr id="6150" name="Picture 6" descr="f07-02-P374397.eps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19801" y="2209801"/>
            <a:ext cx="4138613" cy="1966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51" name="TextBox 7"/>
          <p:cNvSpPr txBox="1">
            <a:spLocks noChangeArrowheads="1"/>
          </p:cNvSpPr>
          <p:nvPr/>
        </p:nvSpPr>
        <p:spPr bwMode="auto">
          <a:xfrm>
            <a:off x="6781801" y="4191001"/>
            <a:ext cx="3135313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/>
              <a:t>[Aus04] © 2004 IEEE Computer Society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1811778776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New design</a:t>
            </a:r>
          </a:p>
        </p:txBody>
      </p:sp>
      <p:sp>
        <p:nvSpPr>
          <p:cNvPr id="3482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Modify P3:</a:t>
            </a:r>
          </a:p>
          <a:p>
            <a:pPr lvl="1"/>
            <a:r>
              <a:rPr lang="en-US"/>
              <a:t>reads one packet of d1, one packet of d2</a:t>
            </a:r>
          </a:p>
          <a:p>
            <a:pPr lvl="1"/>
            <a:r>
              <a:rPr lang="en-US"/>
              <a:t>computes partial result</a:t>
            </a:r>
          </a:p>
          <a:p>
            <a:pPr lvl="1"/>
            <a:r>
              <a:rPr lang="en-US"/>
              <a:t>continues to next packet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BCC54AB0-93BE-4624-80B6-23B892B347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492347782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New schedule</a:t>
            </a:r>
          </a:p>
        </p:txBody>
      </p:sp>
      <p:sp>
        <p:nvSpPr>
          <p:cNvPr id="35845" name="Line 4"/>
          <p:cNvSpPr>
            <a:spLocks noChangeShapeType="1"/>
          </p:cNvSpPr>
          <p:nvPr/>
        </p:nvSpPr>
        <p:spPr bwMode="auto">
          <a:xfrm>
            <a:off x="2590800" y="5257800"/>
            <a:ext cx="7391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5846" name="Text Box 5"/>
          <p:cNvSpPr txBox="1">
            <a:spLocks noChangeArrowheads="1"/>
          </p:cNvSpPr>
          <p:nvPr/>
        </p:nvSpPr>
        <p:spPr bwMode="auto">
          <a:xfrm>
            <a:off x="9525001" y="5410200"/>
            <a:ext cx="61427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solidFill>
                  <a:srgbClr val="3366FF"/>
                </a:solidFill>
              </a:rPr>
              <a:t>time</a:t>
            </a:r>
            <a:endParaRPr lang="en-US"/>
          </a:p>
        </p:txBody>
      </p:sp>
      <p:sp>
        <p:nvSpPr>
          <p:cNvPr id="35847" name="Line 6"/>
          <p:cNvSpPr>
            <a:spLocks noChangeShapeType="1"/>
          </p:cNvSpPr>
          <p:nvPr/>
        </p:nvSpPr>
        <p:spPr bwMode="auto">
          <a:xfrm flipV="1">
            <a:off x="2590800" y="1752600"/>
            <a:ext cx="0" cy="3505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5848" name="Text Box 7"/>
          <p:cNvSpPr txBox="1">
            <a:spLocks noChangeArrowheads="1"/>
          </p:cNvSpPr>
          <p:nvPr/>
        </p:nvSpPr>
        <p:spPr bwMode="auto">
          <a:xfrm>
            <a:off x="1828801" y="1905000"/>
            <a:ext cx="49885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M1</a:t>
            </a:r>
          </a:p>
        </p:txBody>
      </p:sp>
      <p:sp>
        <p:nvSpPr>
          <p:cNvPr id="35849" name="Text Box 8"/>
          <p:cNvSpPr txBox="1">
            <a:spLocks noChangeArrowheads="1"/>
          </p:cNvSpPr>
          <p:nvPr/>
        </p:nvSpPr>
        <p:spPr bwMode="auto">
          <a:xfrm>
            <a:off x="1828801" y="2743200"/>
            <a:ext cx="49885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M2</a:t>
            </a:r>
          </a:p>
        </p:txBody>
      </p:sp>
      <p:sp>
        <p:nvSpPr>
          <p:cNvPr id="35850" name="Text Box 9"/>
          <p:cNvSpPr txBox="1">
            <a:spLocks noChangeArrowheads="1"/>
          </p:cNvSpPr>
          <p:nvPr/>
        </p:nvSpPr>
        <p:spPr bwMode="auto">
          <a:xfrm>
            <a:off x="1828801" y="3505200"/>
            <a:ext cx="49885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M3</a:t>
            </a:r>
          </a:p>
        </p:txBody>
      </p:sp>
      <p:sp>
        <p:nvSpPr>
          <p:cNvPr id="35851" name="Text Box 10"/>
          <p:cNvSpPr txBox="1">
            <a:spLocks noChangeArrowheads="1"/>
          </p:cNvSpPr>
          <p:nvPr/>
        </p:nvSpPr>
        <p:spPr bwMode="auto">
          <a:xfrm>
            <a:off x="1752601" y="4267200"/>
            <a:ext cx="96680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network</a:t>
            </a:r>
          </a:p>
        </p:txBody>
      </p:sp>
      <p:sp>
        <p:nvSpPr>
          <p:cNvPr id="35852" name="Text Box 11"/>
          <p:cNvSpPr txBox="1">
            <a:spLocks noChangeArrowheads="1"/>
          </p:cNvSpPr>
          <p:nvPr/>
        </p:nvSpPr>
        <p:spPr bwMode="auto">
          <a:xfrm>
            <a:off x="2422525" y="5451475"/>
            <a:ext cx="30168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0</a:t>
            </a:r>
          </a:p>
        </p:txBody>
      </p:sp>
      <p:sp>
        <p:nvSpPr>
          <p:cNvPr id="35853" name="Line 12"/>
          <p:cNvSpPr>
            <a:spLocks noChangeShapeType="1"/>
          </p:cNvSpPr>
          <p:nvPr/>
        </p:nvSpPr>
        <p:spPr bwMode="auto">
          <a:xfrm>
            <a:off x="2590800" y="525780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5854" name="Text Box 13"/>
          <p:cNvSpPr txBox="1">
            <a:spLocks noChangeArrowheads="1"/>
          </p:cNvSpPr>
          <p:nvPr/>
        </p:nvSpPr>
        <p:spPr bwMode="auto">
          <a:xfrm>
            <a:off x="8991600" y="5486400"/>
            <a:ext cx="41870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20</a:t>
            </a:r>
          </a:p>
        </p:txBody>
      </p:sp>
      <p:sp>
        <p:nvSpPr>
          <p:cNvPr id="35855" name="Line 14"/>
          <p:cNvSpPr>
            <a:spLocks noChangeShapeType="1"/>
          </p:cNvSpPr>
          <p:nvPr/>
        </p:nvSpPr>
        <p:spPr bwMode="auto">
          <a:xfrm>
            <a:off x="9159875" y="5292725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5856" name="Text Box 15"/>
          <p:cNvSpPr txBox="1">
            <a:spLocks noChangeArrowheads="1"/>
          </p:cNvSpPr>
          <p:nvPr/>
        </p:nvSpPr>
        <p:spPr bwMode="auto">
          <a:xfrm>
            <a:off x="5715000" y="5486400"/>
            <a:ext cx="41870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10</a:t>
            </a:r>
          </a:p>
        </p:txBody>
      </p:sp>
      <p:sp>
        <p:nvSpPr>
          <p:cNvPr id="35857" name="Line 16"/>
          <p:cNvSpPr>
            <a:spLocks noChangeShapeType="1"/>
          </p:cNvSpPr>
          <p:nvPr/>
        </p:nvSpPr>
        <p:spPr bwMode="auto">
          <a:xfrm>
            <a:off x="5883275" y="5292725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5858" name="Text Box 17"/>
          <p:cNvSpPr txBox="1">
            <a:spLocks noChangeArrowheads="1"/>
          </p:cNvSpPr>
          <p:nvPr/>
        </p:nvSpPr>
        <p:spPr bwMode="auto">
          <a:xfrm>
            <a:off x="4038600" y="5486400"/>
            <a:ext cx="30168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5</a:t>
            </a:r>
          </a:p>
        </p:txBody>
      </p:sp>
      <p:sp>
        <p:nvSpPr>
          <p:cNvPr id="35859" name="Line 18"/>
          <p:cNvSpPr>
            <a:spLocks noChangeShapeType="1"/>
          </p:cNvSpPr>
          <p:nvPr/>
        </p:nvSpPr>
        <p:spPr bwMode="auto">
          <a:xfrm>
            <a:off x="4206875" y="5292725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5860" name="Text Box 19"/>
          <p:cNvSpPr txBox="1">
            <a:spLocks noChangeArrowheads="1"/>
          </p:cNvSpPr>
          <p:nvPr/>
        </p:nvSpPr>
        <p:spPr bwMode="auto">
          <a:xfrm>
            <a:off x="7391400" y="5486400"/>
            <a:ext cx="41870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15</a:t>
            </a:r>
          </a:p>
        </p:txBody>
      </p:sp>
      <p:sp>
        <p:nvSpPr>
          <p:cNvPr id="35861" name="Line 20"/>
          <p:cNvSpPr>
            <a:spLocks noChangeShapeType="1"/>
          </p:cNvSpPr>
          <p:nvPr/>
        </p:nvSpPr>
        <p:spPr bwMode="auto">
          <a:xfrm>
            <a:off x="7559675" y="5292725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5862" name="Rectangle 21"/>
          <p:cNvSpPr>
            <a:spLocks noChangeArrowheads="1"/>
          </p:cNvSpPr>
          <p:nvPr/>
        </p:nvSpPr>
        <p:spPr bwMode="auto">
          <a:xfrm>
            <a:off x="2590800" y="1905000"/>
            <a:ext cx="1066800" cy="4572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/>
              <a:t>P1</a:t>
            </a:r>
          </a:p>
        </p:txBody>
      </p:sp>
      <p:sp>
        <p:nvSpPr>
          <p:cNvPr id="35863" name="Rectangle 22"/>
          <p:cNvSpPr>
            <a:spLocks noChangeArrowheads="1"/>
          </p:cNvSpPr>
          <p:nvPr/>
        </p:nvSpPr>
        <p:spPr bwMode="auto">
          <a:xfrm>
            <a:off x="2590800" y="2743200"/>
            <a:ext cx="1066800" cy="4572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/>
              <a:t>P2</a:t>
            </a:r>
          </a:p>
        </p:txBody>
      </p:sp>
      <p:sp>
        <p:nvSpPr>
          <p:cNvPr id="35864" name="Rectangle 26"/>
          <p:cNvSpPr>
            <a:spLocks noChangeArrowheads="1"/>
          </p:cNvSpPr>
          <p:nvPr/>
        </p:nvSpPr>
        <p:spPr bwMode="auto">
          <a:xfrm>
            <a:off x="3657600" y="4267200"/>
            <a:ext cx="304800" cy="533400"/>
          </a:xfrm>
          <a:prstGeom prst="rect">
            <a:avLst/>
          </a:prstGeom>
          <a:solidFill>
            <a:srgbClr val="99FF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/>
              <a:t>d1</a:t>
            </a:r>
          </a:p>
        </p:txBody>
      </p:sp>
      <p:sp>
        <p:nvSpPr>
          <p:cNvPr id="35865" name="Rectangle 27"/>
          <p:cNvSpPr>
            <a:spLocks noChangeArrowheads="1"/>
          </p:cNvSpPr>
          <p:nvPr/>
        </p:nvSpPr>
        <p:spPr bwMode="auto">
          <a:xfrm>
            <a:off x="4343400" y="3657600"/>
            <a:ext cx="304800" cy="5334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/>
              <a:t>P3</a:t>
            </a:r>
          </a:p>
        </p:txBody>
      </p:sp>
      <p:sp>
        <p:nvSpPr>
          <p:cNvPr id="35866" name="Rectangle 28"/>
          <p:cNvSpPr>
            <a:spLocks noChangeArrowheads="1"/>
          </p:cNvSpPr>
          <p:nvPr/>
        </p:nvSpPr>
        <p:spPr bwMode="auto">
          <a:xfrm>
            <a:off x="3962400" y="4267200"/>
            <a:ext cx="304800" cy="533400"/>
          </a:xfrm>
          <a:prstGeom prst="rect">
            <a:avLst/>
          </a:prstGeom>
          <a:solidFill>
            <a:srgbClr val="99FF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/>
              <a:t>d2</a:t>
            </a:r>
          </a:p>
        </p:txBody>
      </p:sp>
      <p:sp>
        <p:nvSpPr>
          <p:cNvPr id="35867" name="Rectangle 29"/>
          <p:cNvSpPr>
            <a:spLocks noChangeArrowheads="1"/>
          </p:cNvSpPr>
          <p:nvPr/>
        </p:nvSpPr>
        <p:spPr bwMode="auto">
          <a:xfrm>
            <a:off x="4267200" y="4267200"/>
            <a:ext cx="304800" cy="533400"/>
          </a:xfrm>
          <a:prstGeom prst="rect">
            <a:avLst/>
          </a:prstGeom>
          <a:solidFill>
            <a:srgbClr val="99FF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/>
              <a:t>d1</a:t>
            </a:r>
          </a:p>
        </p:txBody>
      </p:sp>
      <p:sp>
        <p:nvSpPr>
          <p:cNvPr id="35868" name="Rectangle 30"/>
          <p:cNvSpPr>
            <a:spLocks noChangeArrowheads="1"/>
          </p:cNvSpPr>
          <p:nvPr/>
        </p:nvSpPr>
        <p:spPr bwMode="auto">
          <a:xfrm>
            <a:off x="4953000" y="3657600"/>
            <a:ext cx="304800" cy="5334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/>
              <a:t>P3</a:t>
            </a:r>
          </a:p>
        </p:txBody>
      </p:sp>
      <p:sp>
        <p:nvSpPr>
          <p:cNvPr id="35869" name="Rectangle 31"/>
          <p:cNvSpPr>
            <a:spLocks noChangeArrowheads="1"/>
          </p:cNvSpPr>
          <p:nvPr/>
        </p:nvSpPr>
        <p:spPr bwMode="auto">
          <a:xfrm>
            <a:off x="4572000" y="4267200"/>
            <a:ext cx="304800" cy="533400"/>
          </a:xfrm>
          <a:prstGeom prst="rect">
            <a:avLst/>
          </a:prstGeom>
          <a:solidFill>
            <a:srgbClr val="99FF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/>
              <a:t>d2</a:t>
            </a:r>
          </a:p>
        </p:txBody>
      </p:sp>
      <p:sp>
        <p:nvSpPr>
          <p:cNvPr id="35870" name="Rectangle 32"/>
          <p:cNvSpPr>
            <a:spLocks noChangeArrowheads="1"/>
          </p:cNvSpPr>
          <p:nvPr/>
        </p:nvSpPr>
        <p:spPr bwMode="auto">
          <a:xfrm>
            <a:off x="4876800" y="4267200"/>
            <a:ext cx="304800" cy="533400"/>
          </a:xfrm>
          <a:prstGeom prst="rect">
            <a:avLst/>
          </a:prstGeom>
          <a:solidFill>
            <a:srgbClr val="99FF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/>
              <a:t>d1</a:t>
            </a:r>
          </a:p>
        </p:txBody>
      </p:sp>
      <p:sp>
        <p:nvSpPr>
          <p:cNvPr id="35871" name="Rectangle 33"/>
          <p:cNvSpPr>
            <a:spLocks noChangeArrowheads="1"/>
          </p:cNvSpPr>
          <p:nvPr/>
        </p:nvSpPr>
        <p:spPr bwMode="auto">
          <a:xfrm>
            <a:off x="5562600" y="3657600"/>
            <a:ext cx="304800" cy="5334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/>
              <a:t>P3</a:t>
            </a:r>
          </a:p>
        </p:txBody>
      </p:sp>
      <p:sp>
        <p:nvSpPr>
          <p:cNvPr id="35872" name="Rectangle 34"/>
          <p:cNvSpPr>
            <a:spLocks noChangeArrowheads="1"/>
          </p:cNvSpPr>
          <p:nvPr/>
        </p:nvSpPr>
        <p:spPr bwMode="auto">
          <a:xfrm>
            <a:off x="5181600" y="4267200"/>
            <a:ext cx="304800" cy="533400"/>
          </a:xfrm>
          <a:prstGeom prst="rect">
            <a:avLst/>
          </a:prstGeom>
          <a:solidFill>
            <a:srgbClr val="99FF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/>
              <a:t>d2</a:t>
            </a:r>
          </a:p>
        </p:txBody>
      </p:sp>
      <p:sp>
        <p:nvSpPr>
          <p:cNvPr id="35873" name="Rectangle 35"/>
          <p:cNvSpPr>
            <a:spLocks noChangeArrowheads="1"/>
          </p:cNvSpPr>
          <p:nvPr/>
        </p:nvSpPr>
        <p:spPr bwMode="auto">
          <a:xfrm>
            <a:off x="5486400" y="4267200"/>
            <a:ext cx="304800" cy="533400"/>
          </a:xfrm>
          <a:prstGeom prst="rect">
            <a:avLst/>
          </a:prstGeom>
          <a:solidFill>
            <a:srgbClr val="99FF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/>
              <a:t>d1</a:t>
            </a:r>
          </a:p>
        </p:txBody>
      </p:sp>
      <p:sp>
        <p:nvSpPr>
          <p:cNvPr id="35874" name="Rectangle 36"/>
          <p:cNvSpPr>
            <a:spLocks noChangeArrowheads="1"/>
          </p:cNvSpPr>
          <p:nvPr/>
        </p:nvSpPr>
        <p:spPr bwMode="auto">
          <a:xfrm>
            <a:off x="6172200" y="3657600"/>
            <a:ext cx="304800" cy="5334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/>
              <a:t>P3</a:t>
            </a:r>
          </a:p>
        </p:txBody>
      </p:sp>
      <p:sp>
        <p:nvSpPr>
          <p:cNvPr id="35875" name="Rectangle 37"/>
          <p:cNvSpPr>
            <a:spLocks noChangeArrowheads="1"/>
          </p:cNvSpPr>
          <p:nvPr/>
        </p:nvSpPr>
        <p:spPr bwMode="auto">
          <a:xfrm>
            <a:off x="5791200" y="4267200"/>
            <a:ext cx="304800" cy="533400"/>
          </a:xfrm>
          <a:prstGeom prst="rect">
            <a:avLst/>
          </a:prstGeom>
          <a:solidFill>
            <a:srgbClr val="99FF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/>
              <a:t>d2</a:t>
            </a:r>
          </a:p>
        </p:txBody>
      </p:sp>
      <p:grpSp>
        <p:nvGrpSpPr>
          <p:cNvPr id="2" name="Group 40"/>
          <p:cNvGrpSpPr>
            <a:grpSpLocks/>
          </p:cNvGrpSpPr>
          <p:nvPr/>
        </p:nvGrpSpPr>
        <p:grpSpPr bwMode="auto">
          <a:xfrm>
            <a:off x="2590801" y="4765681"/>
            <a:ext cx="4975225" cy="369888"/>
            <a:chOff x="672" y="3002"/>
            <a:chExt cx="3134" cy="233"/>
          </a:xfrm>
        </p:grpSpPr>
        <p:sp>
          <p:nvSpPr>
            <p:cNvPr id="35877" name="Line 38"/>
            <p:cNvSpPr>
              <a:spLocks noChangeShapeType="1"/>
            </p:cNvSpPr>
            <p:nvPr/>
          </p:nvSpPr>
          <p:spPr bwMode="auto">
            <a:xfrm>
              <a:off x="672" y="3216"/>
              <a:ext cx="2400" cy="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 type="triangle" w="med" len="med"/>
              <a:tailEnd type="triangle" w="med" len="med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5878" name="Text Box 39"/>
            <p:cNvSpPr txBox="1">
              <a:spLocks noChangeArrowheads="1"/>
            </p:cNvSpPr>
            <p:nvPr/>
          </p:nvSpPr>
          <p:spPr bwMode="auto">
            <a:xfrm>
              <a:off x="3110" y="3002"/>
              <a:ext cx="696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>
                  <a:solidFill>
                    <a:srgbClr val="3366FF"/>
                  </a:solidFill>
                </a:rPr>
                <a:t>Time = 12</a:t>
              </a:r>
            </a:p>
          </p:txBody>
        </p:sp>
      </p:grp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6ADC795-1A52-47E4-A3E4-49DD6A2370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37571648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Buffering and performance</a:t>
            </a:r>
          </a:p>
        </p:txBody>
      </p:sp>
      <p:sp>
        <p:nvSpPr>
          <p:cNvPr id="3686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Buffering may sequentialize operations.</a:t>
            </a:r>
          </a:p>
          <a:p>
            <a:pPr lvl="1"/>
            <a:r>
              <a:rPr lang="en-US"/>
              <a:t>Next process must wait for data to enter buffer before it can continue.</a:t>
            </a:r>
          </a:p>
          <a:p>
            <a:r>
              <a:rPr lang="en-US"/>
              <a:t>Buffer policy (queue, RAM) affects available parallelism.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E027BD52-0156-40FC-A2B8-5AB5BAE344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1155924750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Buffers and latency</a:t>
            </a:r>
          </a:p>
        </p:txBody>
      </p:sp>
      <p:sp>
        <p:nvSpPr>
          <p:cNvPr id="37891" name="Content Placeholder 5"/>
          <p:cNvSpPr>
            <a:spLocks noGrp="1"/>
          </p:cNvSpPr>
          <p:nvPr>
            <p:ph sz="half" idx="1"/>
          </p:nvPr>
        </p:nvSpPr>
        <p:spPr>
          <a:xfrm>
            <a:off x="1981200" y="1885950"/>
            <a:ext cx="4013200" cy="857250"/>
          </a:xfrm>
        </p:spPr>
        <p:txBody>
          <a:bodyPr>
            <a:normAutofit lnSpcReduction="10000"/>
          </a:bodyPr>
          <a:lstStyle/>
          <a:p>
            <a:r>
              <a:rPr lang="en-US"/>
              <a:t>Three processes separated by buffers:</a:t>
            </a:r>
          </a:p>
        </p:txBody>
      </p:sp>
      <p:sp>
        <p:nvSpPr>
          <p:cNvPr id="37894" name="Rectangle 7"/>
          <p:cNvSpPr>
            <a:spLocks noChangeArrowheads="1"/>
          </p:cNvSpPr>
          <p:nvPr/>
        </p:nvSpPr>
        <p:spPr bwMode="auto">
          <a:xfrm>
            <a:off x="2362200" y="3581400"/>
            <a:ext cx="914400" cy="914400"/>
          </a:xfrm>
          <a:prstGeom prst="rect">
            <a:avLst/>
          </a:prstGeom>
          <a:solidFill>
            <a:schemeClr val="accent2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/>
            <a:r>
              <a:rPr lang="en-US"/>
              <a:t>B1</a:t>
            </a:r>
          </a:p>
        </p:txBody>
      </p:sp>
      <p:sp>
        <p:nvSpPr>
          <p:cNvPr id="37895" name="Rectangle 8"/>
          <p:cNvSpPr>
            <a:spLocks noChangeArrowheads="1"/>
          </p:cNvSpPr>
          <p:nvPr/>
        </p:nvSpPr>
        <p:spPr bwMode="auto">
          <a:xfrm>
            <a:off x="3733800" y="3581400"/>
            <a:ext cx="914400" cy="914400"/>
          </a:xfrm>
          <a:prstGeom prst="rect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/>
            <a:r>
              <a:rPr lang="en-US"/>
              <a:t>A</a:t>
            </a:r>
          </a:p>
        </p:txBody>
      </p:sp>
      <p:cxnSp>
        <p:nvCxnSpPr>
          <p:cNvPr id="37896" name="Straight Arrow Connector 10"/>
          <p:cNvCxnSpPr>
            <a:cxnSpLocks noChangeShapeType="1"/>
            <a:stCxn id="37894" idx="3"/>
            <a:endCxn id="37895" idx="1"/>
          </p:cNvCxnSpPr>
          <p:nvPr/>
        </p:nvCxnSpPr>
        <p:spPr bwMode="auto">
          <a:xfrm>
            <a:off x="3276600" y="4038600"/>
            <a:ext cx="457200" cy="1588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</p:spPr>
      </p:cxnSp>
      <p:cxnSp>
        <p:nvCxnSpPr>
          <p:cNvPr id="37897" name="Straight Arrow Connector 12"/>
          <p:cNvCxnSpPr>
            <a:cxnSpLocks noChangeShapeType="1"/>
            <a:stCxn id="37895" idx="3"/>
          </p:cNvCxnSpPr>
          <p:nvPr/>
        </p:nvCxnSpPr>
        <p:spPr bwMode="auto">
          <a:xfrm>
            <a:off x="4648200" y="4038600"/>
            <a:ext cx="457200" cy="1588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</p:spPr>
      </p:cxnSp>
      <p:sp>
        <p:nvSpPr>
          <p:cNvPr id="37898" name="Rectangle 13"/>
          <p:cNvSpPr>
            <a:spLocks noChangeArrowheads="1"/>
          </p:cNvSpPr>
          <p:nvPr/>
        </p:nvSpPr>
        <p:spPr bwMode="auto">
          <a:xfrm>
            <a:off x="5105400" y="3657600"/>
            <a:ext cx="914400" cy="914400"/>
          </a:xfrm>
          <a:prstGeom prst="rect">
            <a:avLst/>
          </a:prstGeom>
          <a:solidFill>
            <a:schemeClr val="accent2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/>
            <a:r>
              <a:rPr lang="en-US"/>
              <a:t>B2</a:t>
            </a:r>
          </a:p>
        </p:txBody>
      </p:sp>
      <p:sp>
        <p:nvSpPr>
          <p:cNvPr id="37899" name="Rectangle 14"/>
          <p:cNvSpPr>
            <a:spLocks noChangeArrowheads="1"/>
          </p:cNvSpPr>
          <p:nvPr/>
        </p:nvSpPr>
        <p:spPr bwMode="auto">
          <a:xfrm>
            <a:off x="6477000" y="3657600"/>
            <a:ext cx="914400" cy="914400"/>
          </a:xfrm>
          <a:prstGeom prst="rect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/>
            <a:r>
              <a:rPr lang="en-US"/>
              <a:t>B</a:t>
            </a:r>
          </a:p>
        </p:txBody>
      </p:sp>
      <p:cxnSp>
        <p:nvCxnSpPr>
          <p:cNvPr id="37900" name="Straight Arrow Connector 15"/>
          <p:cNvCxnSpPr>
            <a:cxnSpLocks noChangeShapeType="1"/>
            <a:stCxn id="37898" idx="3"/>
            <a:endCxn id="37899" idx="1"/>
          </p:cNvCxnSpPr>
          <p:nvPr/>
        </p:nvCxnSpPr>
        <p:spPr bwMode="auto">
          <a:xfrm>
            <a:off x="6019800" y="4114800"/>
            <a:ext cx="457200" cy="1588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</p:spPr>
      </p:cxnSp>
      <p:cxnSp>
        <p:nvCxnSpPr>
          <p:cNvPr id="37901" name="Straight Arrow Connector 16"/>
          <p:cNvCxnSpPr>
            <a:cxnSpLocks noChangeShapeType="1"/>
            <a:stCxn id="37899" idx="3"/>
          </p:cNvCxnSpPr>
          <p:nvPr/>
        </p:nvCxnSpPr>
        <p:spPr bwMode="auto">
          <a:xfrm>
            <a:off x="7391400" y="4114800"/>
            <a:ext cx="457200" cy="1588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</p:spPr>
      </p:cxnSp>
      <p:sp>
        <p:nvSpPr>
          <p:cNvPr id="37902" name="Rectangle 17"/>
          <p:cNvSpPr>
            <a:spLocks noChangeArrowheads="1"/>
          </p:cNvSpPr>
          <p:nvPr/>
        </p:nvSpPr>
        <p:spPr bwMode="auto">
          <a:xfrm>
            <a:off x="7848600" y="3657600"/>
            <a:ext cx="914400" cy="914400"/>
          </a:xfrm>
          <a:prstGeom prst="rect">
            <a:avLst/>
          </a:prstGeom>
          <a:solidFill>
            <a:schemeClr val="accent2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/>
            <a:r>
              <a:rPr lang="en-US"/>
              <a:t>B3</a:t>
            </a:r>
          </a:p>
        </p:txBody>
      </p:sp>
      <p:sp>
        <p:nvSpPr>
          <p:cNvPr id="37903" name="Rectangle 18"/>
          <p:cNvSpPr>
            <a:spLocks noChangeArrowheads="1"/>
          </p:cNvSpPr>
          <p:nvPr/>
        </p:nvSpPr>
        <p:spPr bwMode="auto">
          <a:xfrm>
            <a:off x="9220200" y="3657600"/>
            <a:ext cx="914400" cy="914400"/>
          </a:xfrm>
          <a:prstGeom prst="rect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/>
            <a:r>
              <a:rPr lang="en-US"/>
              <a:t>C</a:t>
            </a:r>
          </a:p>
        </p:txBody>
      </p:sp>
      <p:cxnSp>
        <p:nvCxnSpPr>
          <p:cNvPr id="37904" name="Straight Arrow Connector 19"/>
          <p:cNvCxnSpPr>
            <a:cxnSpLocks noChangeShapeType="1"/>
            <a:stCxn id="37902" idx="3"/>
            <a:endCxn id="37903" idx="1"/>
          </p:cNvCxnSpPr>
          <p:nvPr/>
        </p:nvCxnSpPr>
        <p:spPr bwMode="auto">
          <a:xfrm>
            <a:off x="8763000" y="4114800"/>
            <a:ext cx="457200" cy="1588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</p:spPr>
      </p:cxn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98F72918-FB52-443F-B465-885E8FD189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2132009551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Buffers and latency schedules</a:t>
            </a:r>
          </a:p>
        </p:txBody>
      </p:sp>
      <p:sp>
        <p:nvSpPr>
          <p:cNvPr id="38915" name="Content Placeholder 5"/>
          <p:cNvSpPr>
            <a:spLocks noGrp="1"/>
          </p:cNvSpPr>
          <p:nvPr>
            <p:ph sz="half" idx="1"/>
          </p:nvPr>
        </p:nvSpPr>
        <p:spPr>
          <a:xfrm>
            <a:off x="1981200" y="1885950"/>
            <a:ext cx="1371600" cy="4171950"/>
          </a:xfrm>
        </p:spPr>
        <p:txBody>
          <a:bodyPr>
            <a:normAutofit fontScale="92500" lnSpcReduction="10000"/>
          </a:bodyPr>
          <a:lstStyle/>
          <a:p>
            <a:pPr>
              <a:buFont typeface="Monotype Sorts" pitchFamily="2" charset="2"/>
              <a:buNone/>
            </a:pPr>
            <a:r>
              <a:rPr lang="en-US"/>
              <a:t>A[0]</a:t>
            </a:r>
          </a:p>
          <a:p>
            <a:pPr>
              <a:buFont typeface="Monotype Sorts" pitchFamily="2" charset="2"/>
              <a:buNone/>
            </a:pPr>
            <a:r>
              <a:rPr lang="en-US"/>
              <a:t>A[1]</a:t>
            </a:r>
          </a:p>
          <a:p>
            <a:pPr>
              <a:buFont typeface="Monotype Sorts" pitchFamily="2" charset="2"/>
              <a:buNone/>
            </a:pPr>
            <a:r>
              <a:rPr lang="en-US"/>
              <a:t>…</a:t>
            </a:r>
          </a:p>
          <a:p>
            <a:pPr>
              <a:buFont typeface="Monotype Sorts" pitchFamily="2" charset="2"/>
              <a:buNone/>
            </a:pPr>
            <a:r>
              <a:rPr lang="en-US"/>
              <a:t>B[0]</a:t>
            </a:r>
          </a:p>
          <a:p>
            <a:pPr>
              <a:buFont typeface="Monotype Sorts" pitchFamily="2" charset="2"/>
              <a:buNone/>
            </a:pPr>
            <a:r>
              <a:rPr lang="en-US"/>
              <a:t>B[1]</a:t>
            </a:r>
          </a:p>
          <a:p>
            <a:pPr>
              <a:buFont typeface="Monotype Sorts" pitchFamily="2" charset="2"/>
              <a:buNone/>
            </a:pPr>
            <a:r>
              <a:rPr lang="en-US"/>
              <a:t>…</a:t>
            </a:r>
          </a:p>
          <a:p>
            <a:pPr>
              <a:buFont typeface="Monotype Sorts" pitchFamily="2" charset="2"/>
              <a:buNone/>
            </a:pPr>
            <a:r>
              <a:rPr lang="en-US"/>
              <a:t>C[0]</a:t>
            </a:r>
          </a:p>
          <a:p>
            <a:pPr>
              <a:buFont typeface="Monotype Sorts" pitchFamily="2" charset="2"/>
              <a:buNone/>
            </a:pPr>
            <a:r>
              <a:rPr lang="en-US"/>
              <a:t>C[1]</a:t>
            </a:r>
          </a:p>
          <a:p>
            <a:pPr>
              <a:buFont typeface="Monotype Sorts" pitchFamily="2" charset="2"/>
              <a:buNone/>
            </a:pPr>
            <a:r>
              <a:rPr lang="en-US"/>
              <a:t>…</a:t>
            </a:r>
          </a:p>
        </p:txBody>
      </p:sp>
      <p:sp>
        <p:nvSpPr>
          <p:cNvPr id="38916" name="Content Placeholder 6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pPr>
              <a:buFont typeface="Monotype Sorts" pitchFamily="2" charset="2"/>
              <a:buNone/>
            </a:pPr>
            <a:r>
              <a:rPr lang="en-US"/>
              <a:t>A[0]</a:t>
            </a:r>
          </a:p>
          <a:p>
            <a:pPr>
              <a:buFont typeface="Monotype Sorts" pitchFamily="2" charset="2"/>
              <a:buNone/>
            </a:pPr>
            <a:r>
              <a:rPr lang="en-US"/>
              <a:t>B[0]</a:t>
            </a:r>
          </a:p>
          <a:p>
            <a:pPr>
              <a:buFont typeface="Monotype Sorts" pitchFamily="2" charset="2"/>
              <a:buNone/>
            </a:pPr>
            <a:r>
              <a:rPr lang="en-US"/>
              <a:t>C[0]</a:t>
            </a:r>
          </a:p>
          <a:p>
            <a:pPr>
              <a:buFont typeface="Monotype Sorts" pitchFamily="2" charset="2"/>
              <a:buNone/>
            </a:pPr>
            <a:r>
              <a:rPr lang="en-US"/>
              <a:t>A[1]</a:t>
            </a:r>
          </a:p>
          <a:p>
            <a:pPr>
              <a:buFont typeface="Monotype Sorts" pitchFamily="2" charset="2"/>
              <a:buNone/>
            </a:pPr>
            <a:r>
              <a:rPr lang="en-US"/>
              <a:t>B[1]</a:t>
            </a:r>
          </a:p>
          <a:p>
            <a:pPr>
              <a:buFont typeface="Monotype Sorts" pitchFamily="2" charset="2"/>
              <a:buNone/>
            </a:pPr>
            <a:r>
              <a:rPr lang="en-US"/>
              <a:t>C[1]</a:t>
            </a:r>
          </a:p>
          <a:p>
            <a:pPr>
              <a:buFont typeface="Monotype Sorts" pitchFamily="2" charset="2"/>
              <a:buNone/>
            </a:pPr>
            <a:r>
              <a:rPr lang="en-US"/>
              <a:t>…</a:t>
            </a:r>
          </a:p>
        </p:txBody>
      </p:sp>
      <p:sp>
        <p:nvSpPr>
          <p:cNvPr id="38919" name="TextBox 7"/>
          <p:cNvSpPr txBox="1">
            <a:spLocks noChangeArrowheads="1"/>
          </p:cNvSpPr>
          <p:nvPr/>
        </p:nvSpPr>
        <p:spPr bwMode="auto">
          <a:xfrm>
            <a:off x="3810001" y="3200400"/>
            <a:ext cx="1500411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solidFill>
                  <a:srgbClr val="FF0000"/>
                </a:solidFill>
              </a:rPr>
              <a:t>Must wait for</a:t>
            </a:r>
          </a:p>
          <a:p>
            <a:r>
              <a:rPr lang="en-US">
                <a:solidFill>
                  <a:srgbClr val="FF0000"/>
                </a:solidFill>
              </a:rPr>
              <a:t>all of A before</a:t>
            </a:r>
          </a:p>
          <a:p>
            <a:r>
              <a:rPr lang="en-US">
                <a:solidFill>
                  <a:srgbClr val="FF0000"/>
                </a:solidFill>
              </a:rPr>
              <a:t>getting any B</a:t>
            </a:r>
          </a:p>
        </p:txBody>
      </p:sp>
      <p:cxnSp>
        <p:nvCxnSpPr>
          <p:cNvPr id="10" name="Straight Arrow Connector 9"/>
          <p:cNvCxnSpPr>
            <a:stCxn id="38919" idx="1"/>
          </p:cNvCxnSpPr>
          <p:nvPr/>
        </p:nvCxnSpPr>
        <p:spPr bwMode="auto">
          <a:xfrm flipH="1" flipV="1">
            <a:off x="2895600" y="3505201"/>
            <a:ext cx="914400" cy="156864"/>
          </a:xfrm>
          <a:prstGeom prst="straightConnector1">
            <a:avLst/>
          </a:prstGeom>
          <a:ln>
            <a:headEnd type="none" w="med" len="me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DEE9D55D-3FB2-4ABC-8314-B6E86F5EF0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418834015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</a:t>
            </a:r>
            <a:r>
              <a:rPr lang="en-US" baseline="30000"/>
              <a:t>2</a:t>
            </a:r>
            <a:r>
              <a:rPr lang="en-US"/>
              <a:t>C bus</a:t>
            </a:r>
          </a:p>
        </p:txBody>
      </p:sp>
      <p:sp>
        <p:nvSpPr>
          <p:cNvPr id="1946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Designed for low-cost, medium data rate applications.</a:t>
            </a:r>
          </a:p>
          <a:p>
            <a:r>
              <a:rPr lang="en-US"/>
              <a:t>Characteristics:</a:t>
            </a:r>
          </a:p>
          <a:p>
            <a:pPr lvl="1"/>
            <a:r>
              <a:rPr lang="en-US"/>
              <a:t>serial;</a:t>
            </a:r>
          </a:p>
          <a:p>
            <a:pPr lvl="1"/>
            <a:r>
              <a:rPr lang="en-US"/>
              <a:t>multiple-master;</a:t>
            </a:r>
          </a:p>
          <a:p>
            <a:pPr lvl="1"/>
            <a:r>
              <a:rPr lang="en-US"/>
              <a:t>fixed-priority arbitration.</a:t>
            </a:r>
          </a:p>
          <a:p>
            <a:r>
              <a:rPr lang="en-US"/>
              <a:t>Several microcontrollers come with built-in I</a:t>
            </a:r>
            <a:r>
              <a:rPr lang="en-US" baseline="30000"/>
              <a:t>2</a:t>
            </a:r>
            <a:r>
              <a:rPr lang="en-US"/>
              <a:t>C controllers.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1758106829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</a:t>
            </a:r>
            <a:r>
              <a:rPr lang="en-US" baseline="30000"/>
              <a:t>2</a:t>
            </a:r>
            <a:r>
              <a:rPr lang="en-US"/>
              <a:t>C physical layer</a:t>
            </a:r>
          </a:p>
        </p:txBody>
      </p:sp>
      <p:sp>
        <p:nvSpPr>
          <p:cNvPr id="20485" name="Rectangle 4"/>
          <p:cNvSpPr>
            <a:spLocks noChangeArrowheads="1"/>
          </p:cNvSpPr>
          <p:nvPr/>
        </p:nvSpPr>
        <p:spPr bwMode="auto">
          <a:xfrm>
            <a:off x="2895600" y="2514600"/>
            <a:ext cx="1219200" cy="68580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master 1</a:t>
            </a:r>
          </a:p>
        </p:txBody>
      </p:sp>
      <p:sp>
        <p:nvSpPr>
          <p:cNvPr id="20486" name="Rectangle 5"/>
          <p:cNvSpPr>
            <a:spLocks noChangeArrowheads="1"/>
          </p:cNvSpPr>
          <p:nvPr/>
        </p:nvSpPr>
        <p:spPr bwMode="auto">
          <a:xfrm>
            <a:off x="7848600" y="2514600"/>
            <a:ext cx="1219200" cy="68580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en-US">
                <a:solidFill>
                  <a:schemeClr val="tx1"/>
                </a:solidFill>
              </a:rPr>
              <a:t>master 2</a:t>
            </a:r>
          </a:p>
        </p:txBody>
      </p:sp>
      <p:sp>
        <p:nvSpPr>
          <p:cNvPr id="20487" name="Rectangle 6"/>
          <p:cNvSpPr>
            <a:spLocks noChangeArrowheads="1"/>
          </p:cNvSpPr>
          <p:nvPr/>
        </p:nvSpPr>
        <p:spPr bwMode="auto">
          <a:xfrm>
            <a:off x="4038600" y="4267200"/>
            <a:ext cx="1219200" cy="68580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en-US">
                <a:solidFill>
                  <a:schemeClr val="tx1"/>
                </a:solidFill>
              </a:rPr>
              <a:t>slave 1</a:t>
            </a:r>
          </a:p>
        </p:txBody>
      </p:sp>
      <p:sp>
        <p:nvSpPr>
          <p:cNvPr id="20488" name="Rectangle 7"/>
          <p:cNvSpPr>
            <a:spLocks noChangeArrowheads="1"/>
          </p:cNvSpPr>
          <p:nvPr/>
        </p:nvSpPr>
        <p:spPr bwMode="auto">
          <a:xfrm>
            <a:off x="7086600" y="4267200"/>
            <a:ext cx="1219200" cy="68580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en-US">
                <a:solidFill>
                  <a:schemeClr val="tx1"/>
                </a:solidFill>
              </a:rPr>
              <a:t>slave 2</a:t>
            </a:r>
          </a:p>
        </p:txBody>
      </p:sp>
      <p:sp>
        <p:nvSpPr>
          <p:cNvPr id="20489" name="Line 8"/>
          <p:cNvSpPr>
            <a:spLocks noChangeShapeType="1"/>
          </p:cNvSpPr>
          <p:nvPr/>
        </p:nvSpPr>
        <p:spPr bwMode="auto">
          <a:xfrm>
            <a:off x="2590800" y="3429000"/>
            <a:ext cx="69342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490" name="Line 9"/>
          <p:cNvSpPr>
            <a:spLocks noChangeShapeType="1"/>
          </p:cNvSpPr>
          <p:nvPr/>
        </p:nvSpPr>
        <p:spPr bwMode="auto">
          <a:xfrm>
            <a:off x="2590800" y="3962400"/>
            <a:ext cx="69342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491" name="Line 10"/>
          <p:cNvSpPr>
            <a:spLocks noChangeShapeType="1"/>
          </p:cNvSpPr>
          <p:nvPr/>
        </p:nvSpPr>
        <p:spPr bwMode="auto">
          <a:xfrm>
            <a:off x="3276600" y="320040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492" name="Line 11"/>
          <p:cNvSpPr>
            <a:spLocks noChangeShapeType="1"/>
          </p:cNvSpPr>
          <p:nvPr/>
        </p:nvSpPr>
        <p:spPr bwMode="auto">
          <a:xfrm>
            <a:off x="3810000" y="3200400"/>
            <a:ext cx="0" cy="762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493" name="Line 12"/>
          <p:cNvSpPr>
            <a:spLocks noChangeShapeType="1"/>
          </p:cNvSpPr>
          <p:nvPr/>
        </p:nvSpPr>
        <p:spPr bwMode="auto">
          <a:xfrm flipV="1">
            <a:off x="4343400" y="3429000"/>
            <a:ext cx="0" cy="838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494" name="Line 13"/>
          <p:cNvSpPr>
            <a:spLocks noChangeShapeType="1"/>
          </p:cNvSpPr>
          <p:nvPr/>
        </p:nvSpPr>
        <p:spPr bwMode="auto">
          <a:xfrm flipH="1" flipV="1">
            <a:off x="4953000" y="396240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495" name="Line 14"/>
          <p:cNvSpPr>
            <a:spLocks noChangeShapeType="1"/>
          </p:cNvSpPr>
          <p:nvPr/>
        </p:nvSpPr>
        <p:spPr bwMode="auto">
          <a:xfrm flipV="1">
            <a:off x="7315200" y="3429000"/>
            <a:ext cx="0" cy="838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496" name="Line 15"/>
          <p:cNvSpPr>
            <a:spLocks noChangeShapeType="1"/>
          </p:cNvSpPr>
          <p:nvPr/>
        </p:nvSpPr>
        <p:spPr bwMode="auto">
          <a:xfrm>
            <a:off x="8001000" y="396240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497" name="Line 16"/>
          <p:cNvSpPr>
            <a:spLocks noChangeShapeType="1"/>
          </p:cNvSpPr>
          <p:nvPr/>
        </p:nvSpPr>
        <p:spPr bwMode="auto">
          <a:xfrm>
            <a:off x="8153400" y="320040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498" name="Line 17"/>
          <p:cNvSpPr>
            <a:spLocks noChangeShapeType="1"/>
          </p:cNvSpPr>
          <p:nvPr/>
        </p:nvSpPr>
        <p:spPr bwMode="auto">
          <a:xfrm>
            <a:off x="8686800" y="3200400"/>
            <a:ext cx="0" cy="762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499" name="Text Box 18"/>
          <p:cNvSpPr txBox="1">
            <a:spLocks noChangeArrowheads="1"/>
          </p:cNvSpPr>
          <p:nvPr/>
        </p:nvSpPr>
        <p:spPr bwMode="auto">
          <a:xfrm>
            <a:off x="1752600" y="3733800"/>
            <a:ext cx="51328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>
                <a:solidFill>
                  <a:srgbClr val="FF5050"/>
                </a:solidFill>
              </a:rPr>
              <a:t>SCL</a:t>
            </a:r>
            <a:endParaRPr lang="en-US"/>
          </a:p>
        </p:txBody>
      </p:sp>
      <p:sp>
        <p:nvSpPr>
          <p:cNvPr id="20500" name="Text Box 19"/>
          <p:cNvSpPr txBox="1">
            <a:spLocks noChangeArrowheads="1"/>
          </p:cNvSpPr>
          <p:nvPr/>
        </p:nvSpPr>
        <p:spPr bwMode="auto">
          <a:xfrm>
            <a:off x="1736726" y="3089275"/>
            <a:ext cx="53732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>
                <a:solidFill>
                  <a:srgbClr val="FF5050"/>
                </a:solidFill>
              </a:rPr>
              <a:t>SDL</a:t>
            </a:r>
            <a:endParaRPr lang="en-US"/>
          </a:p>
        </p:txBody>
      </p:sp>
      <p:sp>
        <p:nvSpPr>
          <p:cNvPr id="20501" name="Text Box 20"/>
          <p:cNvSpPr txBox="1">
            <a:spLocks noChangeArrowheads="1"/>
          </p:cNvSpPr>
          <p:nvPr/>
        </p:nvSpPr>
        <p:spPr bwMode="auto">
          <a:xfrm>
            <a:off x="5394326" y="2860675"/>
            <a:ext cx="99565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data line</a:t>
            </a:r>
          </a:p>
        </p:txBody>
      </p:sp>
      <p:sp>
        <p:nvSpPr>
          <p:cNvPr id="20502" name="Text Box 21"/>
          <p:cNvSpPr txBox="1">
            <a:spLocks noChangeArrowheads="1"/>
          </p:cNvSpPr>
          <p:nvPr/>
        </p:nvSpPr>
        <p:spPr bwMode="auto">
          <a:xfrm>
            <a:off x="5318126" y="3546475"/>
            <a:ext cx="105509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clock line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3775371044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</a:t>
            </a:r>
            <a:r>
              <a:rPr lang="en-US" baseline="30000"/>
              <a:t>2</a:t>
            </a:r>
            <a:r>
              <a:rPr lang="en-US"/>
              <a:t>C data format</a:t>
            </a:r>
          </a:p>
        </p:txBody>
      </p:sp>
      <p:sp>
        <p:nvSpPr>
          <p:cNvPr id="21509" name="Text Box 4"/>
          <p:cNvSpPr txBox="1">
            <a:spLocks noChangeArrowheads="1"/>
          </p:cNvSpPr>
          <p:nvPr/>
        </p:nvSpPr>
        <p:spPr bwMode="auto">
          <a:xfrm>
            <a:off x="2041526" y="2632075"/>
            <a:ext cx="51167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SCL</a:t>
            </a:r>
          </a:p>
        </p:txBody>
      </p:sp>
      <p:sp>
        <p:nvSpPr>
          <p:cNvPr id="21510" name="Text Box 5"/>
          <p:cNvSpPr txBox="1">
            <a:spLocks noChangeArrowheads="1"/>
          </p:cNvSpPr>
          <p:nvPr/>
        </p:nvSpPr>
        <p:spPr bwMode="auto">
          <a:xfrm>
            <a:off x="2041526" y="4384675"/>
            <a:ext cx="53091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SDL</a:t>
            </a:r>
          </a:p>
        </p:txBody>
      </p:sp>
      <p:sp>
        <p:nvSpPr>
          <p:cNvPr id="21511" name="Line 6"/>
          <p:cNvSpPr>
            <a:spLocks noChangeShapeType="1"/>
          </p:cNvSpPr>
          <p:nvPr/>
        </p:nvSpPr>
        <p:spPr bwMode="auto">
          <a:xfrm>
            <a:off x="3048000" y="3352800"/>
            <a:ext cx="66294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1512" name="Line 7"/>
          <p:cNvSpPr>
            <a:spLocks noChangeShapeType="1"/>
          </p:cNvSpPr>
          <p:nvPr/>
        </p:nvSpPr>
        <p:spPr bwMode="auto">
          <a:xfrm>
            <a:off x="3048000" y="4953000"/>
            <a:ext cx="66294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1513" name="Line 8"/>
          <p:cNvSpPr>
            <a:spLocks noChangeShapeType="1"/>
          </p:cNvSpPr>
          <p:nvPr/>
        </p:nvSpPr>
        <p:spPr bwMode="auto">
          <a:xfrm>
            <a:off x="2971800" y="2590800"/>
            <a:ext cx="381000" cy="0"/>
          </a:xfrm>
          <a:prstGeom prst="line">
            <a:avLst/>
          </a:prstGeom>
          <a:noFill/>
          <a:ln w="19050">
            <a:solidFill>
              <a:srgbClr val="FF505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grpSp>
        <p:nvGrpSpPr>
          <p:cNvPr id="2" name="Group 13"/>
          <p:cNvGrpSpPr>
            <a:grpSpLocks/>
          </p:cNvGrpSpPr>
          <p:nvPr/>
        </p:nvGrpSpPr>
        <p:grpSpPr bwMode="auto">
          <a:xfrm>
            <a:off x="3352800" y="2590800"/>
            <a:ext cx="1524000" cy="685800"/>
            <a:chOff x="1296" y="1584"/>
            <a:chExt cx="960" cy="432"/>
          </a:xfrm>
        </p:grpSpPr>
        <p:sp>
          <p:nvSpPr>
            <p:cNvPr id="21555" name="Line 9"/>
            <p:cNvSpPr>
              <a:spLocks noChangeShapeType="1"/>
            </p:cNvSpPr>
            <p:nvPr/>
          </p:nvSpPr>
          <p:spPr bwMode="auto">
            <a:xfrm>
              <a:off x="1296" y="1584"/>
              <a:ext cx="96" cy="432"/>
            </a:xfrm>
            <a:prstGeom prst="line">
              <a:avLst/>
            </a:prstGeom>
            <a:noFill/>
            <a:ln w="19050">
              <a:solidFill>
                <a:srgbClr val="FF505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556" name="Line 10"/>
            <p:cNvSpPr>
              <a:spLocks noChangeShapeType="1"/>
            </p:cNvSpPr>
            <p:nvPr/>
          </p:nvSpPr>
          <p:spPr bwMode="auto">
            <a:xfrm>
              <a:off x="1392" y="2016"/>
              <a:ext cx="384" cy="0"/>
            </a:xfrm>
            <a:prstGeom prst="line">
              <a:avLst/>
            </a:prstGeom>
            <a:noFill/>
            <a:ln w="19050">
              <a:solidFill>
                <a:srgbClr val="FF505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557" name="Line 11"/>
            <p:cNvSpPr>
              <a:spLocks noChangeShapeType="1"/>
            </p:cNvSpPr>
            <p:nvPr/>
          </p:nvSpPr>
          <p:spPr bwMode="auto">
            <a:xfrm flipV="1">
              <a:off x="1776" y="1584"/>
              <a:ext cx="96" cy="432"/>
            </a:xfrm>
            <a:prstGeom prst="line">
              <a:avLst/>
            </a:prstGeom>
            <a:noFill/>
            <a:ln w="19050">
              <a:solidFill>
                <a:srgbClr val="FF505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558" name="Line 12"/>
            <p:cNvSpPr>
              <a:spLocks noChangeShapeType="1"/>
            </p:cNvSpPr>
            <p:nvPr/>
          </p:nvSpPr>
          <p:spPr bwMode="auto">
            <a:xfrm>
              <a:off x="1872" y="1584"/>
              <a:ext cx="384" cy="0"/>
            </a:xfrm>
            <a:prstGeom prst="line">
              <a:avLst/>
            </a:prstGeom>
            <a:noFill/>
            <a:ln w="19050">
              <a:solidFill>
                <a:srgbClr val="FF505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" name="Group 14"/>
          <p:cNvGrpSpPr>
            <a:grpSpLocks/>
          </p:cNvGrpSpPr>
          <p:nvPr/>
        </p:nvGrpSpPr>
        <p:grpSpPr bwMode="auto">
          <a:xfrm>
            <a:off x="4876800" y="2590800"/>
            <a:ext cx="1524000" cy="685800"/>
            <a:chOff x="1296" y="1584"/>
            <a:chExt cx="960" cy="432"/>
          </a:xfrm>
        </p:grpSpPr>
        <p:sp>
          <p:nvSpPr>
            <p:cNvPr id="21551" name="Line 15"/>
            <p:cNvSpPr>
              <a:spLocks noChangeShapeType="1"/>
            </p:cNvSpPr>
            <p:nvPr/>
          </p:nvSpPr>
          <p:spPr bwMode="auto">
            <a:xfrm>
              <a:off x="1296" y="1584"/>
              <a:ext cx="96" cy="432"/>
            </a:xfrm>
            <a:prstGeom prst="line">
              <a:avLst/>
            </a:prstGeom>
            <a:noFill/>
            <a:ln w="19050">
              <a:solidFill>
                <a:srgbClr val="FF505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552" name="Line 16"/>
            <p:cNvSpPr>
              <a:spLocks noChangeShapeType="1"/>
            </p:cNvSpPr>
            <p:nvPr/>
          </p:nvSpPr>
          <p:spPr bwMode="auto">
            <a:xfrm>
              <a:off x="1392" y="2016"/>
              <a:ext cx="384" cy="0"/>
            </a:xfrm>
            <a:prstGeom prst="line">
              <a:avLst/>
            </a:prstGeom>
            <a:noFill/>
            <a:ln w="19050">
              <a:solidFill>
                <a:srgbClr val="FF505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553" name="Line 17"/>
            <p:cNvSpPr>
              <a:spLocks noChangeShapeType="1"/>
            </p:cNvSpPr>
            <p:nvPr/>
          </p:nvSpPr>
          <p:spPr bwMode="auto">
            <a:xfrm flipV="1">
              <a:off x="1776" y="1584"/>
              <a:ext cx="96" cy="432"/>
            </a:xfrm>
            <a:prstGeom prst="line">
              <a:avLst/>
            </a:prstGeom>
            <a:noFill/>
            <a:ln w="19050">
              <a:solidFill>
                <a:srgbClr val="FF505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554" name="Line 18"/>
            <p:cNvSpPr>
              <a:spLocks noChangeShapeType="1"/>
            </p:cNvSpPr>
            <p:nvPr/>
          </p:nvSpPr>
          <p:spPr bwMode="auto">
            <a:xfrm>
              <a:off x="1872" y="1584"/>
              <a:ext cx="384" cy="0"/>
            </a:xfrm>
            <a:prstGeom prst="line">
              <a:avLst/>
            </a:prstGeom>
            <a:noFill/>
            <a:ln w="19050">
              <a:solidFill>
                <a:srgbClr val="FF505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4" name="Group 24"/>
          <p:cNvGrpSpPr>
            <a:grpSpLocks/>
          </p:cNvGrpSpPr>
          <p:nvPr/>
        </p:nvGrpSpPr>
        <p:grpSpPr bwMode="auto">
          <a:xfrm>
            <a:off x="7924800" y="2590800"/>
            <a:ext cx="1524000" cy="685800"/>
            <a:chOff x="1296" y="1584"/>
            <a:chExt cx="960" cy="432"/>
          </a:xfrm>
        </p:grpSpPr>
        <p:sp>
          <p:nvSpPr>
            <p:cNvPr id="21547" name="Line 25"/>
            <p:cNvSpPr>
              <a:spLocks noChangeShapeType="1"/>
            </p:cNvSpPr>
            <p:nvPr/>
          </p:nvSpPr>
          <p:spPr bwMode="auto">
            <a:xfrm>
              <a:off x="1296" y="1584"/>
              <a:ext cx="96" cy="432"/>
            </a:xfrm>
            <a:prstGeom prst="line">
              <a:avLst/>
            </a:prstGeom>
            <a:noFill/>
            <a:ln w="19050">
              <a:solidFill>
                <a:srgbClr val="FF505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548" name="Line 26"/>
            <p:cNvSpPr>
              <a:spLocks noChangeShapeType="1"/>
            </p:cNvSpPr>
            <p:nvPr/>
          </p:nvSpPr>
          <p:spPr bwMode="auto">
            <a:xfrm>
              <a:off x="1392" y="2016"/>
              <a:ext cx="384" cy="0"/>
            </a:xfrm>
            <a:prstGeom prst="line">
              <a:avLst/>
            </a:prstGeom>
            <a:noFill/>
            <a:ln w="19050">
              <a:solidFill>
                <a:srgbClr val="FF505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549" name="Line 27"/>
            <p:cNvSpPr>
              <a:spLocks noChangeShapeType="1"/>
            </p:cNvSpPr>
            <p:nvPr/>
          </p:nvSpPr>
          <p:spPr bwMode="auto">
            <a:xfrm flipV="1">
              <a:off x="1776" y="1584"/>
              <a:ext cx="96" cy="432"/>
            </a:xfrm>
            <a:prstGeom prst="line">
              <a:avLst/>
            </a:prstGeom>
            <a:noFill/>
            <a:ln w="19050">
              <a:solidFill>
                <a:srgbClr val="FF505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550" name="Line 28"/>
            <p:cNvSpPr>
              <a:spLocks noChangeShapeType="1"/>
            </p:cNvSpPr>
            <p:nvPr/>
          </p:nvSpPr>
          <p:spPr bwMode="auto">
            <a:xfrm>
              <a:off x="1872" y="1584"/>
              <a:ext cx="384" cy="0"/>
            </a:xfrm>
            <a:prstGeom prst="line">
              <a:avLst/>
            </a:prstGeom>
            <a:noFill/>
            <a:ln w="19050">
              <a:solidFill>
                <a:srgbClr val="FF505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21517" name="Text Box 29"/>
          <p:cNvSpPr txBox="1">
            <a:spLocks noChangeArrowheads="1"/>
          </p:cNvSpPr>
          <p:nvPr/>
        </p:nvSpPr>
        <p:spPr bwMode="auto">
          <a:xfrm>
            <a:off x="9509125" y="2708275"/>
            <a:ext cx="35779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...</a:t>
            </a:r>
          </a:p>
        </p:txBody>
      </p:sp>
      <p:sp>
        <p:nvSpPr>
          <p:cNvPr id="21518" name="Line 30"/>
          <p:cNvSpPr>
            <a:spLocks noChangeShapeType="1"/>
          </p:cNvSpPr>
          <p:nvPr/>
        </p:nvSpPr>
        <p:spPr bwMode="auto">
          <a:xfrm>
            <a:off x="2971800" y="4191000"/>
            <a:ext cx="76200" cy="0"/>
          </a:xfrm>
          <a:prstGeom prst="line">
            <a:avLst/>
          </a:prstGeom>
          <a:noFill/>
          <a:ln w="19050">
            <a:solidFill>
              <a:srgbClr val="FF505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1519" name="Line 32"/>
          <p:cNvSpPr>
            <a:spLocks noChangeShapeType="1"/>
          </p:cNvSpPr>
          <p:nvPr/>
        </p:nvSpPr>
        <p:spPr bwMode="auto">
          <a:xfrm>
            <a:off x="3048000" y="4191000"/>
            <a:ext cx="152400" cy="685800"/>
          </a:xfrm>
          <a:prstGeom prst="line">
            <a:avLst/>
          </a:prstGeom>
          <a:noFill/>
          <a:ln w="19050">
            <a:solidFill>
              <a:srgbClr val="FF505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1520" name="Line 33"/>
          <p:cNvSpPr>
            <a:spLocks noChangeShapeType="1"/>
          </p:cNvSpPr>
          <p:nvPr/>
        </p:nvSpPr>
        <p:spPr bwMode="auto">
          <a:xfrm>
            <a:off x="3200400" y="4876800"/>
            <a:ext cx="914400" cy="0"/>
          </a:xfrm>
          <a:prstGeom prst="line">
            <a:avLst/>
          </a:prstGeom>
          <a:noFill/>
          <a:ln w="19050">
            <a:solidFill>
              <a:srgbClr val="FF505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grpSp>
        <p:nvGrpSpPr>
          <p:cNvPr id="5" name="Group 58"/>
          <p:cNvGrpSpPr>
            <a:grpSpLocks/>
          </p:cNvGrpSpPr>
          <p:nvPr/>
        </p:nvGrpSpPr>
        <p:grpSpPr bwMode="auto">
          <a:xfrm>
            <a:off x="4191000" y="4191000"/>
            <a:ext cx="1447800" cy="685800"/>
            <a:chOff x="1824" y="2592"/>
            <a:chExt cx="912" cy="432"/>
          </a:xfrm>
        </p:grpSpPr>
        <p:sp>
          <p:nvSpPr>
            <p:cNvPr id="21541" name="Line 34"/>
            <p:cNvSpPr>
              <a:spLocks noChangeShapeType="1"/>
            </p:cNvSpPr>
            <p:nvPr/>
          </p:nvSpPr>
          <p:spPr bwMode="auto">
            <a:xfrm flipV="1">
              <a:off x="1824" y="2592"/>
              <a:ext cx="48" cy="240"/>
            </a:xfrm>
            <a:prstGeom prst="line">
              <a:avLst/>
            </a:prstGeom>
            <a:noFill/>
            <a:ln w="19050">
              <a:solidFill>
                <a:srgbClr val="FF505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542" name="Line 35"/>
            <p:cNvSpPr>
              <a:spLocks noChangeShapeType="1"/>
            </p:cNvSpPr>
            <p:nvPr/>
          </p:nvSpPr>
          <p:spPr bwMode="auto">
            <a:xfrm>
              <a:off x="1872" y="2592"/>
              <a:ext cx="816" cy="0"/>
            </a:xfrm>
            <a:prstGeom prst="line">
              <a:avLst/>
            </a:prstGeom>
            <a:noFill/>
            <a:ln w="19050">
              <a:solidFill>
                <a:srgbClr val="FF505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543" name="Line 37"/>
            <p:cNvSpPr>
              <a:spLocks noChangeShapeType="1"/>
            </p:cNvSpPr>
            <p:nvPr/>
          </p:nvSpPr>
          <p:spPr bwMode="auto">
            <a:xfrm>
              <a:off x="1824" y="2832"/>
              <a:ext cx="96" cy="192"/>
            </a:xfrm>
            <a:prstGeom prst="line">
              <a:avLst/>
            </a:prstGeom>
            <a:noFill/>
            <a:ln w="19050">
              <a:solidFill>
                <a:srgbClr val="FF505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544" name="Line 38"/>
            <p:cNvSpPr>
              <a:spLocks noChangeShapeType="1"/>
            </p:cNvSpPr>
            <p:nvPr/>
          </p:nvSpPr>
          <p:spPr bwMode="auto">
            <a:xfrm>
              <a:off x="1920" y="3024"/>
              <a:ext cx="768" cy="0"/>
            </a:xfrm>
            <a:prstGeom prst="line">
              <a:avLst/>
            </a:prstGeom>
            <a:noFill/>
            <a:ln w="19050">
              <a:solidFill>
                <a:srgbClr val="FF505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545" name="Line 39"/>
            <p:cNvSpPr>
              <a:spLocks noChangeShapeType="1"/>
            </p:cNvSpPr>
            <p:nvPr/>
          </p:nvSpPr>
          <p:spPr bwMode="auto">
            <a:xfrm flipV="1">
              <a:off x="2688" y="2784"/>
              <a:ext cx="48" cy="240"/>
            </a:xfrm>
            <a:prstGeom prst="line">
              <a:avLst/>
            </a:prstGeom>
            <a:noFill/>
            <a:ln w="19050">
              <a:solidFill>
                <a:srgbClr val="FF505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546" name="Line 40"/>
            <p:cNvSpPr>
              <a:spLocks noChangeShapeType="1"/>
            </p:cNvSpPr>
            <p:nvPr/>
          </p:nvSpPr>
          <p:spPr bwMode="auto">
            <a:xfrm>
              <a:off x="2688" y="2592"/>
              <a:ext cx="48" cy="192"/>
            </a:xfrm>
            <a:prstGeom prst="line">
              <a:avLst/>
            </a:prstGeom>
            <a:noFill/>
            <a:ln w="19050">
              <a:solidFill>
                <a:srgbClr val="FF505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21522" name="Text Box 56"/>
          <p:cNvSpPr txBox="1">
            <a:spLocks noChangeArrowheads="1"/>
          </p:cNvSpPr>
          <p:nvPr/>
        </p:nvSpPr>
        <p:spPr bwMode="auto">
          <a:xfrm>
            <a:off x="4251325" y="5299075"/>
            <a:ext cx="61266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MSB</a:t>
            </a:r>
          </a:p>
        </p:txBody>
      </p:sp>
      <p:sp>
        <p:nvSpPr>
          <p:cNvPr id="21523" name="Text Box 57"/>
          <p:cNvSpPr txBox="1">
            <a:spLocks noChangeArrowheads="1"/>
          </p:cNvSpPr>
          <p:nvPr/>
        </p:nvSpPr>
        <p:spPr bwMode="auto">
          <a:xfrm>
            <a:off x="3336925" y="5299075"/>
            <a:ext cx="61369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start</a:t>
            </a:r>
          </a:p>
        </p:txBody>
      </p:sp>
      <p:sp>
        <p:nvSpPr>
          <p:cNvPr id="21524" name="Line 59"/>
          <p:cNvSpPr>
            <a:spLocks noChangeShapeType="1"/>
          </p:cNvSpPr>
          <p:nvPr/>
        </p:nvSpPr>
        <p:spPr bwMode="auto">
          <a:xfrm flipV="1">
            <a:off x="4114800" y="4572000"/>
            <a:ext cx="76200" cy="304800"/>
          </a:xfrm>
          <a:prstGeom prst="line">
            <a:avLst/>
          </a:prstGeom>
          <a:noFill/>
          <a:ln w="19050">
            <a:solidFill>
              <a:srgbClr val="FF505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grpSp>
        <p:nvGrpSpPr>
          <p:cNvPr id="6" name="Group 60"/>
          <p:cNvGrpSpPr>
            <a:grpSpLocks/>
          </p:cNvGrpSpPr>
          <p:nvPr/>
        </p:nvGrpSpPr>
        <p:grpSpPr bwMode="auto">
          <a:xfrm>
            <a:off x="5638800" y="4191000"/>
            <a:ext cx="1447800" cy="685800"/>
            <a:chOff x="1824" y="2592"/>
            <a:chExt cx="912" cy="432"/>
          </a:xfrm>
        </p:grpSpPr>
        <p:sp>
          <p:nvSpPr>
            <p:cNvPr id="21535" name="Line 61"/>
            <p:cNvSpPr>
              <a:spLocks noChangeShapeType="1"/>
            </p:cNvSpPr>
            <p:nvPr/>
          </p:nvSpPr>
          <p:spPr bwMode="auto">
            <a:xfrm flipV="1">
              <a:off x="1824" y="2592"/>
              <a:ext cx="48" cy="240"/>
            </a:xfrm>
            <a:prstGeom prst="line">
              <a:avLst/>
            </a:prstGeom>
            <a:noFill/>
            <a:ln w="19050">
              <a:solidFill>
                <a:srgbClr val="FF505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536" name="Line 62"/>
            <p:cNvSpPr>
              <a:spLocks noChangeShapeType="1"/>
            </p:cNvSpPr>
            <p:nvPr/>
          </p:nvSpPr>
          <p:spPr bwMode="auto">
            <a:xfrm>
              <a:off x="1872" y="2592"/>
              <a:ext cx="816" cy="0"/>
            </a:xfrm>
            <a:prstGeom prst="line">
              <a:avLst/>
            </a:prstGeom>
            <a:noFill/>
            <a:ln w="19050">
              <a:solidFill>
                <a:srgbClr val="FF505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537" name="Line 63"/>
            <p:cNvSpPr>
              <a:spLocks noChangeShapeType="1"/>
            </p:cNvSpPr>
            <p:nvPr/>
          </p:nvSpPr>
          <p:spPr bwMode="auto">
            <a:xfrm>
              <a:off x="1824" y="2832"/>
              <a:ext cx="96" cy="192"/>
            </a:xfrm>
            <a:prstGeom prst="line">
              <a:avLst/>
            </a:prstGeom>
            <a:noFill/>
            <a:ln w="19050">
              <a:solidFill>
                <a:srgbClr val="FF505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538" name="Line 64"/>
            <p:cNvSpPr>
              <a:spLocks noChangeShapeType="1"/>
            </p:cNvSpPr>
            <p:nvPr/>
          </p:nvSpPr>
          <p:spPr bwMode="auto">
            <a:xfrm>
              <a:off x="1920" y="3024"/>
              <a:ext cx="768" cy="0"/>
            </a:xfrm>
            <a:prstGeom prst="line">
              <a:avLst/>
            </a:prstGeom>
            <a:noFill/>
            <a:ln w="19050">
              <a:solidFill>
                <a:srgbClr val="FF505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539" name="Line 65"/>
            <p:cNvSpPr>
              <a:spLocks noChangeShapeType="1"/>
            </p:cNvSpPr>
            <p:nvPr/>
          </p:nvSpPr>
          <p:spPr bwMode="auto">
            <a:xfrm flipV="1">
              <a:off x="2688" y="2784"/>
              <a:ext cx="48" cy="240"/>
            </a:xfrm>
            <a:prstGeom prst="line">
              <a:avLst/>
            </a:prstGeom>
            <a:noFill/>
            <a:ln w="19050">
              <a:solidFill>
                <a:srgbClr val="FF505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540" name="Line 66"/>
            <p:cNvSpPr>
              <a:spLocks noChangeShapeType="1"/>
            </p:cNvSpPr>
            <p:nvPr/>
          </p:nvSpPr>
          <p:spPr bwMode="auto">
            <a:xfrm>
              <a:off x="2688" y="2592"/>
              <a:ext cx="48" cy="192"/>
            </a:xfrm>
            <a:prstGeom prst="line">
              <a:avLst/>
            </a:prstGeom>
            <a:noFill/>
            <a:ln w="19050">
              <a:solidFill>
                <a:srgbClr val="FF505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21526" name="Text Box 81"/>
          <p:cNvSpPr txBox="1">
            <a:spLocks noChangeArrowheads="1"/>
          </p:cNvSpPr>
          <p:nvPr/>
        </p:nvSpPr>
        <p:spPr bwMode="auto">
          <a:xfrm>
            <a:off x="7239000" y="4267200"/>
            <a:ext cx="35779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...</a:t>
            </a:r>
          </a:p>
        </p:txBody>
      </p:sp>
      <p:sp>
        <p:nvSpPr>
          <p:cNvPr id="21527" name="Line 82"/>
          <p:cNvSpPr>
            <a:spLocks noChangeShapeType="1"/>
          </p:cNvSpPr>
          <p:nvPr/>
        </p:nvSpPr>
        <p:spPr bwMode="auto">
          <a:xfrm>
            <a:off x="8382000" y="4191000"/>
            <a:ext cx="381000" cy="0"/>
          </a:xfrm>
          <a:prstGeom prst="line">
            <a:avLst/>
          </a:prstGeom>
          <a:noFill/>
          <a:ln w="19050">
            <a:solidFill>
              <a:srgbClr val="FF505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1528" name="Line 83"/>
          <p:cNvSpPr>
            <a:spLocks noChangeShapeType="1"/>
          </p:cNvSpPr>
          <p:nvPr/>
        </p:nvSpPr>
        <p:spPr bwMode="auto">
          <a:xfrm>
            <a:off x="8763000" y="4191000"/>
            <a:ext cx="152400" cy="685800"/>
          </a:xfrm>
          <a:prstGeom prst="line">
            <a:avLst/>
          </a:prstGeom>
          <a:noFill/>
          <a:ln w="19050">
            <a:solidFill>
              <a:srgbClr val="FF505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1529" name="Line 84"/>
          <p:cNvSpPr>
            <a:spLocks noChangeShapeType="1"/>
          </p:cNvSpPr>
          <p:nvPr/>
        </p:nvSpPr>
        <p:spPr bwMode="auto">
          <a:xfrm>
            <a:off x="8915400" y="4876800"/>
            <a:ext cx="609600" cy="0"/>
          </a:xfrm>
          <a:prstGeom prst="line">
            <a:avLst/>
          </a:prstGeom>
          <a:noFill/>
          <a:ln w="19050">
            <a:solidFill>
              <a:srgbClr val="FF505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1530" name="Line 85"/>
          <p:cNvSpPr>
            <a:spLocks noChangeShapeType="1"/>
          </p:cNvSpPr>
          <p:nvPr/>
        </p:nvSpPr>
        <p:spPr bwMode="auto">
          <a:xfrm flipV="1">
            <a:off x="9525000" y="4572000"/>
            <a:ext cx="76200" cy="304800"/>
          </a:xfrm>
          <a:prstGeom prst="line">
            <a:avLst/>
          </a:prstGeom>
          <a:noFill/>
          <a:ln w="19050">
            <a:solidFill>
              <a:srgbClr val="FF505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1531" name="Text Box 86"/>
          <p:cNvSpPr txBox="1">
            <a:spLocks noChangeArrowheads="1"/>
          </p:cNvSpPr>
          <p:nvPr/>
        </p:nvSpPr>
        <p:spPr bwMode="auto">
          <a:xfrm>
            <a:off x="8823325" y="5222875"/>
            <a:ext cx="49725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ack</a:t>
            </a:r>
          </a:p>
        </p:txBody>
      </p:sp>
      <p:sp>
        <p:nvSpPr>
          <p:cNvPr id="21532" name="Line 87"/>
          <p:cNvSpPr>
            <a:spLocks noChangeShapeType="1"/>
          </p:cNvSpPr>
          <p:nvPr/>
        </p:nvSpPr>
        <p:spPr bwMode="auto">
          <a:xfrm>
            <a:off x="6400800" y="2590800"/>
            <a:ext cx="152400" cy="685800"/>
          </a:xfrm>
          <a:prstGeom prst="line">
            <a:avLst/>
          </a:prstGeom>
          <a:noFill/>
          <a:ln w="19050">
            <a:solidFill>
              <a:srgbClr val="FF505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1533" name="Line 88"/>
          <p:cNvSpPr>
            <a:spLocks noChangeShapeType="1"/>
          </p:cNvSpPr>
          <p:nvPr/>
        </p:nvSpPr>
        <p:spPr bwMode="auto">
          <a:xfrm>
            <a:off x="6553200" y="3276600"/>
            <a:ext cx="609600" cy="0"/>
          </a:xfrm>
          <a:prstGeom prst="line">
            <a:avLst/>
          </a:prstGeom>
          <a:noFill/>
          <a:ln w="19050">
            <a:solidFill>
              <a:srgbClr val="FF505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1534" name="Text Box 89"/>
          <p:cNvSpPr txBox="1">
            <a:spLocks noChangeArrowheads="1"/>
          </p:cNvSpPr>
          <p:nvPr/>
        </p:nvSpPr>
        <p:spPr bwMode="auto">
          <a:xfrm>
            <a:off x="7162800" y="2590800"/>
            <a:ext cx="35779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...</a:t>
            </a: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468219077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</a:t>
            </a:r>
            <a:r>
              <a:rPr lang="en-US" baseline="30000"/>
              <a:t>2</a:t>
            </a:r>
            <a:r>
              <a:rPr lang="en-US"/>
              <a:t>C electrical interface</a:t>
            </a:r>
          </a:p>
        </p:txBody>
      </p:sp>
      <p:sp>
        <p:nvSpPr>
          <p:cNvPr id="22533" name="Line 4"/>
          <p:cNvSpPr>
            <a:spLocks noChangeShapeType="1"/>
          </p:cNvSpPr>
          <p:nvPr/>
        </p:nvSpPr>
        <p:spPr bwMode="auto">
          <a:xfrm>
            <a:off x="2743200" y="3200400"/>
            <a:ext cx="69342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2534" name="Text Box 5"/>
          <p:cNvSpPr txBox="1">
            <a:spLocks noChangeArrowheads="1"/>
          </p:cNvSpPr>
          <p:nvPr/>
        </p:nvSpPr>
        <p:spPr bwMode="auto">
          <a:xfrm>
            <a:off x="1889126" y="2936875"/>
            <a:ext cx="53091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SDL</a:t>
            </a:r>
          </a:p>
        </p:txBody>
      </p:sp>
      <p:sp>
        <p:nvSpPr>
          <p:cNvPr id="22535" name="Line 6"/>
          <p:cNvSpPr>
            <a:spLocks noChangeShapeType="1"/>
          </p:cNvSpPr>
          <p:nvPr/>
        </p:nvSpPr>
        <p:spPr bwMode="auto">
          <a:xfrm flipV="1">
            <a:off x="9067800" y="289560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2536" name="Line 7"/>
          <p:cNvSpPr>
            <a:spLocks noChangeShapeType="1"/>
          </p:cNvSpPr>
          <p:nvPr/>
        </p:nvSpPr>
        <p:spPr bwMode="auto">
          <a:xfrm flipV="1">
            <a:off x="9067800" y="2819400"/>
            <a:ext cx="228600" cy="76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2537" name="Line 8"/>
          <p:cNvSpPr>
            <a:spLocks noChangeShapeType="1"/>
          </p:cNvSpPr>
          <p:nvPr/>
        </p:nvSpPr>
        <p:spPr bwMode="auto">
          <a:xfrm flipH="1" flipV="1">
            <a:off x="8839200" y="2667000"/>
            <a:ext cx="45720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2538" name="Line 9"/>
          <p:cNvSpPr>
            <a:spLocks noChangeShapeType="1"/>
          </p:cNvSpPr>
          <p:nvPr/>
        </p:nvSpPr>
        <p:spPr bwMode="auto">
          <a:xfrm flipV="1">
            <a:off x="8839200" y="2514600"/>
            <a:ext cx="45720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2539" name="Line 10"/>
          <p:cNvSpPr>
            <a:spLocks noChangeShapeType="1"/>
          </p:cNvSpPr>
          <p:nvPr/>
        </p:nvSpPr>
        <p:spPr bwMode="auto">
          <a:xfrm flipH="1" flipV="1">
            <a:off x="8839200" y="2438400"/>
            <a:ext cx="457200" cy="76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2540" name="Line 11"/>
          <p:cNvSpPr>
            <a:spLocks noChangeShapeType="1"/>
          </p:cNvSpPr>
          <p:nvPr/>
        </p:nvSpPr>
        <p:spPr bwMode="auto">
          <a:xfrm flipV="1">
            <a:off x="8839200" y="2286000"/>
            <a:ext cx="30480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2541" name="Line 12"/>
          <p:cNvSpPr>
            <a:spLocks noChangeShapeType="1"/>
          </p:cNvSpPr>
          <p:nvPr/>
        </p:nvSpPr>
        <p:spPr bwMode="auto">
          <a:xfrm flipV="1">
            <a:off x="9144000" y="21336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2542" name="Text Box 13"/>
          <p:cNvSpPr txBox="1">
            <a:spLocks noChangeArrowheads="1"/>
          </p:cNvSpPr>
          <p:nvPr/>
        </p:nvSpPr>
        <p:spPr bwMode="auto">
          <a:xfrm>
            <a:off x="9356725" y="1946275"/>
            <a:ext cx="30008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+</a:t>
            </a:r>
          </a:p>
        </p:txBody>
      </p:sp>
      <p:sp>
        <p:nvSpPr>
          <p:cNvPr id="22543" name="Rectangle 14"/>
          <p:cNvSpPr>
            <a:spLocks noGrp="1" noChangeArrowheads="1"/>
          </p:cNvSpPr>
          <p:nvPr>
            <p:ph type="body" idx="1"/>
          </p:nvPr>
        </p:nvSpPr>
        <p:spPr>
          <a:xfrm>
            <a:off x="2209800" y="1828800"/>
            <a:ext cx="8178800" cy="4171950"/>
          </a:xfrm>
        </p:spPr>
        <p:txBody>
          <a:bodyPr/>
          <a:lstStyle/>
          <a:p>
            <a:r>
              <a:rPr lang="en-US"/>
              <a:t>Open collector interface:</a:t>
            </a:r>
          </a:p>
        </p:txBody>
      </p:sp>
      <p:sp>
        <p:nvSpPr>
          <p:cNvPr id="22544" name="Line 15"/>
          <p:cNvSpPr>
            <a:spLocks noChangeShapeType="1"/>
          </p:cNvSpPr>
          <p:nvPr/>
        </p:nvSpPr>
        <p:spPr bwMode="auto">
          <a:xfrm>
            <a:off x="2743200" y="4683125"/>
            <a:ext cx="69342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2545" name="Text Box 16"/>
          <p:cNvSpPr txBox="1">
            <a:spLocks noChangeArrowheads="1"/>
          </p:cNvSpPr>
          <p:nvPr/>
        </p:nvSpPr>
        <p:spPr bwMode="auto">
          <a:xfrm>
            <a:off x="1889126" y="4419600"/>
            <a:ext cx="51167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SCL</a:t>
            </a:r>
          </a:p>
        </p:txBody>
      </p:sp>
      <p:sp>
        <p:nvSpPr>
          <p:cNvPr id="22546" name="Line 17"/>
          <p:cNvSpPr>
            <a:spLocks noChangeShapeType="1"/>
          </p:cNvSpPr>
          <p:nvPr/>
        </p:nvSpPr>
        <p:spPr bwMode="auto">
          <a:xfrm flipV="1">
            <a:off x="9067800" y="4378325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2547" name="Line 18"/>
          <p:cNvSpPr>
            <a:spLocks noChangeShapeType="1"/>
          </p:cNvSpPr>
          <p:nvPr/>
        </p:nvSpPr>
        <p:spPr bwMode="auto">
          <a:xfrm flipV="1">
            <a:off x="9067800" y="4302125"/>
            <a:ext cx="228600" cy="76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2548" name="Line 19"/>
          <p:cNvSpPr>
            <a:spLocks noChangeShapeType="1"/>
          </p:cNvSpPr>
          <p:nvPr/>
        </p:nvSpPr>
        <p:spPr bwMode="auto">
          <a:xfrm flipH="1" flipV="1">
            <a:off x="8839200" y="4149725"/>
            <a:ext cx="45720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2549" name="Line 20"/>
          <p:cNvSpPr>
            <a:spLocks noChangeShapeType="1"/>
          </p:cNvSpPr>
          <p:nvPr/>
        </p:nvSpPr>
        <p:spPr bwMode="auto">
          <a:xfrm flipV="1">
            <a:off x="8839200" y="3997325"/>
            <a:ext cx="45720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2550" name="Line 21"/>
          <p:cNvSpPr>
            <a:spLocks noChangeShapeType="1"/>
          </p:cNvSpPr>
          <p:nvPr/>
        </p:nvSpPr>
        <p:spPr bwMode="auto">
          <a:xfrm flipH="1" flipV="1">
            <a:off x="8839200" y="3921125"/>
            <a:ext cx="457200" cy="76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2551" name="Line 22"/>
          <p:cNvSpPr>
            <a:spLocks noChangeShapeType="1"/>
          </p:cNvSpPr>
          <p:nvPr/>
        </p:nvSpPr>
        <p:spPr bwMode="auto">
          <a:xfrm flipV="1">
            <a:off x="8839200" y="3768725"/>
            <a:ext cx="30480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2552" name="Line 23"/>
          <p:cNvSpPr>
            <a:spLocks noChangeShapeType="1"/>
          </p:cNvSpPr>
          <p:nvPr/>
        </p:nvSpPr>
        <p:spPr bwMode="auto">
          <a:xfrm flipV="1">
            <a:off x="9144000" y="3616325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2553" name="Text Box 24"/>
          <p:cNvSpPr txBox="1">
            <a:spLocks noChangeArrowheads="1"/>
          </p:cNvSpPr>
          <p:nvPr/>
        </p:nvSpPr>
        <p:spPr bwMode="auto">
          <a:xfrm>
            <a:off x="9356725" y="3429000"/>
            <a:ext cx="30008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+</a:t>
            </a:r>
          </a:p>
        </p:txBody>
      </p:sp>
      <p:grpSp>
        <p:nvGrpSpPr>
          <p:cNvPr id="2" name="Group 33"/>
          <p:cNvGrpSpPr>
            <a:grpSpLocks/>
          </p:cNvGrpSpPr>
          <p:nvPr/>
        </p:nvGrpSpPr>
        <p:grpSpPr bwMode="auto">
          <a:xfrm>
            <a:off x="4191000" y="3200400"/>
            <a:ext cx="685800" cy="990600"/>
            <a:chOff x="1680" y="2016"/>
            <a:chExt cx="432" cy="624"/>
          </a:xfrm>
        </p:grpSpPr>
        <p:sp>
          <p:nvSpPr>
            <p:cNvPr id="22565" name="Line 25"/>
            <p:cNvSpPr>
              <a:spLocks noChangeShapeType="1"/>
            </p:cNvSpPr>
            <p:nvPr/>
          </p:nvSpPr>
          <p:spPr bwMode="auto">
            <a:xfrm>
              <a:off x="2064" y="2016"/>
              <a:ext cx="0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566" name="Line 26"/>
            <p:cNvSpPr>
              <a:spLocks noChangeShapeType="1"/>
            </p:cNvSpPr>
            <p:nvPr/>
          </p:nvSpPr>
          <p:spPr bwMode="auto">
            <a:xfrm flipH="1">
              <a:off x="1872" y="2160"/>
              <a:ext cx="19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567" name="Line 27"/>
            <p:cNvSpPr>
              <a:spLocks noChangeShapeType="1"/>
            </p:cNvSpPr>
            <p:nvPr/>
          </p:nvSpPr>
          <p:spPr bwMode="auto">
            <a:xfrm>
              <a:off x="1872" y="2160"/>
              <a:ext cx="0" cy="24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568" name="Line 28"/>
            <p:cNvSpPr>
              <a:spLocks noChangeShapeType="1"/>
            </p:cNvSpPr>
            <p:nvPr/>
          </p:nvSpPr>
          <p:spPr bwMode="auto">
            <a:xfrm>
              <a:off x="1872" y="2400"/>
              <a:ext cx="19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569" name="Line 29"/>
            <p:cNvSpPr>
              <a:spLocks noChangeShapeType="1"/>
            </p:cNvSpPr>
            <p:nvPr/>
          </p:nvSpPr>
          <p:spPr bwMode="auto">
            <a:xfrm>
              <a:off x="2064" y="2400"/>
              <a:ext cx="0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570" name="AutoShape 30"/>
            <p:cNvSpPr>
              <a:spLocks noChangeArrowheads="1"/>
            </p:cNvSpPr>
            <p:nvPr/>
          </p:nvSpPr>
          <p:spPr bwMode="auto">
            <a:xfrm flipV="1">
              <a:off x="2016" y="2544"/>
              <a:ext cx="96" cy="96"/>
            </a:xfrm>
            <a:prstGeom prst="triangle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571" name="Line 31"/>
            <p:cNvSpPr>
              <a:spLocks noChangeShapeType="1"/>
            </p:cNvSpPr>
            <p:nvPr/>
          </p:nvSpPr>
          <p:spPr bwMode="auto">
            <a:xfrm>
              <a:off x="1824" y="2160"/>
              <a:ext cx="0" cy="24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572" name="Line 32"/>
            <p:cNvSpPr>
              <a:spLocks noChangeShapeType="1"/>
            </p:cNvSpPr>
            <p:nvPr/>
          </p:nvSpPr>
          <p:spPr bwMode="auto">
            <a:xfrm flipH="1">
              <a:off x="1680" y="2256"/>
              <a:ext cx="14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" name="Group 34"/>
          <p:cNvGrpSpPr>
            <a:grpSpLocks/>
          </p:cNvGrpSpPr>
          <p:nvPr/>
        </p:nvGrpSpPr>
        <p:grpSpPr bwMode="auto">
          <a:xfrm>
            <a:off x="4191000" y="4724400"/>
            <a:ext cx="685800" cy="990600"/>
            <a:chOff x="1680" y="2016"/>
            <a:chExt cx="432" cy="624"/>
          </a:xfrm>
        </p:grpSpPr>
        <p:sp>
          <p:nvSpPr>
            <p:cNvPr id="22557" name="Line 35"/>
            <p:cNvSpPr>
              <a:spLocks noChangeShapeType="1"/>
            </p:cNvSpPr>
            <p:nvPr/>
          </p:nvSpPr>
          <p:spPr bwMode="auto">
            <a:xfrm>
              <a:off x="2064" y="2016"/>
              <a:ext cx="0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558" name="Line 36"/>
            <p:cNvSpPr>
              <a:spLocks noChangeShapeType="1"/>
            </p:cNvSpPr>
            <p:nvPr/>
          </p:nvSpPr>
          <p:spPr bwMode="auto">
            <a:xfrm flipH="1">
              <a:off x="1872" y="2160"/>
              <a:ext cx="19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559" name="Line 37"/>
            <p:cNvSpPr>
              <a:spLocks noChangeShapeType="1"/>
            </p:cNvSpPr>
            <p:nvPr/>
          </p:nvSpPr>
          <p:spPr bwMode="auto">
            <a:xfrm>
              <a:off x="1872" y="2160"/>
              <a:ext cx="0" cy="24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560" name="Line 38"/>
            <p:cNvSpPr>
              <a:spLocks noChangeShapeType="1"/>
            </p:cNvSpPr>
            <p:nvPr/>
          </p:nvSpPr>
          <p:spPr bwMode="auto">
            <a:xfrm>
              <a:off x="1872" y="2400"/>
              <a:ext cx="19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561" name="Line 39"/>
            <p:cNvSpPr>
              <a:spLocks noChangeShapeType="1"/>
            </p:cNvSpPr>
            <p:nvPr/>
          </p:nvSpPr>
          <p:spPr bwMode="auto">
            <a:xfrm>
              <a:off x="2064" y="2400"/>
              <a:ext cx="0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562" name="AutoShape 40"/>
            <p:cNvSpPr>
              <a:spLocks noChangeArrowheads="1"/>
            </p:cNvSpPr>
            <p:nvPr/>
          </p:nvSpPr>
          <p:spPr bwMode="auto">
            <a:xfrm flipV="1">
              <a:off x="2016" y="2544"/>
              <a:ext cx="96" cy="96"/>
            </a:xfrm>
            <a:prstGeom prst="triangle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563" name="Line 41"/>
            <p:cNvSpPr>
              <a:spLocks noChangeShapeType="1"/>
            </p:cNvSpPr>
            <p:nvPr/>
          </p:nvSpPr>
          <p:spPr bwMode="auto">
            <a:xfrm>
              <a:off x="1824" y="2160"/>
              <a:ext cx="0" cy="24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564" name="Line 42"/>
            <p:cNvSpPr>
              <a:spLocks noChangeShapeType="1"/>
            </p:cNvSpPr>
            <p:nvPr/>
          </p:nvSpPr>
          <p:spPr bwMode="auto">
            <a:xfrm flipH="1">
              <a:off x="1680" y="2256"/>
              <a:ext cx="14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22556" name="Line 43"/>
          <p:cNvSpPr>
            <a:spLocks noChangeShapeType="1"/>
          </p:cNvSpPr>
          <p:nvPr/>
        </p:nvSpPr>
        <p:spPr bwMode="auto">
          <a:xfrm flipV="1">
            <a:off x="4800600" y="464820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502425135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</a:t>
            </a:r>
            <a:r>
              <a:rPr lang="en-US" baseline="30000"/>
              <a:t>2</a:t>
            </a:r>
            <a:r>
              <a:rPr lang="en-US"/>
              <a:t>C signaling</a:t>
            </a:r>
          </a:p>
        </p:txBody>
      </p:sp>
      <p:sp>
        <p:nvSpPr>
          <p:cNvPr id="2355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Sender pulls down bus for 0.</a:t>
            </a:r>
          </a:p>
          <a:p>
            <a:r>
              <a:rPr lang="en-US"/>
              <a:t>Sender listens to bus---if it tried to send a 1 and heard a 0, someone else is simultaneously transmitting.</a:t>
            </a:r>
          </a:p>
          <a:p>
            <a:r>
              <a:rPr lang="en-US"/>
              <a:t>Transmissions occur in 8-bit bytes.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39336268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Why multiprocessors? cont’d.</a:t>
            </a:r>
          </a:p>
        </p:txBody>
      </p:sp>
      <p:sp>
        <p:nvSpPr>
          <p:cNvPr id="717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Good for processing I/O in real-time.</a:t>
            </a:r>
          </a:p>
          <a:p>
            <a:r>
              <a:rPr lang="en-US"/>
              <a:t>May consume less energy.</a:t>
            </a:r>
          </a:p>
          <a:p>
            <a:r>
              <a:rPr lang="en-US"/>
              <a:t>May be better at streaming data.</a:t>
            </a:r>
          </a:p>
          <a:p>
            <a:r>
              <a:rPr lang="en-US"/>
              <a:t>May not be able to do all the work on even the largest single CPU.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846041167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8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</a:t>
            </a:r>
            <a:r>
              <a:rPr lang="en-US" baseline="30000"/>
              <a:t>2</a:t>
            </a:r>
            <a:r>
              <a:rPr lang="en-US"/>
              <a:t>C data link layer</a:t>
            </a:r>
          </a:p>
        </p:txBody>
      </p:sp>
      <p:sp>
        <p:nvSpPr>
          <p:cNvPr id="2458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Every device has an address (7 bits in standard, 10 bits in extension).</a:t>
            </a:r>
          </a:p>
          <a:p>
            <a:pPr lvl="1"/>
            <a:r>
              <a:rPr lang="en-US"/>
              <a:t>Bit 8 of address signals read or write.</a:t>
            </a:r>
          </a:p>
          <a:p>
            <a:r>
              <a:rPr lang="en-US"/>
              <a:t>General call address allows broadcast.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3308468763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</a:t>
            </a:r>
            <a:r>
              <a:rPr lang="en-US" baseline="30000"/>
              <a:t>2</a:t>
            </a:r>
            <a:r>
              <a:rPr lang="en-US"/>
              <a:t>C bus arbitration</a:t>
            </a:r>
          </a:p>
        </p:txBody>
      </p:sp>
      <p:sp>
        <p:nvSpPr>
          <p:cNvPr id="2560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Sender listens while sending address.</a:t>
            </a:r>
          </a:p>
          <a:p>
            <a:r>
              <a:rPr lang="en-US"/>
              <a:t>When sender hears a conflict, if its address is higher, it stops signaling.</a:t>
            </a:r>
          </a:p>
          <a:p>
            <a:r>
              <a:rPr lang="en-US"/>
              <a:t>Low-priority senders relinquish control early enough in clock cycle to allow bit to be transmitted reliably.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3079074848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</a:t>
            </a:r>
            <a:r>
              <a:rPr lang="en-US" baseline="30000"/>
              <a:t>2</a:t>
            </a:r>
            <a:r>
              <a:rPr lang="en-US"/>
              <a:t>C transmissions</a:t>
            </a:r>
          </a:p>
        </p:txBody>
      </p:sp>
      <p:sp>
        <p:nvSpPr>
          <p:cNvPr id="26629" name="Text Box 4"/>
          <p:cNvSpPr txBox="1">
            <a:spLocks noChangeArrowheads="1"/>
          </p:cNvSpPr>
          <p:nvPr/>
        </p:nvSpPr>
        <p:spPr bwMode="auto">
          <a:xfrm>
            <a:off x="2346326" y="2022475"/>
            <a:ext cx="170091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multi-byte write</a:t>
            </a:r>
          </a:p>
        </p:txBody>
      </p:sp>
      <p:sp>
        <p:nvSpPr>
          <p:cNvPr id="26630" name="Text Box 5"/>
          <p:cNvSpPr txBox="1">
            <a:spLocks noChangeArrowheads="1"/>
          </p:cNvSpPr>
          <p:nvPr/>
        </p:nvSpPr>
        <p:spPr bwMode="auto">
          <a:xfrm>
            <a:off x="2209800" y="3276600"/>
            <a:ext cx="163538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read from slave</a:t>
            </a:r>
          </a:p>
        </p:txBody>
      </p:sp>
      <p:sp>
        <p:nvSpPr>
          <p:cNvPr id="26631" name="Text Box 6"/>
          <p:cNvSpPr txBox="1">
            <a:spLocks noChangeArrowheads="1"/>
          </p:cNvSpPr>
          <p:nvPr/>
        </p:nvSpPr>
        <p:spPr bwMode="auto">
          <a:xfrm>
            <a:off x="2270125" y="4765675"/>
            <a:ext cx="169719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write, then read</a:t>
            </a:r>
          </a:p>
        </p:txBody>
      </p:sp>
      <p:sp>
        <p:nvSpPr>
          <p:cNvPr id="26632" name="Rectangle 7"/>
          <p:cNvSpPr>
            <a:spLocks noChangeArrowheads="1"/>
          </p:cNvSpPr>
          <p:nvPr/>
        </p:nvSpPr>
        <p:spPr bwMode="auto">
          <a:xfrm>
            <a:off x="2743200" y="2590800"/>
            <a:ext cx="457200" cy="609600"/>
          </a:xfrm>
          <a:prstGeom prst="rect">
            <a:avLst/>
          </a:prstGeom>
          <a:solidFill>
            <a:srgbClr val="00FF00"/>
          </a:solidFill>
          <a:ln w="9525">
            <a:solidFill>
              <a:schemeClr val="tx2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/>
              <a:t>S</a:t>
            </a:r>
          </a:p>
        </p:txBody>
      </p:sp>
      <p:sp>
        <p:nvSpPr>
          <p:cNvPr id="26633" name="Rectangle 8"/>
          <p:cNvSpPr>
            <a:spLocks noChangeArrowheads="1"/>
          </p:cNvSpPr>
          <p:nvPr/>
        </p:nvSpPr>
        <p:spPr bwMode="auto">
          <a:xfrm>
            <a:off x="3200400" y="2590800"/>
            <a:ext cx="1219200" cy="609600"/>
          </a:xfrm>
          <a:prstGeom prst="rect">
            <a:avLst/>
          </a:prstGeom>
          <a:solidFill>
            <a:srgbClr val="6600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>
                <a:solidFill>
                  <a:schemeClr val="bg1"/>
                </a:solidFill>
              </a:rPr>
              <a:t>adrs</a:t>
            </a:r>
            <a:endParaRPr lang="en-US"/>
          </a:p>
        </p:txBody>
      </p:sp>
      <p:sp>
        <p:nvSpPr>
          <p:cNvPr id="26634" name="Rectangle 9"/>
          <p:cNvSpPr>
            <a:spLocks noChangeArrowheads="1"/>
          </p:cNvSpPr>
          <p:nvPr/>
        </p:nvSpPr>
        <p:spPr bwMode="auto">
          <a:xfrm>
            <a:off x="4419600" y="2590800"/>
            <a:ext cx="457200" cy="609600"/>
          </a:xfrm>
          <a:prstGeom prst="rect">
            <a:avLst/>
          </a:prstGeom>
          <a:solidFill>
            <a:srgbClr val="CC66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/>
              <a:t>0</a:t>
            </a:r>
          </a:p>
        </p:txBody>
      </p:sp>
      <p:sp>
        <p:nvSpPr>
          <p:cNvPr id="26635" name="Rectangle 10"/>
          <p:cNvSpPr>
            <a:spLocks noChangeArrowheads="1"/>
          </p:cNvSpPr>
          <p:nvPr/>
        </p:nvSpPr>
        <p:spPr bwMode="auto">
          <a:xfrm>
            <a:off x="4876800" y="2590800"/>
            <a:ext cx="1371600" cy="609600"/>
          </a:xfrm>
          <a:prstGeom prst="rect">
            <a:avLst/>
          </a:prstGeom>
          <a:solidFill>
            <a:srgbClr val="FFCC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/>
              <a:t>data</a:t>
            </a:r>
          </a:p>
        </p:txBody>
      </p:sp>
      <p:sp>
        <p:nvSpPr>
          <p:cNvPr id="26636" name="Rectangle 11"/>
          <p:cNvSpPr>
            <a:spLocks noChangeArrowheads="1"/>
          </p:cNvSpPr>
          <p:nvPr/>
        </p:nvSpPr>
        <p:spPr bwMode="auto">
          <a:xfrm>
            <a:off x="6248400" y="2590800"/>
            <a:ext cx="1371600" cy="609600"/>
          </a:xfrm>
          <a:prstGeom prst="rect">
            <a:avLst/>
          </a:prstGeom>
          <a:solidFill>
            <a:srgbClr val="FFCC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/>
              <a:t>data</a:t>
            </a:r>
          </a:p>
        </p:txBody>
      </p:sp>
      <p:sp>
        <p:nvSpPr>
          <p:cNvPr id="26637" name="Rectangle 12"/>
          <p:cNvSpPr>
            <a:spLocks noChangeArrowheads="1"/>
          </p:cNvSpPr>
          <p:nvPr/>
        </p:nvSpPr>
        <p:spPr bwMode="auto">
          <a:xfrm>
            <a:off x="7620000" y="2590800"/>
            <a:ext cx="457200" cy="6096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2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/>
              <a:t>P</a:t>
            </a:r>
          </a:p>
        </p:txBody>
      </p:sp>
      <p:sp>
        <p:nvSpPr>
          <p:cNvPr id="26638" name="Rectangle 13"/>
          <p:cNvSpPr>
            <a:spLocks noChangeArrowheads="1"/>
          </p:cNvSpPr>
          <p:nvPr/>
        </p:nvSpPr>
        <p:spPr bwMode="auto">
          <a:xfrm>
            <a:off x="2743200" y="3886200"/>
            <a:ext cx="457200" cy="609600"/>
          </a:xfrm>
          <a:prstGeom prst="rect">
            <a:avLst/>
          </a:prstGeom>
          <a:solidFill>
            <a:srgbClr val="00FF00"/>
          </a:solidFill>
          <a:ln w="9525">
            <a:solidFill>
              <a:schemeClr val="tx2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/>
              <a:t>S</a:t>
            </a:r>
          </a:p>
        </p:txBody>
      </p:sp>
      <p:sp>
        <p:nvSpPr>
          <p:cNvPr id="26639" name="Rectangle 14"/>
          <p:cNvSpPr>
            <a:spLocks noChangeArrowheads="1"/>
          </p:cNvSpPr>
          <p:nvPr/>
        </p:nvSpPr>
        <p:spPr bwMode="auto">
          <a:xfrm>
            <a:off x="3200400" y="3886200"/>
            <a:ext cx="1219200" cy="609600"/>
          </a:xfrm>
          <a:prstGeom prst="rect">
            <a:avLst/>
          </a:prstGeom>
          <a:solidFill>
            <a:srgbClr val="6600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>
                <a:solidFill>
                  <a:schemeClr val="bg1"/>
                </a:solidFill>
              </a:rPr>
              <a:t>adrs</a:t>
            </a:r>
            <a:endParaRPr lang="en-US"/>
          </a:p>
        </p:txBody>
      </p:sp>
      <p:sp>
        <p:nvSpPr>
          <p:cNvPr id="26640" name="Rectangle 15"/>
          <p:cNvSpPr>
            <a:spLocks noChangeArrowheads="1"/>
          </p:cNvSpPr>
          <p:nvPr/>
        </p:nvSpPr>
        <p:spPr bwMode="auto">
          <a:xfrm>
            <a:off x="4419600" y="3886200"/>
            <a:ext cx="457200" cy="609600"/>
          </a:xfrm>
          <a:prstGeom prst="rect">
            <a:avLst/>
          </a:prstGeom>
          <a:solidFill>
            <a:srgbClr val="CC66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/>
              <a:t>1</a:t>
            </a:r>
          </a:p>
        </p:txBody>
      </p:sp>
      <p:sp>
        <p:nvSpPr>
          <p:cNvPr id="26641" name="Rectangle 16"/>
          <p:cNvSpPr>
            <a:spLocks noChangeArrowheads="1"/>
          </p:cNvSpPr>
          <p:nvPr/>
        </p:nvSpPr>
        <p:spPr bwMode="auto">
          <a:xfrm>
            <a:off x="4876800" y="3886200"/>
            <a:ext cx="1447800" cy="6096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/>
              <a:t>data</a:t>
            </a:r>
          </a:p>
        </p:txBody>
      </p:sp>
      <p:sp>
        <p:nvSpPr>
          <p:cNvPr id="26642" name="Rectangle 17"/>
          <p:cNvSpPr>
            <a:spLocks noChangeArrowheads="1"/>
          </p:cNvSpPr>
          <p:nvPr/>
        </p:nvSpPr>
        <p:spPr bwMode="auto">
          <a:xfrm>
            <a:off x="6324600" y="3886200"/>
            <a:ext cx="457200" cy="6096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2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/>
              <a:t>P</a:t>
            </a:r>
          </a:p>
        </p:txBody>
      </p:sp>
      <p:sp>
        <p:nvSpPr>
          <p:cNvPr id="26643" name="Rectangle 18"/>
          <p:cNvSpPr>
            <a:spLocks noChangeArrowheads="1"/>
          </p:cNvSpPr>
          <p:nvPr/>
        </p:nvSpPr>
        <p:spPr bwMode="auto">
          <a:xfrm>
            <a:off x="2743200" y="5181600"/>
            <a:ext cx="457200" cy="609600"/>
          </a:xfrm>
          <a:prstGeom prst="rect">
            <a:avLst/>
          </a:prstGeom>
          <a:solidFill>
            <a:srgbClr val="00FF00"/>
          </a:solidFill>
          <a:ln w="9525">
            <a:solidFill>
              <a:schemeClr val="tx2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/>
              <a:t>S</a:t>
            </a:r>
          </a:p>
        </p:txBody>
      </p:sp>
      <p:sp>
        <p:nvSpPr>
          <p:cNvPr id="26644" name="Rectangle 19"/>
          <p:cNvSpPr>
            <a:spLocks noChangeArrowheads="1"/>
          </p:cNvSpPr>
          <p:nvPr/>
        </p:nvSpPr>
        <p:spPr bwMode="auto">
          <a:xfrm>
            <a:off x="3200400" y="5181600"/>
            <a:ext cx="1219200" cy="609600"/>
          </a:xfrm>
          <a:prstGeom prst="rect">
            <a:avLst/>
          </a:prstGeom>
          <a:solidFill>
            <a:srgbClr val="6600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>
                <a:solidFill>
                  <a:schemeClr val="bg1"/>
                </a:solidFill>
              </a:rPr>
              <a:t>adrs</a:t>
            </a:r>
            <a:endParaRPr lang="en-US"/>
          </a:p>
        </p:txBody>
      </p:sp>
      <p:sp>
        <p:nvSpPr>
          <p:cNvPr id="26645" name="Rectangle 20"/>
          <p:cNvSpPr>
            <a:spLocks noChangeArrowheads="1"/>
          </p:cNvSpPr>
          <p:nvPr/>
        </p:nvSpPr>
        <p:spPr bwMode="auto">
          <a:xfrm>
            <a:off x="4419600" y="5181600"/>
            <a:ext cx="457200" cy="609600"/>
          </a:xfrm>
          <a:prstGeom prst="rect">
            <a:avLst/>
          </a:prstGeom>
          <a:solidFill>
            <a:srgbClr val="CC66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/>
              <a:t>0</a:t>
            </a:r>
          </a:p>
        </p:txBody>
      </p:sp>
      <p:sp>
        <p:nvSpPr>
          <p:cNvPr id="26646" name="Rectangle 21"/>
          <p:cNvSpPr>
            <a:spLocks noChangeArrowheads="1"/>
          </p:cNvSpPr>
          <p:nvPr/>
        </p:nvSpPr>
        <p:spPr bwMode="auto">
          <a:xfrm>
            <a:off x="4876800" y="5181600"/>
            <a:ext cx="1371600" cy="609600"/>
          </a:xfrm>
          <a:prstGeom prst="rect">
            <a:avLst/>
          </a:prstGeom>
          <a:solidFill>
            <a:srgbClr val="FFCC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/>
              <a:t>data</a:t>
            </a:r>
          </a:p>
        </p:txBody>
      </p:sp>
      <p:sp>
        <p:nvSpPr>
          <p:cNvPr id="26647" name="Rectangle 22"/>
          <p:cNvSpPr>
            <a:spLocks noChangeArrowheads="1"/>
          </p:cNvSpPr>
          <p:nvPr/>
        </p:nvSpPr>
        <p:spPr bwMode="auto">
          <a:xfrm>
            <a:off x="6248400" y="5181600"/>
            <a:ext cx="457200" cy="609600"/>
          </a:xfrm>
          <a:prstGeom prst="rect">
            <a:avLst/>
          </a:prstGeom>
          <a:solidFill>
            <a:srgbClr val="00FF00"/>
          </a:solidFill>
          <a:ln w="9525">
            <a:solidFill>
              <a:schemeClr val="tx2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/>
              <a:t>S</a:t>
            </a:r>
          </a:p>
        </p:txBody>
      </p:sp>
      <p:sp>
        <p:nvSpPr>
          <p:cNvPr id="26648" name="Rectangle 23"/>
          <p:cNvSpPr>
            <a:spLocks noChangeArrowheads="1"/>
          </p:cNvSpPr>
          <p:nvPr/>
        </p:nvSpPr>
        <p:spPr bwMode="auto">
          <a:xfrm>
            <a:off x="6705600" y="5181600"/>
            <a:ext cx="1219200" cy="609600"/>
          </a:xfrm>
          <a:prstGeom prst="rect">
            <a:avLst/>
          </a:prstGeom>
          <a:solidFill>
            <a:srgbClr val="6600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>
                <a:solidFill>
                  <a:schemeClr val="bg1"/>
                </a:solidFill>
              </a:rPr>
              <a:t>adrs</a:t>
            </a:r>
            <a:endParaRPr lang="en-US"/>
          </a:p>
        </p:txBody>
      </p:sp>
      <p:sp>
        <p:nvSpPr>
          <p:cNvPr id="26649" name="Rectangle 24"/>
          <p:cNvSpPr>
            <a:spLocks noChangeArrowheads="1"/>
          </p:cNvSpPr>
          <p:nvPr/>
        </p:nvSpPr>
        <p:spPr bwMode="auto">
          <a:xfrm>
            <a:off x="7924800" y="5181600"/>
            <a:ext cx="457200" cy="609600"/>
          </a:xfrm>
          <a:prstGeom prst="rect">
            <a:avLst/>
          </a:prstGeom>
          <a:solidFill>
            <a:srgbClr val="CC66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/>
              <a:t>1</a:t>
            </a:r>
          </a:p>
        </p:txBody>
      </p:sp>
      <p:sp>
        <p:nvSpPr>
          <p:cNvPr id="26650" name="Rectangle 25"/>
          <p:cNvSpPr>
            <a:spLocks noChangeArrowheads="1"/>
          </p:cNvSpPr>
          <p:nvPr/>
        </p:nvSpPr>
        <p:spPr bwMode="auto">
          <a:xfrm>
            <a:off x="8382000" y="5181600"/>
            <a:ext cx="1447800" cy="6096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/>
              <a:t>data</a:t>
            </a:r>
          </a:p>
        </p:txBody>
      </p:sp>
      <p:sp>
        <p:nvSpPr>
          <p:cNvPr id="26651" name="Rectangle 26"/>
          <p:cNvSpPr>
            <a:spLocks noChangeArrowheads="1"/>
          </p:cNvSpPr>
          <p:nvPr/>
        </p:nvSpPr>
        <p:spPr bwMode="auto">
          <a:xfrm>
            <a:off x="9829800" y="5181600"/>
            <a:ext cx="457200" cy="6096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2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/>
              <a:t>P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32605054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Categories of multiprocessors</a:t>
            </a:r>
          </a:p>
        </p:txBody>
      </p:sp>
      <p:pic>
        <p:nvPicPr>
          <p:cNvPr id="8" name="Content Placeholder 7" descr="f08-03-9780123884367.eps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667000" y="2286001"/>
            <a:ext cx="7097626" cy="3152775"/>
          </a:xfrm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269184165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Multiprocessor taxonomy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PE: processing element.</a:t>
            </a:r>
          </a:p>
          <a:p>
            <a:r>
              <a:rPr lang="en-US" dirty="0"/>
              <a:t>PEs and memory connected by interconnection network.</a:t>
            </a:r>
          </a:p>
          <a:p>
            <a:r>
              <a:rPr lang="en-US" dirty="0"/>
              <a:t>Shared memory: all PEs talk to a pool of memory.</a:t>
            </a:r>
          </a:p>
          <a:p>
            <a:r>
              <a:rPr lang="en-US" dirty="0"/>
              <a:t>Message passing: each PE has its own memory, communicates with messages.</a:t>
            </a:r>
          </a:p>
          <a:p>
            <a:r>
              <a:rPr lang="en-US" dirty="0"/>
              <a:t>Shared memory and message passing are equivalent.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128787024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Varieties of multiprocessor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System-on-chip is complete system, usually a multiprocessor, with I/O and memory.</a:t>
            </a:r>
          </a:p>
          <a:p>
            <a:r>
              <a:rPr lang="en-US" dirty="0"/>
              <a:t>A distributed system has multiple chips and significant communication delay.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291537610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ARM </a:t>
            </a:r>
            <a:r>
              <a:rPr lang="en-US" dirty="0" err="1"/>
              <a:t>MPCore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Up to four CPUs.</a:t>
            </a:r>
          </a:p>
          <a:p>
            <a:r>
              <a:rPr lang="en-US" dirty="0"/>
              <a:t>Distributed interrupt system.</a:t>
            </a:r>
          </a:p>
          <a:p>
            <a:r>
              <a:rPr lang="en-US" dirty="0"/>
              <a:t>Snooping cache controller.</a:t>
            </a:r>
          </a:p>
        </p:txBody>
      </p:sp>
      <p:pic>
        <p:nvPicPr>
          <p:cNvPr id="10" name="Content Placeholder 9" descr="u08-01-9780123884367.eps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6477000" y="2057401"/>
            <a:ext cx="3693810" cy="3495675"/>
          </a:xfrm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393725705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1963</Words>
  <Application>Microsoft Office PowerPoint</Application>
  <PresentationFormat>Widescreen</PresentationFormat>
  <Paragraphs>432</Paragraphs>
  <Slides>52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52</vt:i4>
      </vt:variant>
    </vt:vector>
  </HeadingPairs>
  <TitlesOfParts>
    <vt:vector size="58" baseType="lpstr">
      <vt:lpstr>Arial</vt:lpstr>
      <vt:lpstr>Calibri</vt:lpstr>
      <vt:lpstr>Calibri Light</vt:lpstr>
      <vt:lpstr>Monotype Sorts</vt:lpstr>
      <vt:lpstr>Tahoma</vt:lpstr>
      <vt:lpstr>Office Theme</vt:lpstr>
      <vt:lpstr>Networks and Multiprocessors</vt:lpstr>
      <vt:lpstr>Why multiprocessors?</vt:lpstr>
      <vt:lpstr>Why multiprocessors? cont’d.</vt:lpstr>
      <vt:lpstr>Why multiprocessors? cont’d.</vt:lpstr>
      <vt:lpstr>Why multiprocessors? cont’d.</vt:lpstr>
      <vt:lpstr>Categories of multiprocessors</vt:lpstr>
      <vt:lpstr>Multiprocessor taxonomy</vt:lpstr>
      <vt:lpstr>Varieties of multiprocessor</vt:lpstr>
      <vt:lpstr>ARM MPCore</vt:lpstr>
      <vt:lpstr>Why distributed?</vt:lpstr>
      <vt:lpstr>Shared memory multiprocessors</vt:lpstr>
      <vt:lpstr>TI TMS320DM816x DaVinci</vt:lpstr>
      <vt:lpstr>Accelerated systems</vt:lpstr>
      <vt:lpstr>Accelerated system architecture</vt:lpstr>
      <vt:lpstr>Accelerator vs. co-processor</vt:lpstr>
      <vt:lpstr>Accelerator implementations</vt:lpstr>
      <vt:lpstr>Xilinx Zynq UltraScale+</vt:lpstr>
      <vt:lpstr>System design tasks</vt:lpstr>
      <vt:lpstr>Accelerated system design</vt:lpstr>
      <vt:lpstr>Accelerated system platforms</vt:lpstr>
      <vt:lpstr>Accelerator/CPU interface</vt:lpstr>
      <vt:lpstr>System integration and debugging</vt:lpstr>
      <vt:lpstr>Caching problems</vt:lpstr>
      <vt:lpstr>Synchronization</vt:lpstr>
      <vt:lpstr>Multiprocessor performance analysis</vt:lpstr>
      <vt:lpstr>Accelerator speedup</vt:lpstr>
      <vt:lpstr>Accelerator execution time</vt:lpstr>
      <vt:lpstr>Accelerator speedup</vt:lpstr>
      <vt:lpstr>Single- vs. multi-threaded</vt:lpstr>
      <vt:lpstr>Total execution time</vt:lpstr>
      <vt:lpstr>Execution time analysis</vt:lpstr>
      <vt:lpstr>Sources of parallelism</vt:lpstr>
      <vt:lpstr>Data input/output times</vt:lpstr>
      <vt:lpstr>Scheduling and allocation</vt:lpstr>
      <vt:lpstr>Example: scheduling and allocation</vt:lpstr>
      <vt:lpstr>First design</vt:lpstr>
      <vt:lpstr>Second design</vt:lpstr>
      <vt:lpstr>Example: adjusting messages to reduce delay</vt:lpstr>
      <vt:lpstr>Initial schedule</vt:lpstr>
      <vt:lpstr>New design</vt:lpstr>
      <vt:lpstr>New schedule</vt:lpstr>
      <vt:lpstr>Buffering and performance</vt:lpstr>
      <vt:lpstr>Buffers and latency</vt:lpstr>
      <vt:lpstr>Buffers and latency schedules</vt:lpstr>
      <vt:lpstr>I2C bus</vt:lpstr>
      <vt:lpstr>I2C physical layer</vt:lpstr>
      <vt:lpstr>I2C data format</vt:lpstr>
      <vt:lpstr>I2C electrical interface</vt:lpstr>
      <vt:lpstr>I2C signaling</vt:lpstr>
      <vt:lpstr>I2C data link layer</vt:lpstr>
      <vt:lpstr>I2C bus arbitration</vt:lpstr>
      <vt:lpstr>I2C transmissions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Networks and Multiprocessors</dc:title>
  <dc:creator>Marilyn</dc:creator>
  <cp:lastModifiedBy>Marilyn Wolf</cp:lastModifiedBy>
  <cp:revision>5</cp:revision>
  <dcterms:created xsi:type="dcterms:W3CDTF">2015-10-14T23:01:27Z</dcterms:created>
  <dcterms:modified xsi:type="dcterms:W3CDTF">2021-06-18T01:15:10Z</dcterms:modified>
</cp:coreProperties>
</file>