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CE0BF-443F-469F-9996-A6FA4A09C133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2A895-05A1-4977-A1BF-9DB9C4C84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21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F2A895-05A1-4977-A1BF-9DB9C4C845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6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82EA5-83DB-4DF9-A6E1-0091021BA1D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0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CDFCB-BB02-4208-A658-E9DA4EB17BB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0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9BE5-40AC-41F3-A1E0-B5A0730BA05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77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CFA63-0CF5-4749-927D-3ADE787ACA8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73BDD-2CF7-4C44-A114-4E7AD0D3C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5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286E-0163-466E-B3B4-FACF5138B25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3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9E522-8E3F-48AF-AC19-ED46B041964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6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4E61-46C4-4FFF-A0C5-11BF6C642CE8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9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C001-58D7-42BB-BCEC-5FC9C77CEE17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0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9D1DC-CAD7-4F4F-B055-BDBA3020391F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7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5B84-81E0-439D-9DED-E8F845B6E5C6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2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68E6-75A8-4370-808C-C4C18C776BA4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9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B4DFA-3A6D-4D81-9773-E8E65C152B36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0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224A6-FBFD-4A1D-ABD5-976A62F8A35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48C8A-F2AC-46E4-87DE-26D0FE85E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8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</a:t>
            </a:r>
            <a:r>
              <a:rPr lang="en-US"/>
              <a:t>and multiprocessors</a:t>
            </a:r>
            <a:endParaRPr lang="en-US" dirty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Example: video accelerator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81474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diagram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3581400" y="1828800"/>
            <a:ext cx="1295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:PC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6477000" y="1828800"/>
            <a:ext cx="2438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:Motion-estimator</a:t>
            </a:r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>
            <a:off x="41910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>
            <a:off x="76962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4038600" y="2514600"/>
            <a:ext cx="304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7467600" y="3124200"/>
            <a:ext cx="381000" cy="2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43400" y="31242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Line 11"/>
          <p:cNvSpPr>
            <a:spLocks noChangeShapeType="1"/>
          </p:cNvSpPr>
          <p:nvPr/>
        </p:nvSpPr>
        <p:spPr bwMode="auto">
          <a:xfrm flipH="1">
            <a:off x="4191000" y="3733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4937126" y="2632075"/>
            <a:ext cx="15165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compute-mv()</a:t>
            </a:r>
          </a:p>
        </p:txBody>
      </p:sp>
      <p:sp>
        <p:nvSpPr>
          <p:cNvPr id="13326" name="Text Box 13"/>
          <p:cNvSpPr txBox="1">
            <a:spLocks noChangeArrowheads="1"/>
          </p:cNvSpPr>
          <p:nvPr/>
        </p:nvSpPr>
        <p:spPr bwMode="auto">
          <a:xfrm>
            <a:off x="5105401" y="3200400"/>
            <a:ext cx="1117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memory[]</a:t>
            </a:r>
          </a:p>
        </p:txBody>
      </p:sp>
      <p:sp>
        <p:nvSpPr>
          <p:cNvPr id="13327" name="Line 14"/>
          <p:cNvSpPr>
            <a:spLocks noChangeShapeType="1"/>
          </p:cNvSpPr>
          <p:nvPr/>
        </p:nvSpPr>
        <p:spPr bwMode="auto">
          <a:xfrm flipH="1">
            <a:off x="4191000" y="4495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15"/>
          <p:cNvSpPr txBox="1">
            <a:spLocks noChangeArrowheads="1"/>
          </p:cNvSpPr>
          <p:nvPr/>
        </p:nvSpPr>
        <p:spPr bwMode="auto">
          <a:xfrm>
            <a:off x="5105401" y="3962400"/>
            <a:ext cx="1117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memory[]</a:t>
            </a:r>
          </a:p>
        </p:txBody>
      </p:sp>
      <p:sp>
        <p:nvSpPr>
          <p:cNvPr id="13329" name="Line 16"/>
          <p:cNvSpPr>
            <a:spLocks noChangeShapeType="1"/>
          </p:cNvSpPr>
          <p:nvPr/>
        </p:nvSpPr>
        <p:spPr bwMode="auto">
          <a:xfrm flipH="1">
            <a:off x="4191000" y="5410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Text Box 17"/>
          <p:cNvSpPr txBox="1">
            <a:spLocks noChangeArrowheads="1"/>
          </p:cNvSpPr>
          <p:nvPr/>
        </p:nvSpPr>
        <p:spPr bwMode="auto">
          <a:xfrm>
            <a:off x="5105401" y="4876800"/>
            <a:ext cx="1117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memory[]</a:t>
            </a:r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 flipH="1">
            <a:off x="1752600" y="2819400"/>
            <a:ext cx="2057400" cy="7620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Search area</a:t>
            </a: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3429000" y="2819400"/>
            <a:ext cx="381000" cy="1524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 flipH="1">
            <a:off x="1905000" y="4343400"/>
            <a:ext cx="2057400" cy="11430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macroblocks</a:t>
            </a:r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>
            <a:off x="3581400" y="4343400"/>
            <a:ext cx="381000" cy="3048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1590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Architectural considerations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Requires large amount of memory:</a:t>
            </a:r>
          </a:p>
          <a:p>
            <a:pPr lvl="1"/>
            <a:r>
              <a:rPr lang="en-US"/>
              <a:t>macroblock has 256 pixels;</a:t>
            </a:r>
          </a:p>
          <a:p>
            <a:pPr lvl="1"/>
            <a:r>
              <a:rPr lang="en-US"/>
              <a:t>search area has 1,089 pixels.</a:t>
            </a:r>
          </a:p>
          <a:p>
            <a:r>
              <a:rPr lang="en-US"/>
              <a:t>May need external memory (especially if buffering multiple macroblocks/search areas).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79850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estimator organization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 rot="-5400000">
            <a:off x="1905000" y="3657600"/>
            <a:ext cx="2133600" cy="762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Address</a:t>
            </a:r>
          </a:p>
          <a:p>
            <a:pPr algn="ctr"/>
            <a:r>
              <a:rPr lang="en-US"/>
              <a:t>generator</a:t>
            </a:r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 rot="-5400000">
            <a:off x="3581400" y="2133600"/>
            <a:ext cx="16002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search area</a:t>
            </a: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 rot="-5400000">
            <a:off x="3581400" y="4876800"/>
            <a:ext cx="16002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macroblock</a:t>
            </a: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 rot="-5400000">
            <a:off x="4724400" y="2286000"/>
            <a:ext cx="16002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network</a:t>
            </a:r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4724400" y="3581400"/>
            <a:ext cx="685800" cy="6096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ctrl</a:t>
            </a:r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 rot="-5400000">
            <a:off x="4724400" y="5029200"/>
            <a:ext cx="16002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network</a:t>
            </a:r>
          </a:p>
        </p:txBody>
      </p:sp>
      <p:sp>
        <p:nvSpPr>
          <p:cNvPr id="15371" name="Rectangle 10"/>
          <p:cNvSpPr>
            <a:spLocks noChangeArrowheads="1"/>
          </p:cNvSpPr>
          <p:nvPr/>
        </p:nvSpPr>
        <p:spPr bwMode="auto">
          <a:xfrm>
            <a:off x="6705600" y="18288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PE 0</a:t>
            </a:r>
          </a:p>
        </p:txBody>
      </p:sp>
      <p:sp>
        <p:nvSpPr>
          <p:cNvPr id="15372" name="Rectangle 11"/>
          <p:cNvSpPr>
            <a:spLocks noChangeArrowheads="1"/>
          </p:cNvSpPr>
          <p:nvPr/>
        </p:nvSpPr>
        <p:spPr bwMode="auto">
          <a:xfrm>
            <a:off x="8382000" y="3276600"/>
            <a:ext cx="1600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comparator</a:t>
            </a:r>
            <a:endParaRPr lang="en-US"/>
          </a:p>
        </p:txBody>
      </p:sp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6705600" y="25908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PE 1</a:t>
            </a:r>
          </a:p>
        </p:txBody>
      </p:sp>
      <p:sp>
        <p:nvSpPr>
          <p:cNvPr id="15374" name="Rectangle 13"/>
          <p:cNvSpPr>
            <a:spLocks noChangeArrowheads="1"/>
          </p:cNvSpPr>
          <p:nvPr/>
        </p:nvSpPr>
        <p:spPr bwMode="auto">
          <a:xfrm>
            <a:off x="6629400" y="55626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PE 15</a:t>
            </a:r>
          </a:p>
        </p:txBody>
      </p:sp>
      <p:sp>
        <p:nvSpPr>
          <p:cNvPr id="15375" name="Line 14"/>
          <p:cNvSpPr>
            <a:spLocks noChangeShapeType="1"/>
          </p:cNvSpPr>
          <p:nvPr/>
        </p:nvSpPr>
        <p:spPr bwMode="auto">
          <a:xfrm>
            <a:off x="3352800" y="3200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Line 15"/>
          <p:cNvSpPr>
            <a:spLocks noChangeShapeType="1"/>
          </p:cNvSpPr>
          <p:nvPr/>
        </p:nvSpPr>
        <p:spPr bwMode="auto">
          <a:xfrm>
            <a:off x="33528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Line 16"/>
          <p:cNvSpPr>
            <a:spLocks noChangeShapeType="1"/>
          </p:cNvSpPr>
          <p:nvPr/>
        </p:nvSpPr>
        <p:spPr bwMode="auto">
          <a:xfrm>
            <a:off x="48006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Line 17"/>
          <p:cNvSpPr>
            <a:spLocks noChangeShapeType="1"/>
          </p:cNvSpPr>
          <p:nvPr/>
        </p:nvSpPr>
        <p:spPr bwMode="auto">
          <a:xfrm>
            <a:off x="48006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Line 18"/>
          <p:cNvSpPr>
            <a:spLocks noChangeShapeType="1"/>
          </p:cNvSpPr>
          <p:nvPr/>
        </p:nvSpPr>
        <p:spPr bwMode="auto">
          <a:xfrm>
            <a:off x="5334000" y="4191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Line 19"/>
          <p:cNvSpPr>
            <a:spLocks noChangeShapeType="1"/>
          </p:cNvSpPr>
          <p:nvPr/>
        </p:nvSpPr>
        <p:spPr bwMode="auto">
          <a:xfrm>
            <a:off x="5334000" y="3352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Line 20"/>
          <p:cNvSpPr>
            <a:spLocks noChangeShapeType="1"/>
          </p:cNvSpPr>
          <p:nvPr/>
        </p:nvSpPr>
        <p:spPr bwMode="auto">
          <a:xfrm>
            <a:off x="7620000" y="2057400"/>
            <a:ext cx="762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Line 21"/>
          <p:cNvSpPr>
            <a:spLocks noChangeShapeType="1"/>
          </p:cNvSpPr>
          <p:nvPr/>
        </p:nvSpPr>
        <p:spPr bwMode="auto">
          <a:xfrm>
            <a:off x="7620000" y="28956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Line 22"/>
          <p:cNvSpPr>
            <a:spLocks noChangeShapeType="1"/>
          </p:cNvSpPr>
          <p:nvPr/>
        </p:nvSpPr>
        <p:spPr bwMode="auto">
          <a:xfrm flipV="1">
            <a:off x="7543800" y="3886200"/>
            <a:ext cx="838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Line 23"/>
          <p:cNvSpPr>
            <a:spLocks noChangeShapeType="1"/>
          </p:cNvSpPr>
          <p:nvPr/>
        </p:nvSpPr>
        <p:spPr bwMode="auto">
          <a:xfrm>
            <a:off x="9982200" y="3581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Text Box 24"/>
          <p:cNvSpPr txBox="1">
            <a:spLocks noChangeArrowheads="1"/>
          </p:cNvSpPr>
          <p:nvPr/>
        </p:nvSpPr>
        <p:spPr bwMode="auto">
          <a:xfrm>
            <a:off x="9372601" y="4038601"/>
            <a:ext cx="8771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Motion</a:t>
            </a:r>
          </a:p>
          <a:p>
            <a:r>
              <a:rPr lang="en-US"/>
              <a:t>vector</a:t>
            </a:r>
          </a:p>
        </p:txBody>
      </p:sp>
      <p:sp>
        <p:nvSpPr>
          <p:cNvPr id="15386" name="Text Box 25"/>
          <p:cNvSpPr txBox="1">
            <a:spLocks noChangeArrowheads="1"/>
          </p:cNvSpPr>
          <p:nvPr/>
        </p:nvSpPr>
        <p:spPr bwMode="auto">
          <a:xfrm>
            <a:off x="7527925" y="36988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15387" name="Line 26"/>
          <p:cNvSpPr>
            <a:spLocks noChangeShapeType="1"/>
          </p:cNvSpPr>
          <p:nvPr/>
        </p:nvSpPr>
        <p:spPr bwMode="auto">
          <a:xfrm>
            <a:off x="5791200" y="1981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Line 27"/>
          <p:cNvSpPr>
            <a:spLocks noChangeShapeType="1"/>
          </p:cNvSpPr>
          <p:nvPr/>
        </p:nvSpPr>
        <p:spPr bwMode="auto">
          <a:xfrm>
            <a:off x="5791200" y="22098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Line 28"/>
          <p:cNvSpPr>
            <a:spLocks noChangeShapeType="1"/>
          </p:cNvSpPr>
          <p:nvPr/>
        </p:nvSpPr>
        <p:spPr bwMode="auto">
          <a:xfrm>
            <a:off x="5791200" y="3124200"/>
            <a:ext cx="8382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Line 30"/>
          <p:cNvSpPr>
            <a:spLocks noChangeShapeType="1"/>
          </p:cNvSpPr>
          <p:nvPr/>
        </p:nvSpPr>
        <p:spPr bwMode="auto">
          <a:xfrm flipV="1">
            <a:off x="5791200" y="2133600"/>
            <a:ext cx="914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1"/>
          <p:cNvSpPr>
            <a:spLocks noChangeShapeType="1"/>
          </p:cNvSpPr>
          <p:nvPr/>
        </p:nvSpPr>
        <p:spPr bwMode="auto">
          <a:xfrm flipV="1">
            <a:off x="5791200" y="2895600"/>
            <a:ext cx="9144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3" name="Line 32"/>
          <p:cNvSpPr>
            <a:spLocks noChangeShapeType="1"/>
          </p:cNvSpPr>
          <p:nvPr/>
        </p:nvSpPr>
        <p:spPr bwMode="auto">
          <a:xfrm flipH="1">
            <a:off x="3352800" y="3886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53342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Computers as Components 5e © 2022 Marilyn Wolf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Pixel schedules</a:t>
            </a: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3119439" y="1885950"/>
          <a:ext cx="5902325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5880960" progId="Word.Document.8">
                  <p:embed/>
                </p:oleObj>
              </mc:Choice>
              <mc:Fallback>
                <p:oleObj name="Document" r:id="rId2" imgW="8319240" imgH="58809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9" y="1885950"/>
                        <a:ext cx="5902325" cy="417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810000" y="2971800"/>
            <a:ext cx="3657600" cy="1752600"/>
            <a:chOff x="1440" y="1872"/>
            <a:chExt cx="2304" cy="1104"/>
          </a:xfrm>
        </p:grpSpPr>
        <p:sp>
          <p:nvSpPr>
            <p:cNvPr id="2059" name="Line 4"/>
            <p:cNvSpPr>
              <a:spLocks noChangeShapeType="1"/>
            </p:cNvSpPr>
            <p:nvPr/>
          </p:nvSpPr>
          <p:spPr bwMode="auto">
            <a:xfrm>
              <a:off x="1440" y="1872"/>
              <a:ext cx="1104" cy="52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Line 5"/>
            <p:cNvSpPr>
              <a:spLocks noChangeShapeType="1"/>
            </p:cNvSpPr>
            <p:nvPr/>
          </p:nvSpPr>
          <p:spPr bwMode="auto">
            <a:xfrm>
              <a:off x="2592" y="2400"/>
              <a:ext cx="1152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Text Box 6"/>
            <p:cNvSpPr txBox="1">
              <a:spLocks noChangeArrowheads="1"/>
            </p:cNvSpPr>
            <p:nvPr/>
          </p:nvSpPr>
          <p:spPr bwMode="auto">
            <a:xfrm>
              <a:off x="2534" y="2090"/>
              <a:ext cx="51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M(0,0)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419600" y="4800607"/>
            <a:ext cx="3810000" cy="411163"/>
            <a:chOff x="1824" y="3024"/>
            <a:chExt cx="2400" cy="259"/>
          </a:xfrm>
        </p:grpSpPr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1824" y="3024"/>
              <a:ext cx="1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3024" y="3024"/>
              <a:ext cx="1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2630" y="3050"/>
              <a:ext cx="4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S(0,2)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382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testing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Testing requires a large amount of data.</a:t>
            </a:r>
          </a:p>
          <a:p>
            <a:r>
              <a:rPr lang="en-US"/>
              <a:t>Use simple patterns with obvious answers for initial tests.</a:t>
            </a:r>
          </a:p>
          <a:p>
            <a:r>
              <a:rPr lang="en-US"/>
              <a:t>Extract sample data from JPEG pictures for more realistic tests.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9064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228850"/>
          </a:xfrm>
        </p:spPr>
        <p:txBody>
          <a:bodyPr/>
          <a:lstStyle/>
          <a:p>
            <a:r>
              <a:rPr lang="en-US"/>
              <a:t>Build accelerator for </a:t>
            </a:r>
            <a:r>
              <a:rPr lang="en-US">
                <a:solidFill>
                  <a:srgbClr val="FF0000"/>
                </a:solidFill>
              </a:rPr>
              <a:t>block motion estimation</a:t>
            </a:r>
            <a:r>
              <a:rPr lang="en-US"/>
              <a:t>, one step in video compression.</a:t>
            </a:r>
          </a:p>
          <a:p>
            <a:r>
              <a:rPr lang="en-US"/>
              <a:t>Perform two-dimensional correlation:</a:t>
            </a:r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4953000" y="4114800"/>
            <a:ext cx="1676400" cy="16764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Frame 1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49530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51054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2578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54102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55626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57150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58674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6019800" y="4114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4953000" y="42672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5105400" y="42672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f2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42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 autoUpdateAnimBg="0"/>
      <p:bldP spid="37894" grpId="0" animBg="1" autoUpdateAnimBg="0"/>
      <p:bldP spid="37895" grpId="0" animBg="1" autoUpdateAnimBg="0"/>
      <p:bldP spid="37896" grpId="0" animBg="1" autoUpdateAnimBg="0"/>
      <p:bldP spid="37897" grpId="0" animBg="1" autoUpdateAnimBg="0"/>
      <p:bldP spid="37898" grpId="0" animBg="1" autoUpdateAnimBg="0"/>
      <p:bldP spid="37899" grpId="0" animBg="1" autoUpdateAnimBg="0"/>
      <p:bldP spid="37900" grpId="0" animBg="1" autoUpdateAnimBg="0"/>
      <p:bldP spid="37901" grpId="0" animBg="1" autoUpdateAnimBg="0"/>
      <p:bldP spid="3790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Block motion estimation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MPEG divides frame into 16 x 16 </a:t>
            </a:r>
            <a:r>
              <a:rPr lang="en-US">
                <a:solidFill>
                  <a:srgbClr val="FF0000"/>
                </a:solidFill>
              </a:rPr>
              <a:t>macroblocks</a:t>
            </a:r>
            <a:r>
              <a:rPr lang="en-US"/>
              <a:t> for motion estimation.</a:t>
            </a:r>
          </a:p>
          <a:p>
            <a:r>
              <a:rPr lang="en-US"/>
              <a:t>Search for best match within a search range.</a:t>
            </a:r>
          </a:p>
          <a:p>
            <a:r>
              <a:rPr lang="en-US"/>
              <a:t>Measure similarity with sum-of-absolute-differences (SAD):</a:t>
            </a:r>
          </a:p>
          <a:p>
            <a:pPr lvl="1"/>
            <a:r>
              <a:rPr lang="en-US">
                <a:latin typeface="Symbol" pitchFamily="18" charset="2"/>
              </a:rPr>
              <a:t>S</a:t>
            </a:r>
            <a:r>
              <a:rPr lang="en-US"/>
              <a:t> | M(i,j) - S(i-o</a:t>
            </a:r>
            <a:r>
              <a:rPr lang="en-US" baseline="-25000"/>
              <a:t>x</a:t>
            </a:r>
            <a:r>
              <a:rPr lang="en-US"/>
              <a:t>, j-o</a:t>
            </a:r>
            <a:r>
              <a:rPr lang="en-US" baseline="-25000"/>
              <a:t>y</a:t>
            </a:r>
            <a:r>
              <a:rPr lang="en-US"/>
              <a:t>) |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67966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Best match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085850"/>
          </a:xfrm>
        </p:spPr>
        <p:txBody>
          <a:bodyPr/>
          <a:lstStyle/>
          <a:p>
            <a:r>
              <a:rPr lang="en-US"/>
              <a:t>Best match produces motion vector for motion block: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4800600" y="3200400"/>
            <a:ext cx="2438400" cy="24384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6019800" y="37338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6"/>
          <p:cNvSpPr>
            <a:spLocks noChangeShapeType="1"/>
          </p:cNvSpPr>
          <p:nvPr/>
        </p:nvSpPr>
        <p:spPr bwMode="auto">
          <a:xfrm flipV="1">
            <a:off x="5943600" y="41148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8239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search algorithm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bestx = 0; besty = 0;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bestsad = MAXSAD;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for (ox = - SEARCHSIZE; ox &lt; SEARCHSIZE; ox++)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for (oy = -SEARCHSIZE; oy &lt; SEARCHSIZE; oy++)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int result = 0;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for (i=0; i&lt;MBSIZE; i++) { 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	for (j=0; j&lt;MBSIZE; j++)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		result += iabs(mb[i][j] - search[i-ox+XCENTER][j-oy-YCENTER]);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44755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search algorithm, cont’d.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		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if (result &lt;= bestsad) { bestsad = result; bestx = ox; besty = oy; 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  <a:p>
            <a:pPr>
              <a:buFont typeface="Monotype Sorts" pitchFamily="2" charset="2"/>
              <a:buNone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716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Computational requirements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MBSIZE = 16, SEARCHSIZE = 8.</a:t>
            </a:r>
          </a:p>
          <a:p>
            <a:r>
              <a:rPr lang="en-US"/>
              <a:t>Search area is 8 + 8 + 1 in each dimension.</a:t>
            </a:r>
          </a:p>
          <a:p>
            <a:r>
              <a:rPr lang="en-US"/>
              <a:t>Must perform:</a:t>
            </a:r>
          </a:p>
          <a:p>
            <a:pPr lvl="1"/>
            <a:r>
              <a:rPr lang="en-US"/>
              <a:t>n</a:t>
            </a:r>
            <a:r>
              <a:rPr lang="en-US" baseline="-25000"/>
              <a:t>ops</a:t>
            </a:r>
            <a:r>
              <a:rPr lang="en-US"/>
              <a:t> = (16 x 16) x (17 x 17) = 73984 ops</a:t>
            </a:r>
          </a:p>
          <a:p>
            <a:r>
              <a:rPr lang="en-US"/>
              <a:t>CIF format has 352 x 288 pixels -&gt; 22 x 18 macroblocks.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19298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requirements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2819400" y="1676400"/>
          <a:ext cx="6667500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619400" imgH="8205480" progId="Word.Document.8">
                  <p:embed/>
                </p:oleObj>
              </mc:Choice>
              <mc:Fallback>
                <p:oleObj name="Document" r:id="rId2" imgW="7619400" imgH="8205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676400"/>
                        <a:ext cx="6667500" cy="601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20560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data types, basic classes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057400" y="1828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Motion-vector</a:t>
            </a:r>
            <a:endParaRPr 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057400" y="2362200"/>
            <a:ext cx="22098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x, y : pos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057400" y="2819400"/>
            <a:ext cx="22098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648200" y="1828800"/>
            <a:ext cx="2362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Macroblock</a:t>
            </a:r>
            <a:endParaRPr lang="en-US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648200" y="2362200"/>
            <a:ext cx="23622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pixels[] : pixelval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648200" y="2819400"/>
            <a:ext cx="23622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7239000" y="1828800"/>
            <a:ext cx="2362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Search-area</a:t>
            </a:r>
            <a:endParaRPr lang="en-US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7239000" y="2362200"/>
            <a:ext cx="23622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pixels[] : pixelval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7239000" y="2819400"/>
            <a:ext cx="23622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429000" y="39624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PC</a:t>
            </a:r>
            <a:endParaRPr lang="en-US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3429000" y="4495800"/>
            <a:ext cx="22098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memory[]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3429000" y="4953000"/>
            <a:ext cx="22098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6096000" y="3962400"/>
            <a:ext cx="2667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Motion-estimator</a:t>
            </a:r>
            <a:endParaRPr lang="en-US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6096000" y="4495800"/>
            <a:ext cx="26670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6096000" y="4953000"/>
            <a:ext cx="2667000" cy="685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compute-mv()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55660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Office PowerPoint</Application>
  <PresentationFormat>Widescreen</PresentationFormat>
  <Paragraphs>107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Monotype Sorts</vt:lpstr>
      <vt:lpstr>Symbol</vt:lpstr>
      <vt:lpstr>Office Theme</vt:lpstr>
      <vt:lpstr>Document</vt:lpstr>
      <vt:lpstr>Networks and multiprocessors</vt:lpstr>
      <vt:lpstr>Concept</vt:lpstr>
      <vt:lpstr>Block motion estimation</vt:lpstr>
      <vt:lpstr>Best match</vt:lpstr>
      <vt:lpstr>Full search algorithm</vt:lpstr>
      <vt:lpstr>Full search algorithm, cont’d.</vt:lpstr>
      <vt:lpstr>Computational requirements</vt:lpstr>
      <vt:lpstr>Accelerator requirements</vt:lpstr>
      <vt:lpstr>Accelerator data types, basic classes</vt:lpstr>
      <vt:lpstr>Sequence diagram</vt:lpstr>
      <vt:lpstr>Architectural considerations</vt:lpstr>
      <vt:lpstr>Motion estimator organization</vt:lpstr>
      <vt:lpstr>Pixel schedules</vt:lpstr>
      <vt:lpstr>System 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 and multiprocessors</dc:title>
  <dc:creator>Marilyn</dc:creator>
  <cp:lastModifiedBy>Marilyn Wolf</cp:lastModifiedBy>
  <cp:revision>2</cp:revision>
  <dcterms:created xsi:type="dcterms:W3CDTF">2015-10-14T23:10:01Z</dcterms:created>
  <dcterms:modified xsi:type="dcterms:W3CDTF">2021-06-18T01:15:03Z</dcterms:modified>
</cp:coreProperties>
</file>