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4660"/>
  </p:normalViewPr>
  <p:slideViewPr>
    <p:cSldViewPr snapToGrid="0">
      <p:cViewPr varScale="1">
        <p:scale>
          <a:sx n="75" d="100"/>
          <a:sy n="75" d="100"/>
        </p:scale>
        <p:origin x="9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87CEFB-2CAB-4095-BD14-D1B77721B92D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627C2-0CC2-41F0-99B3-2A15B1BCD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642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627C2-0CC2-41F0-99B3-2A15B1BCDEE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450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9D822-F58C-4B1F-A0E9-6EFBBBE2AC5A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266B-A37A-4A53-8126-2FCAD5A57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50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8CAA2-8BAB-45F1-87DC-0FA73009A4AA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266B-A37A-4A53-8126-2FCAD5A57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92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C484B-58FF-4FF9-A389-24EFB9B86F26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266B-A37A-4A53-8126-2FCAD5A57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4115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7" y="228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885950"/>
            <a:ext cx="10905067" cy="41719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8889B-2ABC-4BD7-A35F-71DE279780D5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73BDD-2CF7-4C44-A114-4E7AD0D3C6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931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75B0C-9511-45DF-A7AE-B274F68053DD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266B-A37A-4A53-8126-2FCAD5A57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17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935AF-3043-48B6-B3A3-A41CD9E8ED6B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266B-A37A-4A53-8126-2FCAD5A57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416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F938A-7376-4634-B76D-1C317467C8BE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266B-A37A-4A53-8126-2FCAD5A57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460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AF8F6-13C2-411D-AB2F-B54A30746B36}" type="datetime1">
              <a:rPr lang="en-US" smtClean="0"/>
              <a:t>6/17/2021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266B-A37A-4A53-8126-2FCAD5A57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135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C14CB-7DAE-42F3-9B1F-A5EC8D8A6EE4}" type="datetime1">
              <a:rPr lang="en-US" smtClean="0"/>
              <a:t>6/17/2021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266B-A37A-4A53-8126-2FCAD5A57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161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495F-0EC8-4882-9F7D-C2219BD49ECE}" type="datetime1">
              <a:rPr lang="en-US" smtClean="0"/>
              <a:t>6/17/2021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266B-A37A-4A53-8126-2FCAD5A57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664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ABB0E-18BB-450F-B10C-7D941D743549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266B-A37A-4A53-8126-2FCAD5A57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637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46505-2C7C-4069-9469-DA0460FCDC9E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266B-A37A-4A53-8126-2FCAD5A57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27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53960-1026-4B40-8C58-345519E4D3B3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4266B-A37A-4A53-8126-2FCAD5A57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916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Networks </a:t>
            </a:r>
            <a:r>
              <a:rPr lang="en-US"/>
              <a:t>and multiprocessors</a:t>
            </a:r>
            <a:endParaRPr lang="en-US" dirty="0"/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Example: video accelerator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548962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Sequence diagram</a:t>
            </a:r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3581400" y="1828800"/>
            <a:ext cx="12954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:PC</a:t>
            </a:r>
          </a:p>
        </p:txBody>
      </p:sp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6477000" y="1828800"/>
            <a:ext cx="24384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:Motion-estimator</a:t>
            </a:r>
          </a:p>
        </p:txBody>
      </p:sp>
      <p:sp>
        <p:nvSpPr>
          <p:cNvPr id="13319" name="Line 6"/>
          <p:cNvSpPr>
            <a:spLocks noChangeShapeType="1"/>
          </p:cNvSpPr>
          <p:nvPr/>
        </p:nvSpPr>
        <p:spPr bwMode="auto">
          <a:xfrm>
            <a:off x="4191000" y="2362200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Line 7"/>
          <p:cNvSpPr>
            <a:spLocks noChangeShapeType="1"/>
          </p:cNvSpPr>
          <p:nvPr/>
        </p:nvSpPr>
        <p:spPr bwMode="auto">
          <a:xfrm>
            <a:off x="7696200" y="2362200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Rectangle 8"/>
          <p:cNvSpPr>
            <a:spLocks noChangeArrowheads="1"/>
          </p:cNvSpPr>
          <p:nvPr/>
        </p:nvSpPr>
        <p:spPr bwMode="auto">
          <a:xfrm>
            <a:off x="4038600" y="2514600"/>
            <a:ext cx="3048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Rectangle 9"/>
          <p:cNvSpPr>
            <a:spLocks noChangeArrowheads="1"/>
          </p:cNvSpPr>
          <p:nvPr/>
        </p:nvSpPr>
        <p:spPr bwMode="auto">
          <a:xfrm>
            <a:off x="7467600" y="3124200"/>
            <a:ext cx="381000" cy="2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3" name="Line 10"/>
          <p:cNvSpPr>
            <a:spLocks noChangeShapeType="1"/>
          </p:cNvSpPr>
          <p:nvPr/>
        </p:nvSpPr>
        <p:spPr bwMode="auto">
          <a:xfrm>
            <a:off x="4343400" y="3124200"/>
            <a:ext cx="3124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4" name="Line 11"/>
          <p:cNvSpPr>
            <a:spLocks noChangeShapeType="1"/>
          </p:cNvSpPr>
          <p:nvPr/>
        </p:nvSpPr>
        <p:spPr bwMode="auto">
          <a:xfrm flipH="1">
            <a:off x="4191000" y="37338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5" name="Text Box 12"/>
          <p:cNvSpPr txBox="1">
            <a:spLocks noChangeArrowheads="1"/>
          </p:cNvSpPr>
          <p:nvPr/>
        </p:nvSpPr>
        <p:spPr bwMode="auto">
          <a:xfrm>
            <a:off x="4937126" y="2632075"/>
            <a:ext cx="15165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compute-mv()</a:t>
            </a:r>
          </a:p>
        </p:txBody>
      </p:sp>
      <p:sp>
        <p:nvSpPr>
          <p:cNvPr id="13326" name="Text Box 13"/>
          <p:cNvSpPr txBox="1">
            <a:spLocks noChangeArrowheads="1"/>
          </p:cNvSpPr>
          <p:nvPr/>
        </p:nvSpPr>
        <p:spPr bwMode="auto">
          <a:xfrm>
            <a:off x="5105401" y="3200400"/>
            <a:ext cx="11171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memory[]</a:t>
            </a:r>
          </a:p>
        </p:txBody>
      </p:sp>
      <p:sp>
        <p:nvSpPr>
          <p:cNvPr id="13327" name="Line 14"/>
          <p:cNvSpPr>
            <a:spLocks noChangeShapeType="1"/>
          </p:cNvSpPr>
          <p:nvPr/>
        </p:nvSpPr>
        <p:spPr bwMode="auto">
          <a:xfrm flipH="1">
            <a:off x="4191000" y="44958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8" name="Text Box 15"/>
          <p:cNvSpPr txBox="1">
            <a:spLocks noChangeArrowheads="1"/>
          </p:cNvSpPr>
          <p:nvPr/>
        </p:nvSpPr>
        <p:spPr bwMode="auto">
          <a:xfrm>
            <a:off x="5105401" y="3962400"/>
            <a:ext cx="11171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memory[]</a:t>
            </a:r>
          </a:p>
        </p:txBody>
      </p:sp>
      <p:sp>
        <p:nvSpPr>
          <p:cNvPr id="13329" name="Line 16"/>
          <p:cNvSpPr>
            <a:spLocks noChangeShapeType="1"/>
          </p:cNvSpPr>
          <p:nvPr/>
        </p:nvSpPr>
        <p:spPr bwMode="auto">
          <a:xfrm flipH="1">
            <a:off x="4191000" y="54102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0" name="Text Box 17"/>
          <p:cNvSpPr txBox="1">
            <a:spLocks noChangeArrowheads="1"/>
          </p:cNvSpPr>
          <p:nvPr/>
        </p:nvSpPr>
        <p:spPr bwMode="auto">
          <a:xfrm>
            <a:off x="5105401" y="4876800"/>
            <a:ext cx="11171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memory[]</a:t>
            </a:r>
          </a:p>
        </p:txBody>
      </p:sp>
      <p:sp>
        <p:nvSpPr>
          <p:cNvPr id="13331" name="AutoShape 19"/>
          <p:cNvSpPr>
            <a:spLocks noChangeArrowheads="1"/>
          </p:cNvSpPr>
          <p:nvPr/>
        </p:nvSpPr>
        <p:spPr bwMode="auto">
          <a:xfrm flipH="1">
            <a:off x="1752600" y="2819400"/>
            <a:ext cx="2057400" cy="762000"/>
          </a:xfrm>
          <a:prstGeom prst="flowChartPunchedCard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Search area</a:t>
            </a:r>
          </a:p>
        </p:txBody>
      </p:sp>
      <p:sp>
        <p:nvSpPr>
          <p:cNvPr id="13332" name="AutoShape 20"/>
          <p:cNvSpPr>
            <a:spLocks noChangeArrowheads="1"/>
          </p:cNvSpPr>
          <p:nvPr/>
        </p:nvSpPr>
        <p:spPr bwMode="auto">
          <a:xfrm>
            <a:off x="3429000" y="2819400"/>
            <a:ext cx="381000" cy="152400"/>
          </a:xfrm>
          <a:prstGeom prst="rtTriangle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3" name="AutoShape 21"/>
          <p:cNvSpPr>
            <a:spLocks noChangeArrowheads="1"/>
          </p:cNvSpPr>
          <p:nvPr/>
        </p:nvSpPr>
        <p:spPr bwMode="auto">
          <a:xfrm flipH="1">
            <a:off x="1905000" y="4343400"/>
            <a:ext cx="2057400" cy="1143000"/>
          </a:xfrm>
          <a:prstGeom prst="flowChartPunchedCard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macroblocks</a:t>
            </a:r>
          </a:p>
        </p:txBody>
      </p:sp>
      <p:sp>
        <p:nvSpPr>
          <p:cNvPr id="13334" name="AutoShape 22"/>
          <p:cNvSpPr>
            <a:spLocks noChangeArrowheads="1"/>
          </p:cNvSpPr>
          <p:nvPr/>
        </p:nvSpPr>
        <p:spPr bwMode="auto">
          <a:xfrm>
            <a:off x="3581400" y="4343400"/>
            <a:ext cx="381000" cy="304800"/>
          </a:xfrm>
          <a:prstGeom prst="rtTriangle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254080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Architectural considerations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Requires large amount of memory:</a:t>
            </a:r>
          </a:p>
          <a:p>
            <a:pPr lvl="1"/>
            <a:r>
              <a:rPr lang="en-US"/>
              <a:t>macroblock has 256 pixels;</a:t>
            </a:r>
          </a:p>
          <a:p>
            <a:pPr lvl="1"/>
            <a:r>
              <a:rPr lang="en-US"/>
              <a:t>search area has 1,089 pixels.</a:t>
            </a:r>
          </a:p>
          <a:p>
            <a:r>
              <a:rPr lang="en-US"/>
              <a:t>May need external memory (especially if buffering multiple macroblocks/search areas).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188543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Motion estimator organization</a:t>
            </a:r>
          </a:p>
        </p:txBody>
      </p:sp>
      <p:sp>
        <p:nvSpPr>
          <p:cNvPr id="15365" name="Rectangle 4"/>
          <p:cNvSpPr>
            <a:spLocks noChangeArrowheads="1"/>
          </p:cNvSpPr>
          <p:nvPr/>
        </p:nvSpPr>
        <p:spPr bwMode="auto">
          <a:xfrm rot="-5400000">
            <a:off x="1905000" y="3657600"/>
            <a:ext cx="2133600" cy="7620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Address</a:t>
            </a:r>
          </a:p>
          <a:p>
            <a:pPr algn="ctr"/>
            <a:r>
              <a:rPr lang="en-US"/>
              <a:t>generator</a:t>
            </a:r>
          </a:p>
        </p:txBody>
      </p:sp>
      <p:sp>
        <p:nvSpPr>
          <p:cNvPr id="15366" name="Rectangle 5"/>
          <p:cNvSpPr>
            <a:spLocks noChangeArrowheads="1"/>
          </p:cNvSpPr>
          <p:nvPr/>
        </p:nvSpPr>
        <p:spPr bwMode="auto">
          <a:xfrm rot="-5400000">
            <a:off x="3581400" y="2133600"/>
            <a:ext cx="1600200" cy="838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search area</a:t>
            </a:r>
          </a:p>
        </p:txBody>
      </p:sp>
      <p:sp>
        <p:nvSpPr>
          <p:cNvPr id="15367" name="Rectangle 6"/>
          <p:cNvSpPr>
            <a:spLocks noChangeArrowheads="1"/>
          </p:cNvSpPr>
          <p:nvPr/>
        </p:nvSpPr>
        <p:spPr bwMode="auto">
          <a:xfrm rot="-5400000">
            <a:off x="3581400" y="4876800"/>
            <a:ext cx="1600200" cy="838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macroblock</a:t>
            </a:r>
          </a:p>
        </p:txBody>
      </p:sp>
      <p:sp>
        <p:nvSpPr>
          <p:cNvPr id="15368" name="Rectangle 7"/>
          <p:cNvSpPr>
            <a:spLocks noChangeArrowheads="1"/>
          </p:cNvSpPr>
          <p:nvPr/>
        </p:nvSpPr>
        <p:spPr bwMode="auto">
          <a:xfrm rot="-5400000">
            <a:off x="4724400" y="2286000"/>
            <a:ext cx="1600200" cy="5334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network</a:t>
            </a:r>
          </a:p>
        </p:txBody>
      </p:sp>
      <p:sp>
        <p:nvSpPr>
          <p:cNvPr id="15369" name="Rectangle 8"/>
          <p:cNvSpPr>
            <a:spLocks noChangeArrowheads="1"/>
          </p:cNvSpPr>
          <p:nvPr/>
        </p:nvSpPr>
        <p:spPr bwMode="auto">
          <a:xfrm>
            <a:off x="4724400" y="3581400"/>
            <a:ext cx="685800" cy="6096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ctrl</a:t>
            </a:r>
          </a:p>
        </p:txBody>
      </p:sp>
      <p:sp>
        <p:nvSpPr>
          <p:cNvPr id="15370" name="Rectangle 9"/>
          <p:cNvSpPr>
            <a:spLocks noChangeArrowheads="1"/>
          </p:cNvSpPr>
          <p:nvPr/>
        </p:nvSpPr>
        <p:spPr bwMode="auto">
          <a:xfrm rot="-5400000">
            <a:off x="4724400" y="5029200"/>
            <a:ext cx="1600200" cy="5334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network</a:t>
            </a:r>
          </a:p>
        </p:txBody>
      </p:sp>
      <p:sp>
        <p:nvSpPr>
          <p:cNvPr id="15371" name="Rectangle 10"/>
          <p:cNvSpPr>
            <a:spLocks noChangeArrowheads="1"/>
          </p:cNvSpPr>
          <p:nvPr/>
        </p:nvSpPr>
        <p:spPr bwMode="auto">
          <a:xfrm>
            <a:off x="6705600" y="1828800"/>
            <a:ext cx="914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PE 0</a:t>
            </a:r>
          </a:p>
        </p:txBody>
      </p:sp>
      <p:sp>
        <p:nvSpPr>
          <p:cNvPr id="15372" name="Rectangle 11"/>
          <p:cNvSpPr>
            <a:spLocks noChangeArrowheads="1"/>
          </p:cNvSpPr>
          <p:nvPr/>
        </p:nvSpPr>
        <p:spPr bwMode="auto">
          <a:xfrm>
            <a:off x="8382000" y="3276600"/>
            <a:ext cx="16002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comparator</a:t>
            </a:r>
            <a:endParaRPr lang="en-US"/>
          </a:p>
        </p:txBody>
      </p:sp>
      <p:sp>
        <p:nvSpPr>
          <p:cNvPr id="15373" name="Rectangle 12"/>
          <p:cNvSpPr>
            <a:spLocks noChangeArrowheads="1"/>
          </p:cNvSpPr>
          <p:nvPr/>
        </p:nvSpPr>
        <p:spPr bwMode="auto">
          <a:xfrm>
            <a:off x="6705600" y="2590800"/>
            <a:ext cx="914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PE 1</a:t>
            </a:r>
          </a:p>
        </p:txBody>
      </p:sp>
      <p:sp>
        <p:nvSpPr>
          <p:cNvPr id="15374" name="Rectangle 13"/>
          <p:cNvSpPr>
            <a:spLocks noChangeArrowheads="1"/>
          </p:cNvSpPr>
          <p:nvPr/>
        </p:nvSpPr>
        <p:spPr bwMode="auto">
          <a:xfrm>
            <a:off x="6629400" y="5562600"/>
            <a:ext cx="914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PE 15</a:t>
            </a:r>
          </a:p>
        </p:txBody>
      </p:sp>
      <p:sp>
        <p:nvSpPr>
          <p:cNvPr id="15375" name="Line 14"/>
          <p:cNvSpPr>
            <a:spLocks noChangeShapeType="1"/>
          </p:cNvSpPr>
          <p:nvPr/>
        </p:nvSpPr>
        <p:spPr bwMode="auto">
          <a:xfrm>
            <a:off x="3352800" y="32004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6" name="Line 15"/>
          <p:cNvSpPr>
            <a:spLocks noChangeShapeType="1"/>
          </p:cNvSpPr>
          <p:nvPr/>
        </p:nvSpPr>
        <p:spPr bwMode="auto">
          <a:xfrm>
            <a:off x="3352800" y="4876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7" name="Line 16"/>
          <p:cNvSpPr>
            <a:spLocks noChangeShapeType="1"/>
          </p:cNvSpPr>
          <p:nvPr/>
        </p:nvSpPr>
        <p:spPr bwMode="auto">
          <a:xfrm>
            <a:off x="4800600" y="5334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8" name="Line 17"/>
          <p:cNvSpPr>
            <a:spLocks noChangeShapeType="1"/>
          </p:cNvSpPr>
          <p:nvPr/>
        </p:nvSpPr>
        <p:spPr bwMode="auto">
          <a:xfrm>
            <a:off x="4800600" y="2590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9" name="Line 18"/>
          <p:cNvSpPr>
            <a:spLocks noChangeShapeType="1"/>
          </p:cNvSpPr>
          <p:nvPr/>
        </p:nvSpPr>
        <p:spPr bwMode="auto">
          <a:xfrm>
            <a:off x="5334000" y="4191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0" name="Line 19"/>
          <p:cNvSpPr>
            <a:spLocks noChangeShapeType="1"/>
          </p:cNvSpPr>
          <p:nvPr/>
        </p:nvSpPr>
        <p:spPr bwMode="auto">
          <a:xfrm>
            <a:off x="5334000" y="3352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1" name="Line 20"/>
          <p:cNvSpPr>
            <a:spLocks noChangeShapeType="1"/>
          </p:cNvSpPr>
          <p:nvPr/>
        </p:nvSpPr>
        <p:spPr bwMode="auto">
          <a:xfrm>
            <a:off x="7620000" y="2057400"/>
            <a:ext cx="7620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2" name="Line 21"/>
          <p:cNvSpPr>
            <a:spLocks noChangeShapeType="1"/>
          </p:cNvSpPr>
          <p:nvPr/>
        </p:nvSpPr>
        <p:spPr bwMode="auto">
          <a:xfrm>
            <a:off x="7620000" y="2895600"/>
            <a:ext cx="762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3" name="Line 22"/>
          <p:cNvSpPr>
            <a:spLocks noChangeShapeType="1"/>
          </p:cNvSpPr>
          <p:nvPr/>
        </p:nvSpPr>
        <p:spPr bwMode="auto">
          <a:xfrm flipV="1">
            <a:off x="7543800" y="3886200"/>
            <a:ext cx="83820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4" name="Line 23"/>
          <p:cNvSpPr>
            <a:spLocks noChangeShapeType="1"/>
          </p:cNvSpPr>
          <p:nvPr/>
        </p:nvSpPr>
        <p:spPr bwMode="auto">
          <a:xfrm>
            <a:off x="9982200" y="3581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5" name="Text Box 24"/>
          <p:cNvSpPr txBox="1">
            <a:spLocks noChangeArrowheads="1"/>
          </p:cNvSpPr>
          <p:nvPr/>
        </p:nvSpPr>
        <p:spPr bwMode="auto">
          <a:xfrm>
            <a:off x="9372601" y="4038601"/>
            <a:ext cx="8771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Motion</a:t>
            </a:r>
          </a:p>
          <a:p>
            <a:r>
              <a:rPr lang="en-US"/>
              <a:t>vector</a:t>
            </a:r>
          </a:p>
        </p:txBody>
      </p:sp>
      <p:sp>
        <p:nvSpPr>
          <p:cNvPr id="15386" name="Text Box 25"/>
          <p:cNvSpPr txBox="1">
            <a:spLocks noChangeArrowheads="1"/>
          </p:cNvSpPr>
          <p:nvPr/>
        </p:nvSpPr>
        <p:spPr bwMode="auto">
          <a:xfrm>
            <a:off x="7527925" y="3698875"/>
            <a:ext cx="3577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...</a:t>
            </a:r>
          </a:p>
        </p:txBody>
      </p:sp>
      <p:sp>
        <p:nvSpPr>
          <p:cNvPr id="15387" name="Line 26"/>
          <p:cNvSpPr>
            <a:spLocks noChangeShapeType="1"/>
          </p:cNvSpPr>
          <p:nvPr/>
        </p:nvSpPr>
        <p:spPr bwMode="auto">
          <a:xfrm>
            <a:off x="5791200" y="1981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8" name="Line 27"/>
          <p:cNvSpPr>
            <a:spLocks noChangeShapeType="1"/>
          </p:cNvSpPr>
          <p:nvPr/>
        </p:nvSpPr>
        <p:spPr bwMode="auto">
          <a:xfrm>
            <a:off x="5791200" y="22098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9" name="Line 28"/>
          <p:cNvSpPr>
            <a:spLocks noChangeShapeType="1"/>
          </p:cNvSpPr>
          <p:nvPr/>
        </p:nvSpPr>
        <p:spPr bwMode="auto">
          <a:xfrm>
            <a:off x="5791200" y="3124200"/>
            <a:ext cx="83820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1" name="Line 30"/>
          <p:cNvSpPr>
            <a:spLocks noChangeShapeType="1"/>
          </p:cNvSpPr>
          <p:nvPr/>
        </p:nvSpPr>
        <p:spPr bwMode="auto">
          <a:xfrm flipV="1">
            <a:off x="5791200" y="2133600"/>
            <a:ext cx="91440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2" name="Line 31"/>
          <p:cNvSpPr>
            <a:spLocks noChangeShapeType="1"/>
          </p:cNvSpPr>
          <p:nvPr/>
        </p:nvSpPr>
        <p:spPr bwMode="auto">
          <a:xfrm flipV="1">
            <a:off x="5791200" y="2895600"/>
            <a:ext cx="91440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3" name="Line 32"/>
          <p:cNvSpPr>
            <a:spLocks noChangeShapeType="1"/>
          </p:cNvSpPr>
          <p:nvPr/>
        </p:nvSpPr>
        <p:spPr bwMode="auto">
          <a:xfrm flipH="1">
            <a:off x="3352800" y="38862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304959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Computers as Components 5e © 2022 Marilyn Wolf</a:t>
            </a:r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Pixel schedules</a:t>
            </a:r>
          </a:p>
        </p:txBody>
      </p:sp>
      <p:graphicFrame>
        <p:nvGraphicFramePr>
          <p:cNvPr id="2050" name="Object 3"/>
          <p:cNvGraphicFramePr>
            <a:graphicFrameLocks noGrp="1" noChangeAspect="1"/>
          </p:cNvGraphicFramePr>
          <p:nvPr>
            <p:ph type="tbl" idx="1"/>
          </p:nvPr>
        </p:nvGraphicFramePr>
        <p:xfrm>
          <a:off x="3119439" y="1885950"/>
          <a:ext cx="5902325" cy="417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8319240" imgH="5880960" progId="Word.Document.8">
                  <p:embed/>
                </p:oleObj>
              </mc:Choice>
              <mc:Fallback>
                <p:oleObj name="Document" r:id="rId2" imgW="8319240" imgH="588096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9439" y="1885950"/>
                        <a:ext cx="5902325" cy="417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810000" y="2971800"/>
            <a:ext cx="3657600" cy="1752600"/>
            <a:chOff x="1440" y="1872"/>
            <a:chExt cx="2304" cy="1104"/>
          </a:xfrm>
        </p:grpSpPr>
        <p:sp>
          <p:nvSpPr>
            <p:cNvPr id="2059" name="Line 4"/>
            <p:cNvSpPr>
              <a:spLocks noChangeShapeType="1"/>
            </p:cNvSpPr>
            <p:nvPr/>
          </p:nvSpPr>
          <p:spPr bwMode="auto">
            <a:xfrm>
              <a:off x="1440" y="1872"/>
              <a:ext cx="1104" cy="52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" name="Line 5"/>
            <p:cNvSpPr>
              <a:spLocks noChangeShapeType="1"/>
            </p:cNvSpPr>
            <p:nvPr/>
          </p:nvSpPr>
          <p:spPr bwMode="auto">
            <a:xfrm>
              <a:off x="2592" y="2400"/>
              <a:ext cx="1152" cy="57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1" name="Text Box 6"/>
            <p:cNvSpPr txBox="1">
              <a:spLocks noChangeArrowheads="1"/>
            </p:cNvSpPr>
            <p:nvPr/>
          </p:nvSpPr>
          <p:spPr bwMode="auto">
            <a:xfrm>
              <a:off x="2534" y="2090"/>
              <a:ext cx="51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M(0,0)</a:t>
              </a:r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4419600" y="4800607"/>
            <a:ext cx="3810000" cy="411163"/>
            <a:chOff x="1824" y="3024"/>
            <a:chExt cx="2400" cy="259"/>
          </a:xfrm>
        </p:grpSpPr>
        <p:sp>
          <p:nvSpPr>
            <p:cNvPr id="2056" name="Line 8"/>
            <p:cNvSpPr>
              <a:spLocks noChangeShapeType="1"/>
            </p:cNvSpPr>
            <p:nvPr/>
          </p:nvSpPr>
          <p:spPr bwMode="auto">
            <a:xfrm>
              <a:off x="1824" y="3024"/>
              <a:ext cx="12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7" name="Line 9"/>
            <p:cNvSpPr>
              <a:spLocks noChangeShapeType="1"/>
            </p:cNvSpPr>
            <p:nvPr/>
          </p:nvSpPr>
          <p:spPr bwMode="auto">
            <a:xfrm>
              <a:off x="3024" y="3024"/>
              <a:ext cx="12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" name="Text Box 10"/>
            <p:cNvSpPr txBox="1">
              <a:spLocks noChangeArrowheads="1"/>
            </p:cNvSpPr>
            <p:nvPr/>
          </p:nvSpPr>
          <p:spPr bwMode="auto">
            <a:xfrm>
              <a:off x="2630" y="3050"/>
              <a:ext cx="45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S(0,2)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9544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System testing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Testing requires a large amount of data.</a:t>
            </a:r>
          </a:p>
          <a:p>
            <a:r>
              <a:rPr lang="en-US"/>
              <a:t>Use simple patterns with obvious answers for initial tests.</a:t>
            </a:r>
          </a:p>
          <a:p>
            <a:r>
              <a:rPr lang="en-US"/>
              <a:t>Extract sample data from JPEG pictures for more realistic tests.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30456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Concept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2228850"/>
          </a:xfrm>
        </p:spPr>
        <p:txBody>
          <a:bodyPr/>
          <a:lstStyle/>
          <a:p>
            <a:r>
              <a:rPr lang="en-US"/>
              <a:t>Build accelerator for </a:t>
            </a:r>
            <a:r>
              <a:rPr lang="en-US">
                <a:solidFill>
                  <a:srgbClr val="FF0000"/>
                </a:solidFill>
              </a:rPr>
              <a:t>block motion estimation</a:t>
            </a:r>
            <a:r>
              <a:rPr lang="en-US"/>
              <a:t>, one step in video compression.</a:t>
            </a:r>
          </a:p>
          <a:p>
            <a:r>
              <a:rPr lang="en-US"/>
              <a:t>Perform two-dimensional correlation:</a:t>
            </a:r>
          </a:p>
        </p:txBody>
      </p:sp>
      <p:sp>
        <p:nvSpPr>
          <p:cNvPr id="6150" name="Rectangle 4"/>
          <p:cNvSpPr>
            <a:spLocks noChangeArrowheads="1"/>
          </p:cNvSpPr>
          <p:nvPr/>
        </p:nvSpPr>
        <p:spPr bwMode="auto">
          <a:xfrm>
            <a:off x="4953000" y="4114800"/>
            <a:ext cx="1676400" cy="1676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Frame 1</a:t>
            </a: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4953000" y="41148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f2</a:t>
            </a:r>
            <a:endParaRPr lang="en-US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5105400" y="41148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f2</a:t>
            </a:r>
            <a:endParaRPr lang="en-US"/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5257800" y="41148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f2</a:t>
            </a:r>
            <a:endParaRPr lang="en-US"/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5410200" y="41148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f2</a:t>
            </a:r>
            <a:endParaRPr lang="en-US"/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5562600" y="41148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f2</a:t>
            </a:r>
            <a:endParaRPr lang="en-US"/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5715000" y="41148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f2</a:t>
            </a:r>
            <a:endParaRPr lang="en-US"/>
          </a:p>
        </p:txBody>
      </p:sp>
      <p:sp>
        <p:nvSpPr>
          <p:cNvPr id="37899" name="Rectangle 11"/>
          <p:cNvSpPr>
            <a:spLocks noChangeArrowheads="1"/>
          </p:cNvSpPr>
          <p:nvPr/>
        </p:nvSpPr>
        <p:spPr bwMode="auto">
          <a:xfrm>
            <a:off x="5867400" y="41148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f2</a:t>
            </a:r>
            <a:endParaRPr lang="en-US"/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6019800" y="41148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f2</a:t>
            </a:r>
            <a:endParaRPr lang="en-US"/>
          </a:p>
        </p:txBody>
      </p:sp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4953000" y="42672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f2</a:t>
            </a:r>
            <a:endParaRPr lang="en-US"/>
          </a:p>
        </p:txBody>
      </p:sp>
      <p:sp>
        <p:nvSpPr>
          <p:cNvPr id="37902" name="Rectangle 14"/>
          <p:cNvSpPr>
            <a:spLocks noChangeArrowheads="1"/>
          </p:cNvSpPr>
          <p:nvPr/>
        </p:nvSpPr>
        <p:spPr bwMode="auto">
          <a:xfrm>
            <a:off x="5105400" y="42672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f2</a:t>
            </a: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218123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 animBg="1" autoUpdateAnimBg="0"/>
      <p:bldP spid="37894" grpId="0" animBg="1" autoUpdateAnimBg="0"/>
      <p:bldP spid="37895" grpId="0" animBg="1" autoUpdateAnimBg="0"/>
      <p:bldP spid="37896" grpId="0" animBg="1" autoUpdateAnimBg="0"/>
      <p:bldP spid="37897" grpId="0" animBg="1" autoUpdateAnimBg="0"/>
      <p:bldP spid="37898" grpId="0" animBg="1" autoUpdateAnimBg="0"/>
      <p:bldP spid="37899" grpId="0" animBg="1" autoUpdateAnimBg="0"/>
      <p:bldP spid="37900" grpId="0" animBg="1" autoUpdateAnimBg="0"/>
      <p:bldP spid="37901" grpId="0" animBg="1" autoUpdateAnimBg="0"/>
      <p:bldP spid="37902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Block motion estimation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MPEG divides frame into 16 x 16 </a:t>
            </a:r>
            <a:r>
              <a:rPr lang="en-US">
                <a:solidFill>
                  <a:srgbClr val="FF0000"/>
                </a:solidFill>
              </a:rPr>
              <a:t>macroblocks</a:t>
            </a:r>
            <a:r>
              <a:rPr lang="en-US"/>
              <a:t> for motion estimation.</a:t>
            </a:r>
          </a:p>
          <a:p>
            <a:r>
              <a:rPr lang="en-US"/>
              <a:t>Search for best match within a search range.</a:t>
            </a:r>
          </a:p>
          <a:p>
            <a:r>
              <a:rPr lang="en-US"/>
              <a:t>Measure similarity with sum-of-absolute-differences (SAD):</a:t>
            </a:r>
          </a:p>
          <a:p>
            <a:pPr lvl="1"/>
            <a:r>
              <a:rPr lang="en-US">
                <a:latin typeface="Symbol" pitchFamily="18" charset="2"/>
              </a:rPr>
              <a:t>S</a:t>
            </a:r>
            <a:r>
              <a:rPr lang="en-US"/>
              <a:t> | M(i,j) - S(i-o</a:t>
            </a:r>
            <a:r>
              <a:rPr lang="en-US" baseline="-25000"/>
              <a:t>x</a:t>
            </a:r>
            <a:r>
              <a:rPr lang="en-US"/>
              <a:t>, j-o</a:t>
            </a:r>
            <a:r>
              <a:rPr lang="en-US" baseline="-25000"/>
              <a:t>y</a:t>
            </a:r>
            <a:r>
              <a:rPr lang="en-US"/>
              <a:t>) |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921608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Best match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1085850"/>
          </a:xfrm>
        </p:spPr>
        <p:txBody>
          <a:bodyPr/>
          <a:lstStyle/>
          <a:p>
            <a:r>
              <a:rPr lang="en-US"/>
              <a:t>Best match produces motion vector for motion block:</a:t>
            </a:r>
          </a:p>
        </p:txBody>
      </p:sp>
      <p:sp>
        <p:nvSpPr>
          <p:cNvPr id="8198" name="Rectangle 4"/>
          <p:cNvSpPr>
            <a:spLocks noChangeArrowheads="1"/>
          </p:cNvSpPr>
          <p:nvPr/>
        </p:nvSpPr>
        <p:spPr bwMode="auto">
          <a:xfrm>
            <a:off x="4800600" y="3200400"/>
            <a:ext cx="2438400" cy="2438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8199" name="Rectangle 5"/>
          <p:cNvSpPr>
            <a:spLocks noChangeArrowheads="1"/>
          </p:cNvSpPr>
          <p:nvPr/>
        </p:nvSpPr>
        <p:spPr bwMode="auto">
          <a:xfrm>
            <a:off x="6019800" y="3733800"/>
            <a:ext cx="7620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0" name="Line 6"/>
          <p:cNvSpPr>
            <a:spLocks noChangeShapeType="1"/>
          </p:cNvSpPr>
          <p:nvPr/>
        </p:nvSpPr>
        <p:spPr bwMode="auto">
          <a:xfrm flipV="1">
            <a:off x="5943600" y="4114800"/>
            <a:ext cx="4572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898737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Full search algorithm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400"/>
              <a:t>bestx = 0; besty = 0;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bestsad = MAXSAD;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for (ox = - SEARCHSIZE; ox &lt; SEARCHSIZE; ox++) {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for (oy = -SEARCHSIZE; oy &lt; SEARCHSIZE; oy++) {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	int result = 0;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	for (i=0; i&lt;MBSIZE; i++) { 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		for (j=0; j&lt;MBSIZE; j++) {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			result += iabs(mb[i][j] - search[i-ox+XCENTER][j-oy-YCENTER]);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608016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Full search algorithm, cont’d.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400"/>
              <a:t>			}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	}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	if (result &lt;= bestsad) { bestsad = result; bestx = ox; besty = oy; }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}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}</a:t>
            </a:r>
          </a:p>
          <a:p>
            <a:pPr>
              <a:buFont typeface="Monotype Sorts" pitchFamily="2" charset="2"/>
              <a:buNone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15829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Computational requirements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Let MBSIZE = 16, SEARCHSIZE = 8.</a:t>
            </a:r>
          </a:p>
          <a:p>
            <a:r>
              <a:rPr lang="en-US"/>
              <a:t>Search area is 8 + 8 + 1 in each dimension.</a:t>
            </a:r>
          </a:p>
          <a:p>
            <a:r>
              <a:rPr lang="en-US"/>
              <a:t>Must perform:</a:t>
            </a:r>
          </a:p>
          <a:p>
            <a:pPr lvl="1"/>
            <a:r>
              <a:rPr lang="en-US"/>
              <a:t>n</a:t>
            </a:r>
            <a:r>
              <a:rPr lang="en-US" baseline="-25000"/>
              <a:t>ops</a:t>
            </a:r>
            <a:r>
              <a:rPr lang="en-US"/>
              <a:t> = (16 x 16) x (17 x 17) = 73984 ops</a:t>
            </a:r>
          </a:p>
          <a:p>
            <a:r>
              <a:rPr lang="en-US"/>
              <a:t>CIF format has 352 x 288 pixels -&gt; 22 x 18 macroblocks.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380056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Accelerator requirements</a:t>
            </a:r>
          </a:p>
        </p:txBody>
      </p:sp>
      <p:graphicFrame>
        <p:nvGraphicFramePr>
          <p:cNvPr id="1026" name="Object 3"/>
          <p:cNvGraphicFramePr>
            <a:graphicFrameLocks noGrp="1" noChangeAspect="1"/>
          </p:cNvGraphicFramePr>
          <p:nvPr>
            <p:ph type="tbl" idx="1"/>
          </p:nvPr>
        </p:nvGraphicFramePr>
        <p:xfrm>
          <a:off x="2819400" y="1676400"/>
          <a:ext cx="6667500" cy="601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7619400" imgH="8205480" progId="Word.Document.8">
                  <p:embed/>
                </p:oleObj>
              </mc:Choice>
              <mc:Fallback>
                <p:oleObj name="Document" r:id="rId2" imgW="7619400" imgH="820548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1676400"/>
                        <a:ext cx="6667500" cy="601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3173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Accelerator data types, basic classes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057400" y="1828800"/>
            <a:ext cx="2209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Motion-vector</a:t>
            </a:r>
            <a:endParaRPr lang="en-US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2057400" y="2362200"/>
            <a:ext cx="2209800" cy="457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x, y : pos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2057400" y="2819400"/>
            <a:ext cx="2209800" cy="3048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4648200" y="1828800"/>
            <a:ext cx="23622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Macroblock</a:t>
            </a:r>
            <a:endParaRPr lang="en-US"/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4648200" y="2362200"/>
            <a:ext cx="2362200" cy="457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pixels[] : pixelval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4648200" y="2819400"/>
            <a:ext cx="2362200" cy="3048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7239000" y="1828800"/>
            <a:ext cx="23622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Search-area</a:t>
            </a:r>
            <a:endParaRPr lang="en-US"/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7239000" y="2362200"/>
            <a:ext cx="2362200" cy="457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pixels[] : pixelval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7239000" y="2819400"/>
            <a:ext cx="2362200" cy="3048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3429000" y="3962400"/>
            <a:ext cx="2209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PC</a:t>
            </a:r>
            <a:endParaRPr lang="en-US"/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3429000" y="4495800"/>
            <a:ext cx="2209800" cy="457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memory[]</a:t>
            </a:r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3429000" y="4953000"/>
            <a:ext cx="2209800" cy="3048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5" name="Rectangle 17"/>
          <p:cNvSpPr>
            <a:spLocks noChangeArrowheads="1"/>
          </p:cNvSpPr>
          <p:nvPr/>
        </p:nvSpPr>
        <p:spPr bwMode="auto">
          <a:xfrm>
            <a:off x="6096000" y="3962400"/>
            <a:ext cx="26670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Motion-estimator</a:t>
            </a:r>
            <a:endParaRPr lang="en-US"/>
          </a:p>
        </p:txBody>
      </p:sp>
      <p:sp>
        <p:nvSpPr>
          <p:cNvPr id="12306" name="Rectangle 18"/>
          <p:cNvSpPr>
            <a:spLocks noChangeArrowheads="1"/>
          </p:cNvSpPr>
          <p:nvPr/>
        </p:nvSpPr>
        <p:spPr bwMode="auto">
          <a:xfrm>
            <a:off x="6096000" y="4495800"/>
            <a:ext cx="2667000" cy="457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7" name="Rectangle 19"/>
          <p:cNvSpPr>
            <a:spLocks noChangeArrowheads="1"/>
          </p:cNvSpPr>
          <p:nvPr/>
        </p:nvSpPr>
        <p:spPr bwMode="auto">
          <a:xfrm>
            <a:off x="6096000" y="4953000"/>
            <a:ext cx="2667000" cy="6858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compute-mv()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06176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548</Words>
  <Application>Microsoft Office PowerPoint</Application>
  <PresentationFormat>Widescreen</PresentationFormat>
  <Paragraphs>107</Paragraphs>
  <Slides>14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Monotype Sorts</vt:lpstr>
      <vt:lpstr>Symbol</vt:lpstr>
      <vt:lpstr>Office Theme</vt:lpstr>
      <vt:lpstr>Document</vt:lpstr>
      <vt:lpstr>Networks and multiprocessors</vt:lpstr>
      <vt:lpstr>Concept</vt:lpstr>
      <vt:lpstr>Block motion estimation</vt:lpstr>
      <vt:lpstr>Best match</vt:lpstr>
      <vt:lpstr>Full search algorithm</vt:lpstr>
      <vt:lpstr>Full search algorithm, cont’d.</vt:lpstr>
      <vt:lpstr>Computational requirements</vt:lpstr>
      <vt:lpstr>Accelerator requirements</vt:lpstr>
      <vt:lpstr>Accelerator data types, basic classes</vt:lpstr>
      <vt:lpstr>Sequence diagram</vt:lpstr>
      <vt:lpstr>Architectural considerations</vt:lpstr>
      <vt:lpstr>Motion estimator organization</vt:lpstr>
      <vt:lpstr>Pixel schedules</vt:lpstr>
      <vt:lpstr>System testing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Networks and multiprocessors</dc:title>
  <dc:creator>Marilyn</dc:creator>
  <cp:lastModifiedBy>Marilyn Wolf</cp:lastModifiedBy>
  <cp:revision>2</cp:revision>
  <dcterms:created xsi:type="dcterms:W3CDTF">2015-10-14T23:11:19Z</dcterms:created>
  <dcterms:modified xsi:type="dcterms:W3CDTF">2021-06-18T01:15:34Z</dcterms:modified>
</cp:coreProperties>
</file>