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19"/>
  </p:notesMasterIdLst>
  <p:handoutMasterIdLst>
    <p:handoutMasterId r:id="rId20"/>
  </p:handoutMasterIdLst>
  <p:sldIdLst>
    <p:sldId id="306" r:id="rId2"/>
    <p:sldId id="307" r:id="rId3"/>
    <p:sldId id="308" r:id="rId4"/>
    <p:sldId id="309" r:id="rId5"/>
    <p:sldId id="310" r:id="rId6"/>
    <p:sldId id="311" r:id="rId7"/>
    <p:sldId id="322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19" r:id="rId16"/>
    <p:sldId id="320" r:id="rId17"/>
    <p:sldId id="321" r:id="rId18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66FF33"/>
    <a:srgbClr val="FFFF00"/>
    <a:srgbClr val="FF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54" y="48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55870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93700" y="692150"/>
            <a:ext cx="60706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0"/>
            <a:r>
              <a:rPr lang="en-US" noProof="0"/>
              <a:t>Second level</a:t>
            </a:r>
          </a:p>
          <a:p>
            <a:pPr lvl="0"/>
            <a:r>
              <a:rPr lang="en-US" noProof="0"/>
              <a:t>Third level</a:t>
            </a:r>
          </a:p>
          <a:p>
            <a:pPr lvl="0"/>
            <a:r>
              <a:rPr lang="en-US" noProof="0"/>
              <a:t>Fourth level</a:t>
            </a:r>
          </a:p>
          <a:p>
            <a:pPr lvl="0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pPr>
              <a:defRPr/>
            </a:pPr>
            <a:fld id="{48E4B838-D7DC-49C7-AD19-98FEAE53B0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5586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E4B838-D7DC-49C7-AD19-98FEAE53B0C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75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E4B838-D7DC-49C7-AD19-98FEAE53B0C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83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E4B838-D7DC-49C7-AD19-98FEAE53B0C0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241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A:\paint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1828801"/>
            <a:ext cx="109728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685800"/>
            <a:ext cx="1029546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44800" y="3886200"/>
            <a:ext cx="8534400" cy="177165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48267" y="6229350"/>
            <a:ext cx="2573867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99467" y="6229350"/>
            <a:ext cx="3793067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805333" y="6229350"/>
            <a:ext cx="24384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fld id="{306FBF4E-BCDC-4717-9440-1E87A45475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470400" y="6248401"/>
            <a:ext cx="325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Computers as Components 3e</a:t>
            </a:r>
          </a:p>
          <a:p>
            <a:pPr algn="ctr"/>
            <a:r>
              <a:rPr lang="en-US" sz="1200" dirty="0">
                <a:latin typeface="+mn-lt"/>
              </a:rPr>
              <a:t>© 2012 Marilyn Wolf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CBA460-5F23-4ED0-81B8-1FA692F060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4470400" y="6248401"/>
            <a:ext cx="325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Computers as Components 3e</a:t>
            </a:r>
          </a:p>
          <a:p>
            <a:pPr algn="ctr"/>
            <a:r>
              <a:rPr lang="en-US" sz="1200" dirty="0">
                <a:latin typeface="+mn-lt"/>
              </a:rPr>
              <a:t>© 2012 Marilyn Wolf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71467" y="228600"/>
            <a:ext cx="2743200" cy="5829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1867" y="228600"/>
            <a:ext cx="8026400" cy="5829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B8851-337C-469A-B487-542F55616B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DAF884-04BC-44DE-9693-C4BFEA106B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F4167-0A73-4812-8715-1E85F9058D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4470400" y="6248401"/>
            <a:ext cx="325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Computers as Components 3e</a:t>
            </a:r>
          </a:p>
          <a:p>
            <a:pPr algn="ctr"/>
            <a:r>
              <a:rPr lang="en-US" sz="1200" dirty="0">
                <a:latin typeface="+mn-lt"/>
              </a:rPr>
              <a:t>© 2012 Marilyn Wolf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85950"/>
            <a:ext cx="5350933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3734" y="1885950"/>
            <a:ext cx="5350933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5B697-374D-4D5D-A8E2-99734F20D5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470400" y="6248401"/>
            <a:ext cx="325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Computers as Components 3e</a:t>
            </a:r>
          </a:p>
          <a:p>
            <a:pPr algn="ctr"/>
            <a:r>
              <a:rPr lang="en-US" sz="1200" dirty="0">
                <a:latin typeface="+mn-lt"/>
              </a:rPr>
              <a:t>© 2012 Marilyn Wolf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FFCFA-B754-4780-A662-75AFD9F2BE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4470400" y="6248401"/>
            <a:ext cx="325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Computers as Components 3e</a:t>
            </a:r>
          </a:p>
          <a:p>
            <a:pPr algn="ctr"/>
            <a:r>
              <a:rPr lang="en-US" sz="1200" dirty="0">
                <a:latin typeface="+mn-lt"/>
              </a:rPr>
              <a:t>© 2012 Marilyn Wolf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B7E394-5A24-4809-8B30-DCACFFD415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4470400" y="6248401"/>
            <a:ext cx="325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Computers as Components 3e</a:t>
            </a:r>
          </a:p>
          <a:p>
            <a:pPr algn="ctr"/>
            <a:r>
              <a:rPr lang="en-US" sz="1200" dirty="0">
                <a:latin typeface="+mn-lt"/>
              </a:rPr>
              <a:t>© 2012 Marilyn Wolf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2BBC3E-8ED9-43DA-8B8B-2831415A9F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4470400" y="6248401"/>
            <a:ext cx="325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Computers as Components 3e</a:t>
            </a:r>
          </a:p>
          <a:p>
            <a:pPr algn="ctr"/>
            <a:r>
              <a:rPr lang="en-US" sz="1200" dirty="0">
                <a:latin typeface="+mn-lt"/>
              </a:rPr>
              <a:t>© 2012 Marilyn Wolf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1CBAE-61D8-43FB-A5CA-5BFCF7B17C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470400" y="6248401"/>
            <a:ext cx="325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Computers as Components 3e</a:t>
            </a:r>
          </a:p>
          <a:p>
            <a:pPr algn="ctr"/>
            <a:r>
              <a:rPr lang="en-US" sz="1200" dirty="0">
                <a:latin typeface="+mn-lt"/>
              </a:rPr>
              <a:t>© 2012 Marilyn Wolf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659FE9-12E8-488D-97DD-15A5BF1433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470400" y="6248401"/>
            <a:ext cx="325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Computers as Components 3e</a:t>
            </a:r>
          </a:p>
          <a:p>
            <a:pPr algn="ctr"/>
            <a:r>
              <a:rPr lang="en-US" sz="1200" dirty="0">
                <a:latin typeface="+mn-lt"/>
              </a:rPr>
              <a:t>© 2012 Marilyn Wolf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41867" y="228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85950"/>
            <a:ext cx="10905067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5733" y="622935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2935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974667" y="622935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fld id="{95F5AC68-4F13-497E-8E04-823587CE2F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 descr="A:\paint.GIF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1314451"/>
            <a:ext cx="109728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z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y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x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Instruction sets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Computer architecture taxonomy.</a:t>
            </a:r>
          </a:p>
          <a:p>
            <a:r>
              <a:rPr lang="en-US"/>
              <a:t>Assembly language.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Multiple implementations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Successful architectures have several implementations:</a:t>
            </a:r>
          </a:p>
          <a:p>
            <a:pPr lvl="1"/>
            <a:r>
              <a:rPr lang="en-US"/>
              <a:t>varying clock speeds;</a:t>
            </a:r>
          </a:p>
          <a:p>
            <a:pPr lvl="1"/>
            <a:r>
              <a:rPr lang="en-US"/>
              <a:t>different bus widths;</a:t>
            </a:r>
          </a:p>
          <a:p>
            <a:pPr lvl="1"/>
            <a:r>
              <a:rPr lang="en-US"/>
              <a:t>different cache sizes;</a:t>
            </a:r>
          </a:p>
          <a:p>
            <a:pPr lvl="1"/>
            <a:r>
              <a:rPr lang="en-US"/>
              <a:t>etc.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Assembly language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One-to-one with instructions (more or less).</a:t>
            </a:r>
          </a:p>
          <a:p>
            <a:r>
              <a:rPr lang="en-US"/>
              <a:t>Basic features:</a:t>
            </a:r>
          </a:p>
          <a:p>
            <a:pPr lvl="1"/>
            <a:r>
              <a:rPr lang="en-US"/>
              <a:t>One instruction per line.</a:t>
            </a:r>
          </a:p>
          <a:p>
            <a:pPr lvl="1"/>
            <a:r>
              <a:rPr lang="en-US"/>
              <a:t>Labels provide names for addresses (usually in first column).</a:t>
            </a:r>
          </a:p>
          <a:p>
            <a:pPr lvl="1"/>
            <a:r>
              <a:rPr lang="en-US"/>
              <a:t>Instructions often start in later columns.</a:t>
            </a:r>
          </a:p>
          <a:p>
            <a:pPr lvl="1"/>
            <a:r>
              <a:rPr lang="en-US"/>
              <a:t>Columns run to end of line.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ARM assembly language example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>
                <a:latin typeface="Courier" pitchFamily="49" charset="0"/>
              </a:rPr>
              <a:t>label1	ADR r4,c</a:t>
            </a:r>
          </a:p>
          <a:p>
            <a:pPr>
              <a:buFont typeface="Monotype Sorts" pitchFamily="2" charset="2"/>
              <a:buNone/>
            </a:pPr>
            <a:r>
              <a:rPr lang="en-US">
                <a:latin typeface="Courier" pitchFamily="49" charset="0"/>
              </a:rPr>
              <a:t>			LDR r0,[r4] ; a comment</a:t>
            </a:r>
          </a:p>
          <a:p>
            <a:pPr>
              <a:buFont typeface="Monotype Sorts" pitchFamily="2" charset="2"/>
              <a:buNone/>
            </a:pPr>
            <a:r>
              <a:rPr lang="en-US">
                <a:latin typeface="Courier" pitchFamily="49" charset="0"/>
              </a:rPr>
              <a:t>			ADR r4,d</a:t>
            </a:r>
          </a:p>
          <a:p>
            <a:pPr>
              <a:buFont typeface="Monotype Sorts" pitchFamily="2" charset="2"/>
              <a:buNone/>
            </a:pPr>
            <a:r>
              <a:rPr lang="en-US">
                <a:latin typeface="Courier" pitchFamily="49" charset="0"/>
              </a:rPr>
              <a:t>			LDR r1,[r4]</a:t>
            </a:r>
          </a:p>
          <a:p>
            <a:pPr>
              <a:buFont typeface="Monotype Sorts" pitchFamily="2" charset="2"/>
              <a:buNone/>
            </a:pPr>
            <a:r>
              <a:rPr lang="en-US">
                <a:latin typeface="Courier" pitchFamily="49" charset="0"/>
              </a:rPr>
              <a:t>			SUB r0,r0,r1 ; comment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Pseudo-ops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Some assembler directives don’t correspond directly to instructions:</a:t>
            </a:r>
          </a:p>
          <a:p>
            <a:pPr lvl="1"/>
            <a:r>
              <a:rPr lang="en-US"/>
              <a:t>Define current address.</a:t>
            </a:r>
          </a:p>
          <a:p>
            <a:pPr lvl="1"/>
            <a:r>
              <a:rPr lang="en-US"/>
              <a:t>Reserve storage.</a:t>
            </a:r>
          </a:p>
          <a:p>
            <a:pPr lvl="1"/>
            <a:r>
              <a:rPr lang="en-US"/>
              <a:t>Constants.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VLIW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/>
              <a:t>VLIW: very long instruction word.</a:t>
            </a:r>
          </a:p>
          <a:p>
            <a:r>
              <a:rPr lang="en-US" sz="2400"/>
              <a:t>Performs several instructions simultaneously.</a:t>
            </a:r>
          </a:p>
          <a:p>
            <a:pPr lvl="1"/>
            <a:r>
              <a:rPr lang="en-US" sz="2400"/>
              <a:t>Architecture usually restricts the combination of instructions that can be performed at once.</a:t>
            </a:r>
          </a:p>
          <a:p>
            <a:r>
              <a:rPr lang="en-US" sz="2400"/>
              <a:t>Superscalar vs. VLIW:</a:t>
            </a:r>
          </a:p>
          <a:p>
            <a:pPr lvl="1"/>
            <a:r>
              <a:rPr lang="en-US" sz="2400"/>
              <a:t>Superscalar runs standard code, determines parallel operations at run time.</a:t>
            </a:r>
          </a:p>
          <a:p>
            <a:pPr lvl="1"/>
            <a:r>
              <a:rPr lang="en-US" sz="2400"/>
              <a:t>VLIW determines parallelism at compile time.</a:t>
            </a:r>
          </a:p>
          <a:p>
            <a:r>
              <a:rPr lang="en-US" sz="2400"/>
              <a:t>Packet: a set of instructions to be executed in parallel.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and control dependencies</a:t>
            </a:r>
          </a:p>
        </p:txBody>
      </p:sp>
      <p:pic>
        <p:nvPicPr>
          <p:cNvPr id="16387" name="Content Placeholder 7" descr="f02-05-9780123884367.eps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0" y="1828800"/>
            <a:ext cx="3625850" cy="3429000"/>
          </a:xfrm>
        </p:spPr>
      </p:pic>
      <p:sp>
        <p:nvSpPr>
          <p:cNvPr id="16388" name="Content Placeholder 8"/>
          <p:cNvSpPr>
            <a:spLocks noGrp="1"/>
          </p:cNvSpPr>
          <p:nvPr>
            <p:ph sz="half" idx="2"/>
          </p:nvPr>
        </p:nvSpPr>
        <p:spPr>
          <a:xfrm>
            <a:off x="2057400" y="5257800"/>
            <a:ext cx="4267200" cy="914400"/>
          </a:xfrm>
        </p:spPr>
        <p:txBody>
          <a:bodyPr/>
          <a:lstStyle/>
          <a:p>
            <a:r>
              <a:rPr lang="en-US" sz="2400"/>
              <a:t>r0 + r1 must be performed before r2 + r3.</a:t>
            </a:r>
          </a:p>
        </p:txBody>
      </p:sp>
      <p:sp>
        <p:nvSpPr>
          <p:cNvPr id="1639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16391" name="TextBox 9"/>
          <p:cNvSpPr txBox="1">
            <a:spLocks noChangeArrowheads="1"/>
          </p:cNvSpPr>
          <p:nvPr/>
        </p:nvSpPr>
        <p:spPr bwMode="auto">
          <a:xfrm>
            <a:off x="7162801" y="2743200"/>
            <a:ext cx="27924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	bnz r3, foo</a:t>
            </a:r>
          </a:p>
          <a:p>
            <a:r>
              <a:rPr lang="en-US"/>
              <a:t>	add r0, r1, r2</a:t>
            </a:r>
          </a:p>
          <a:p>
            <a:r>
              <a:rPr lang="en-US"/>
              <a:t>Foo: …</a:t>
            </a:r>
          </a:p>
        </p:txBody>
      </p:sp>
      <p:sp>
        <p:nvSpPr>
          <p:cNvPr id="11" name="Content Placeholder 8"/>
          <p:cNvSpPr txBox="1">
            <a:spLocks/>
          </p:cNvSpPr>
          <p:nvPr/>
        </p:nvSpPr>
        <p:spPr bwMode="auto">
          <a:xfrm>
            <a:off x="6705600" y="5257800"/>
            <a:ext cx="3657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Char char="z"/>
              <a:defRPr/>
            </a:pPr>
            <a:r>
              <a:rPr kumimoji="1" lang="en-US" kern="0" dirty="0">
                <a:latin typeface="+mn-lt"/>
              </a:rPr>
              <a:t>Add will be executed only if </a:t>
            </a:r>
            <a:r>
              <a:rPr kumimoji="1" lang="en-US" kern="0" dirty="0" err="1">
                <a:latin typeface="+mn-lt"/>
              </a:rPr>
              <a:t>bnz</a:t>
            </a:r>
            <a:r>
              <a:rPr kumimoji="1" lang="en-US" kern="0" dirty="0">
                <a:latin typeface="+mn-lt"/>
              </a:rPr>
              <a:t> fails.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1883541" y="2657475"/>
            <a:ext cx="1981200" cy="762000"/>
          </a:xfrm>
          <a:prstGeom prst="rect">
            <a:avLst/>
          </a:prstGeom>
          <a:ln>
            <a:noFill/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/>
              <a:t>a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dd r2, r0, r1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/>
              <a:t>add r4, r2, r3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dependencies and parallelism</a:t>
            </a:r>
          </a:p>
        </p:txBody>
      </p:sp>
      <p:pic>
        <p:nvPicPr>
          <p:cNvPr id="17411" name="Content Placeholder 6" descr="f02-06-9780123884367.eps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14600" y="1828800"/>
            <a:ext cx="6542088" cy="2349500"/>
          </a:xfrm>
        </p:spPr>
      </p:pic>
      <p:sp>
        <p:nvSpPr>
          <p:cNvPr id="17412" name="Content Placeholder 3"/>
          <p:cNvSpPr>
            <a:spLocks noGrp="1"/>
          </p:cNvSpPr>
          <p:nvPr>
            <p:ph sz="half" idx="2"/>
          </p:nvPr>
        </p:nvSpPr>
        <p:spPr>
          <a:xfrm>
            <a:off x="2133600" y="4572000"/>
            <a:ext cx="5943600" cy="1466850"/>
          </a:xfrm>
        </p:spPr>
        <p:txBody>
          <a:bodyPr/>
          <a:lstStyle/>
          <a:p>
            <a:r>
              <a:rPr lang="en-US"/>
              <a:t>All three additions can be performed at the same time.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2205421" y="1905000"/>
            <a:ext cx="1981200" cy="1228725"/>
          </a:xfrm>
          <a:prstGeom prst="rect">
            <a:avLst/>
          </a:prstGeom>
          <a:ln>
            <a:noFill/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/>
              <a:t>a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dd r2, r0, r1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/>
              <a:t>add r3, r1, r4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>
                <a:solidFill>
                  <a:schemeClr val="tx1"/>
                </a:solidFill>
              </a:rPr>
              <a:t>add r5, r2, r4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7864453" y="3224214"/>
            <a:ext cx="425494" cy="419099"/>
          </a:xfrm>
          <a:prstGeom prst="rect">
            <a:avLst/>
          </a:prstGeom>
          <a:ln>
            <a:noFill/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>
                <a:solidFill>
                  <a:schemeClr val="tx1"/>
                </a:solidFill>
              </a:rPr>
              <a:t>r5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VLIW and embedded computing</a:t>
            </a:r>
          </a:p>
        </p:txBody>
      </p:sp>
      <p:sp>
        <p:nvSpPr>
          <p:cNvPr id="18435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VLIW is more energy-efficient than superscalar.</a:t>
            </a:r>
          </a:p>
          <a:p>
            <a:r>
              <a:rPr lang="en-US"/>
              <a:t>VLIW is widely used in signal processing.</a:t>
            </a:r>
          </a:p>
          <a:p>
            <a:pPr lvl="1"/>
            <a:r>
              <a:rPr lang="en-US"/>
              <a:t>Multimedia processing.</a:t>
            </a:r>
          </a:p>
          <a:p>
            <a:pPr lvl="1"/>
            <a:r>
              <a:rPr lang="en-US"/>
              <a:t>Processing multiple channels of signals.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von Neumann architecture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Memory holds data, instructions.</a:t>
            </a:r>
          </a:p>
          <a:p>
            <a:r>
              <a:rPr lang="en-US"/>
              <a:t>Central processing unit (CPU) fetches instructions from memory.</a:t>
            </a:r>
          </a:p>
          <a:p>
            <a:pPr lvl="1"/>
            <a:r>
              <a:rPr lang="en-US"/>
              <a:t>Separate CPU and memory distinguishes programmable computer.</a:t>
            </a:r>
          </a:p>
          <a:p>
            <a:r>
              <a:rPr lang="en-US"/>
              <a:t>CPU registers help out: program counter (PC), instruction register (IR), general-purpose registers, etc.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CPU + memory</a:t>
            </a:r>
          </a:p>
        </p:txBody>
      </p:sp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2895600" y="1981200"/>
            <a:ext cx="2209800" cy="35814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memory</a:t>
            </a:r>
          </a:p>
        </p:txBody>
      </p:sp>
      <p:sp>
        <p:nvSpPr>
          <p:cNvPr id="5126" name="Rectangle 5"/>
          <p:cNvSpPr>
            <a:spLocks noChangeArrowheads="1"/>
          </p:cNvSpPr>
          <p:nvPr/>
        </p:nvSpPr>
        <p:spPr bwMode="auto">
          <a:xfrm>
            <a:off x="6477000" y="2743200"/>
            <a:ext cx="2286000" cy="2743200"/>
          </a:xfrm>
          <a:prstGeom prst="rect">
            <a:avLst/>
          </a:prstGeom>
          <a:solidFill>
            <a:srgbClr val="0099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CPU</a:t>
            </a:r>
          </a:p>
        </p:txBody>
      </p:sp>
      <p:sp>
        <p:nvSpPr>
          <p:cNvPr id="5127" name="Rectangle 6"/>
          <p:cNvSpPr>
            <a:spLocks noChangeArrowheads="1"/>
          </p:cNvSpPr>
          <p:nvPr/>
        </p:nvSpPr>
        <p:spPr bwMode="auto">
          <a:xfrm>
            <a:off x="6781800" y="3276600"/>
            <a:ext cx="1600200" cy="533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PC</a:t>
            </a: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 flipH="1">
            <a:off x="5105400" y="3200400"/>
            <a:ext cx="1371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5105400" y="3962400"/>
            <a:ext cx="1371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5165725" y="2708275"/>
            <a:ext cx="10985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/>
              <a:t>address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5241926" y="3470275"/>
            <a:ext cx="690563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/>
              <a:t>data</a:t>
            </a: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6781800" y="4343400"/>
            <a:ext cx="1600200" cy="533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IR</a:t>
            </a: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2895600" y="4343400"/>
            <a:ext cx="2209800" cy="5334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ADD r5,r1,r3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2041525" y="4384675"/>
            <a:ext cx="6413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/>
              <a:t>200</a:t>
            </a:r>
          </a:p>
        </p:txBody>
      </p:sp>
      <p:sp>
        <p:nvSpPr>
          <p:cNvPr id="80911" name="Text Box 15"/>
          <p:cNvSpPr txBox="1">
            <a:spLocks noChangeArrowheads="1"/>
          </p:cNvSpPr>
          <p:nvPr/>
        </p:nvSpPr>
        <p:spPr bwMode="auto">
          <a:xfrm>
            <a:off x="7239000" y="3276600"/>
            <a:ext cx="641350" cy="457200"/>
          </a:xfrm>
          <a:prstGeom prst="rect">
            <a:avLst/>
          </a:prstGeom>
          <a:solidFill>
            <a:srgbClr val="66FF33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/>
              <a:t>200</a:t>
            </a:r>
          </a:p>
        </p:txBody>
      </p:sp>
      <p:sp>
        <p:nvSpPr>
          <p:cNvPr id="80912" name="Line 16"/>
          <p:cNvSpPr>
            <a:spLocks noChangeShapeType="1"/>
          </p:cNvSpPr>
          <p:nvPr/>
        </p:nvSpPr>
        <p:spPr bwMode="auto">
          <a:xfrm flipH="1" flipV="1">
            <a:off x="5181600" y="3276600"/>
            <a:ext cx="1981200" cy="152400"/>
          </a:xfrm>
          <a:prstGeom prst="line">
            <a:avLst/>
          </a:prstGeom>
          <a:noFill/>
          <a:ln w="38100">
            <a:solidFill>
              <a:srgbClr val="FF0033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0913" name="Line 17"/>
          <p:cNvSpPr>
            <a:spLocks noChangeShapeType="1"/>
          </p:cNvSpPr>
          <p:nvPr/>
        </p:nvSpPr>
        <p:spPr bwMode="auto">
          <a:xfrm>
            <a:off x="5105400" y="4114800"/>
            <a:ext cx="1828800" cy="304800"/>
          </a:xfrm>
          <a:prstGeom prst="line">
            <a:avLst/>
          </a:prstGeom>
          <a:noFill/>
          <a:ln w="38100">
            <a:solidFill>
              <a:srgbClr val="FF0033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0915" name="Rectangle 19"/>
          <p:cNvSpPr>
            <a:spLocks noChangeArrowheads="1"/>
          </p:cNvSpPr>
          <p:nvPr/>
        </p:nvSpPr>
        <p:spPr bwMode="auto">
          <a:xfrm>
            <a:off x="6477000" y="4343400"/>
            <a:ext cx="2209800" cy="5334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ADD r5,r1,r3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0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09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0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09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0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0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11" grpId="0" animBg="1" autoUpdateAnimBg="0"/>
      <p:bldP spid="80912" grpId="0" animBg="1"/>
      <p:bldP spid="80913" grpId="0" animBg="1"/>
      <p:bldP spid="80915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Harvard architecture</a:t>
            </a:r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6781800" y="2362200"/>
            <a:ext cx="2286000" cy="2743200"/>
          </a:xfrm>
          <a:prstGeom prst="rect">
            <a:avLst/>
          </a:prstGeom>
          <a:solidFill>
            <a:srgbClr val="0099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CPU</a:t>
            </a:r>
          </a:p>
        </p:txBody>
      </p:sp>
      <p:sp>
        <p:nvSpPr>
          <p:cNvPr id="6150" name="Rectangle 5"/>
          <p:cNvSpPr>
            <a:spLocks noChangeArrowheads="1"/>
          </p:cNvSpPr>
          <p:nvPr/>
        </p:nvSpPr>
        <p:spPr bwMode="auto">
          <a:xfrm>
            <a:off x="7086600" y="2895600"/>
            <a:ext cx="1600200" cy="533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PC</a:t>
            </a:r>
          </a:p>
        </p:txBody>
      </p:sp>
      <p:sp>
        <p:nvSpPr>
          <p:cNvPr id="6151" name="Rectangle 6"/>
          <p:cNvSpPr>
            <a:spLocks noChangeArrowheads="1"/>
          </p:cNvSpPr>
          <p:nvPr/>
        </p:nvSpPr>
        <p:spPr bwMode="auto">
          <a:xfrm>
            <a:off x="2667000" y="2514600"/>
            <a:ext cx="2743200" cy="9144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data memory</a:t>
            </a:r>
          </a:p>
        </p:txBody>
      </p:sp>
      <p:sp>
        <p:nvSpPr>
          <p:cNvPr id="6152" name="Rectangle 7"/>
          <p:cNvSpPr>
            <a:spLocks noChangeArrowheads="1"/>
          </p:cNvSpPr>
          <p:nvPr/>
        </p:nvSpPr>
        <p:spPr bwMode="auto">
          <a:xfrm>
            <a:off x="2667000" y="4114800"/>
            <a:ext cx="2743200" cy="9144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/>
              <a:t>program memory</a:t>
            </a:r>
          </a:p>
        </p:txBody>
      </p:sp>
      <p:sp>
        <p:nvSpPr>
          <p:cNvPr id="6153" name="Line 8"/>
          <p:cNvSpPr>
            <a:spLocks noChangeShapeType="1"/>
          </p:cNvSpPr>
          <p:nvPr/>
        </p:nvSpPr>
        <p:spPr bwMode="auto">
          <a:xfrm flipH="1">
            <a:off x="5410200" y="2667000"/>
            <a:ext cx="1371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4" name="Line 9"/>
          <p:cNvSpPr>
            <a:spLocks noChangeShapeType="1"/>
          </p:cNvSpPr>
          <p:nvPr/>
        </p:nvSpPr>
        <p:spPr bwMode="auto">
          <a:xfrm>
            <a:off x="5410200" y="3429000"/>
            <a:ext cx="1371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5" name="Text Box 10"/>
          <p:cNvSpPr txBox="1">
            <a:spLocks noChangeArrowheads="1"/>
          </p:cNvSpPr>
          <p:nvPr/>
        </p:nvSpPr>
        <p:spPr bwMode="auto">
          <a:xfrm>
            <a:off x="5470525" y="2174875"/>
            <a:ext cx="10985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/>
              <a:t>address</a:t>
            </a:r>
          </a:p>
        </p:txBody>
      </p:sp>
      <p:sp>
        <p:nvSpPr>
          <p:cNvPr id="6156" name="Text Box 11"/>
          <p:cNvSpPr txBox="1">
            <a:spLocks noChangeArrowheads="1"/>
          </p:cNvSpPr>
          <p:nvPr/>
        </p:nvSpPr>
        <p:spPr bwMode="auto">
          <a:xfrm>
            <a:off x="5546726" y="2936875"/>
            <a:ext cx="690563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/>
              <a:t>data</a:t>
            </a:r>
          </a:p>
        </p:txBody>
      </p:sp>
      <p:sp>
        <p:nvSpPr>
          <p:cNvPr id="6157" name="Line 12"/>
          <p:cNvSpPr>
            <a:spLocks noChangeShapeType="1"/>
          </p:cNvSpPr>
          <p:nvPr/>
        </p:nvSpPr>
        <p:spPr bwMode="auto">
          <a:xfrm flipH="1">
            <a:off x="5410200" y="4191000"/>
            <a:ext cx="1371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8" name="Line 13"/>
          <p:cNvSpPr>
            <a:spLocks noChangeShapeType="1"/>
          </p:cNvSpPr>
          <p:nvPr/>
        </p:nvSpPr>
        <p:spPr bwMode="auto">
          <a:xfrm>
            <a:off x="5410200" y="4953000"/>
            <a:ext cx="1371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9" name="Text Box 14"/>
          <p:cNvSpPr txBox="1">
            <a:spLocks noChangeArrowheads="1"/>
          </p:cNvSpPr>
          <p:nvPr/>
        </p:nvSpPr>
        <p:spPr bwMode="auto">
          <a:xfrm>
            <a:off x="5470525" y="3698875"/>
            <a:ext cx="10985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/>
              <a:t>address</a:t>
            </a:r>
          </a:p>
        </p:txBody>
      </p:sp>
      <p:sp>
        <p:nvSpPr>
          <p:cNvPr id="6160" name="Text Box 15"/>
          <p:cNvSpPr txBox="1">
            <a:spLocks noChangeArrowheads="1"/>
          </p:cNvSpPr>
          <p:nvPr/>
        </p:nvSpPr>
        <p:spPr bwMode="auto">
          <a:xfrm>
            <a:off x="5546726" y="4460875"/>
            <a:ext cx="690563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/>
              <a:t>data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von Neumann vs. Harvard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Harvard can’t use self-modifying code.</a:t>
            </a:r>
          </a:p>
          <a:p>
            <a:r>
              <a:rPr lang="en-US"/>
              <a:t>Harvard allows two simultaneous memory fetches.</a:t>
            </a:r>
          </a:p>
          <a:p>
            <a:r>
              <a:rPr lang="en-US"/>
              <a:t>Most DSPs use Harvard architecture for streaming data:</a:t>
            </a:r>
          </a:p>
          <a:p>
            <a:pPr lvl="1"/>
            <a:r>
              <a:rPr lang="en-US"/>
              <a:t>greater memory bandwidth;</a:t>
            </a:r>
          </a:p>
          <a:p>
            <a:pPr lvl="1"/>
            <a:r>
              <a:rPr lang="en-US"/>
              <a:t>more predictable bandwidth.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RISC vs. CISC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Complex instruction set computer (</a:t>
            </a:r>
            <a:r>
              <a:rPr lang="en-US">
                <a:solidFill>
                  <a:srgbClr val="FF0033"/>
                </a:solidFill>
              </a:rPr>
              <a:t>CISC</a:t>
            </a:r>
            <a:r>
              <a:rPr lang="en-US"/>
              <a:t>):</a:t>
            </a:r>
          </a:p>
          <a:p>
            <a:pPr lvl="1"/>
            <a:r>
              <a:rPr lang="en-US"/>
              <a:t>many addressing modes;</a:t>
            </a:r>
          </a:p>
          <a:p>
            <a:pPr lvl="1"/>
            <a:r>
              <a:rPr lang="en-US"/>
              <a:t>many operations.</a:t>
            </a:r>
          </a:p>
          <a:p>
            <a:r>
              <a:rPr lang="en-US"/>
              <a:t>Reduced instruction set computer (</a:t>
            </a:r>
            <a:r>
              <a:rPr lang="en-US">
                <a:solidFill>
                  <a:srgbClr val="FF0033"/>
                </a:solidFill>
              </a:rPr>
              <a:t>RISC</a:t>
            </a:r>
            <a:r>
              <a:rPr lang="en-US"/>
              <a:t>):</a:t>
            </a:r>
          </a:p>
          <a:p>
            <a:pPr lvl="1"/>
            <a:r>
              <a:rPr lang="en-US"/>
              <a:t>load/store;</a:t>
            </a:r>
          </a:p>
          <a:p>
            <a:pPr lvl="1"/>
            <a:r>
              <a:rPr lang="en-US"/>
              <a:t>pipelinable instructions.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B03E5-2E7A-42F7-A013-460F0870C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Big-endian vs. little-endian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28696A-E908-44E8-BEB8-F639A0C64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3F0DCF0-6B90-46E9-87DD-F4C3DBCDB529}"/>
              </a:ext>
            </a:extLst>
          </p:cNvPr>
          <p:cNvSpPr/>
          <p:nvPr/>
        </p:nvSpPr>
        <p:spPr>
          <a:xfrm>
            <a:off x="3013362" y="2292555"/>
            <a:ext cx="1510146" cy="8866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51FCEA5-C513-4085-BB3A-D6C53E8F2F92}"/>
              </a:ext>
            </a:extLst>
          </p:cNvPr>
          <p:cNvSpPr/>
          <p:nvPr/>
        </p:nvSpPr>
        <p:spPr>
          <a:xfrm>
            <a:off x="4523508" y="2292554"/>
            <a:ext cx="1510146" cy="8866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bb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42CA364-CD9D-4CB9-80E0-82FD755B48BE}"/>
              </a:ext>
            </a:extLst>
          </p:cNvPr>
          <p:cNvSpPr/>
          <p:nvPr/>
        </p:nvSpPr>
        <p:spPr>
          <a:xfrm>
            <a:off x="6033654" y="2292553"/>
            <a:ext cx="1510146" cy="8866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cc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773D55-6B59-44C0-842D-782AD2003E6B}"/>
              </a:ext>
            </a:extLst>
          </p:cNvPr>
          <p:cNvSpPr/>
          <p:nvPr/>
        </p:nvSpPr>
        <p:spPr>
          <a:xfrm>
            <a:off x="7543800" y="2292553"/>
            <a:ext cx="1510146" cy="8866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AFF6FB-1B2A-4E43-B862-D84F5B08A4A1}"/>
              </a:ext>
            </a:extLst>
          </p:cNvPr>
          <p:cNvSpPr txBox="1"/>
          <p:nvPr/>
        </p:nvSpPr>
        <p:spPr>
          <a:xfrm>
            <a:off x="8903103" y="17799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D954DB-A409-4C23-B95E-AD78CDE8D3B1}"/>
              </a:ext>
            </a:extLst>
          </p:cNvPr>
          <p:cNvSpPr txBox="1"/>
          <p:nvPr/>
        </p:nvSpPr>
        <p:spPr>
          <a:xfrm>
            <a:off x="2804010" y="177993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31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30A03D9-13C3-4238-B015-20160C031A65}"/>
              </a:ext>
            </a:extLst>
          </p:cNvPr>
          <p:cNvCxnSpPr>
            <a:stCxn id="10" idx="3"/>
            <a:endCxn id="9" idx="1"/>
          </p:cNvCxnSpPr>
          <p:nvPr/>
        </p:nvCxnSpPr>
        <p:spPr>
          <a:xfrm>
            <a:off x="3222714" y="1964602"/>
            <a:ext cx="568038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9E95BFD-EE8E-4DB3-BE46-0DF40171C990}"/>
              </a:ext>
            </a:extLst>
          </p:cNvPr>
          <p:cNvSpPr txBox="1"/>
          <p:nvPr/>
        </p:nvSpPr>
        <p:spPr>
          <a:xfrm>
            <a:off x="5799855" y="1759246"/>
            <a:ext cx="5261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bits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D320BB5-BF69-4BE6-8088-146295E881C4}"/>
              </a:ext>
            </a:extLst>
          </p:cNvPr>
          <p:cNvSpPr/>
          <p:nvPr/>
        </p:nvSpPr>
        <p:spPr>
          <a:xfrm>
            <a:off x="3013362" y="3858117"/>
            <a:ext cx="1510146" cy="8866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394B7CD-FD56-47F4-8F20-D17DC3AF0FA3}"/>
              </a:ext>
            </a:extLst>
          </p:cNvPr>
          <p:cNvSpPr/>
          <p:nvPr/>
        </p:nvSpPr>
        <p:spPr>
          <a:xfrm>
            <a:off x="4523508" y="3858116"/>
            <a:ext cx="1510146" cy="8866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cc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C3A7EDF-F155-4EDD-A150-CF1A072C5245}"/>
              </a:ext>
            </a:extLst>
          </p:cNvPr>
          <p:cNvSpPr/>
          <p:nvPr/>
        </p:nvSpPr>
        <p:spPr>
          <a:xfrm>
            <a:off x="6033654" y="3865045"/>
            <a:ext cx="1510146" cy="8866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bb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96AF707-8E94-4923-87D4-035272F96427}"/>
              </a:ext>
            </a:extLst>
          </p:cNvPr>
          <p:cNvSpPr/>
          <p:nvPr/>
        </p:nvSpPr>
        <p:spPr>
          <a:xfrm>
            <a:off x="7543800" y="3865045"/>
            <a:ext cx="1510146" cy="8866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077A9B1-B7AA-4FC2-AA5E-3C916A4AA73E}"/>
              </a:ext>
            </a:extLst>
          </p:cNvPr>
          <p:cNvSpPr txBox="1"/>
          <p:nvPr/>
        </p:nvSpPr>
        <p:spPr>
          <a:xfrm>
            <a:off x="4995323" y="5437537"/>
            <a:ext cx="2076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value = 0xaabbccdd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B718BBE-6A41-408D-918B-4D42F6C03695}"/>
              </a:ext>
            </a:extLst>
          </p:cNvPr>
          <p:cNvSpPr txBox="1"/>
          <p:nvPr/>
        </p:nvSpPr>
        <p:spPr>
          <a:xfrm>
            <a:off x="5284089" y="3330548"/>
            <a:ext cx="14991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big-endian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8EF3B85-A933-4E5E-9581-2038CB33F2F5}"/>
              </a:ext>
            </a:extLst>
          </p:cNvPr>
          <p:cNvSpPr txBox="1"/>
          <p:nvPr/>
        </p:nvSpPr>
        <p:spPr>
          <a:xfrm>
            <a:off x="5199932" y="4896111"/>
            <a:ext cx="1667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little-endian</a:t>
            </a:r>
          </a:p>
        </p:txBody>
      </p:sp>
    </p:spTree>
    <p:extLst>
      <p:ext uri="{BB962C8B-B14F-4D97-AF65-F5344CB8AC3E}">
        <p14:creationId xmlns:p14="http://schemas.microsoft.com/office/powerpoint/2010/main" val="4059363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Instruction set characteristics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Fixed vs. variable length.</a:t>
            </a:r>
          </a:p>
          <a:p>
            <a:r>
              <a:rPr lang="en-US"/>
              <a:t>Addressing modes.</a:t>
            </a:r>
          </a:p>
          <a:p>
            <a:r>
              <a:rPr lang="en-US"/>
              <a:t>Number of operands.</a:t>
            </a:r>
          </a:p>
          <a:p>
            <a:r>
              <a:rPr lang="en-US"/>
              <a:t>Types of operands.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Programming model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olidFill>
                  <a:srgbClr val="FF0033"/>
                </a:solidFill>
              </a:rPr>
              <a:t>Programming model</a:t>
            </a:r>
            <a:r>
              <a:rPr lang="en-US"/>
              <a:t>: registers visible to the programmer.</a:t>
            </a:r>
          </a:p>
          <a:p>
            <a:r>
              <a:rPr lang="en-US"/>
              <a:t>Some registers are not visible (IR).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h1-1">
  <a:themeElements>
    <a:clrScheme name="ch1-1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h1-1">
      <a:majorFont>
        <a:latin typeface="Arial Black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h1-1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1-1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1-1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1-1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1-1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1-1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1-1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346</TotalTime>
  <Words>664</Words>
  <Application>Microsoft Office PowerPoint</Application>
  <PresentationFormat>Widescreen</PresentationFormat>
  <Paragraphs>135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Arial Black</vt:lpstr>
      <vt:lpstr>Courier</vt:lpstr>
      <vt:lpstr>Monotype Sorts</vt:lpstr>
      <vt:lpstr>Tahoma</vt:lpstr>
      <vt:lpstr>Times New Roman</vt:lpstr>
      <vt:lpstr>ch1-1</vt:lpstr>
      <vt:lpstr>Instruction sets</vt:lpstr>
      <vt:lpstr>von Neumann architecture</vt:lpstr>
      <vt:lpstr>CPU + memory</vt:lpstr>
      <vt:lpstr>Harvard architecture</vt:lpstr>
      <vt:lpstr>von Neumann vs. Harvard</vt:lpstr>
      <vt:lpstr>RISC vs. CISC</vt:lpstr>
      <vt:lpstr>Big-endian vs. little-endian</vt:lpstr>
      <vt:lpstr>Instruction set characteristics</vt:lpstr>
      <vt:lpstr>Programming model</vt:lpstr>
      <vt:lpstr>Multiple implementations</vt:lpstr>
      <vt:lpstr>Assembly language</vt:lpstr>
      <vt:lpstr>ARM assembly language example</vt:lpstr>
      <vt:lpstr>Pseudo-ops</vt:lpstr>
      <vt:lpstr>VLIW</vt:lpstr>
      <vt:lpstr>Data and control dependencies</vt:lpstr>
      <vt:lpstr>Data dependencies and parallelism</vt:lpstr>
      <vt:lpstr>VLIW and embedded computing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SHARC programming model</dc:title>
  <dc:creator>Wayne Wolf</dc:creator>
  <cp:lastModifiedBy>Marilyn Wolf</cp:lastModifiedBy>
  <cp:revision>72</cp:revision>
  <dcterms:created xsi:type="dcterms:W3CDTF">1995-06-17T23:31:02Z</dcterms:created>
  <dcterms:modified xsi:type="dcterms:W3CDTF">2021-10-19T01:09:13Z</dcterms:modified>
</cp:coreProperties>
</file>