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4" r:id="rId9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66FF33"/>
    <a:srgbClr val="FFFF00"/>
    <a:srgbClr val="FF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7" autoAdjust="0"/>
    <p:restoredTop sz="94660"/>
  </p:normalViewPr>
  <p:slideViewPr>
    <p:cSldViewPr>
      <p:cViewPr varScale="1">
        <p:scale>
          <a:sx n="74" d="100"/>
          <a:sy n="74" d="100"/>
        </p:scale>
        <p:origin x="72" y="4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42220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93700" y="692150"/>
            <a:ext cx="60706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0"/>
            <a:r>
              <a:rPr lang="en-US" noProof="0"/>
              <a:t>Second level</a:t>
            </a:r>
          </a:p>
          <a:p>
            <a:pPr lvl="0"/>
            <a:r>
              <a:rPr lang="en-US" noProof="0"/>
              <a:t>Third level</a:t>
            </a:r>
          </a:p>
          <a:p>
            <a:pPr lvl="0"/>
            <a:r>
              <a:rPr lang="en-US" noProof="0"/>
              <a:t>Fourth level</a:t>
            </a:r>
          </a:p>
          <a:p>
            <a:pPr lvl="0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pPr>
              <a:defRPr/>
            </a:pPr>
            <a:fld id="{B7DE5D4C-188A-47A0-8FD7-8F10C8179C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5662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DE5D4C-188A-47A0-8FD7-8F10C8179CC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282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A:\paint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1828801"/>
            <a:ext cx="109728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685800"/>
            <a:ext cx="1029546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44800" y="3886200"/>
            <a:ext cx="8534400" cy="177165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48267" y="6229350"/>
            <a:ext cx="2573867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r>
              <a:rPr lang="en-US"/>
              <a:t>Computers as Components 4e © 2017 Marilyn Wolf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99467" y="6229350"/>
            <a:ext cx="3793067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805333" y="6229350"/>
            <a:ext cx="24384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fld id="{0DA18538-B0E4-46A9-944E-2E4877A1CF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470400" y="6248401"/>
            <a:ext cx="325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Computers as Components 3e</a:t>
            </a:r>
          </a:p>
          <a:p>
            <a:pPr algn="ctr"/>
            <a:r>
              <a:rPr lang="en-US" sz="1200" dirty="0">
                <a:latin typeface="+mn-lt"/>
              </a:rPr>
              <a:t>© 2012 Marilyn Wolf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4e © 2017 Marilyn Wolf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06D25-4A45-441B-9842-17C30DE4E2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71467" y="228600"/>
            <a:ext cx="2743200" cy="5829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1867" y="228600"/>
            <a:ext cx="8026400" cy="5829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4e © 2017 Marilyn Wolf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250B5-C273-4F9B-9204-32484E920D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4e © 2017 Marilyn Wolf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DDB1C6-D738-45ED-B019-396A907B2C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4e © 2017 Marilyn Wolf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D1C4F-9AE7-40DE-86DD-C4E46DEB94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85950"/>
            <a:ext cx="5350933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3734" y="1885950"/>
            <a:ext cx="5350933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4e © 2017 Marilyn Wolf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C86D5C-DFEF-42D2-86A9-3E7070870C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4e © 2017 Marilyn Wolf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D26DE-AB9C-44A6-914F-84111941E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4e © 2017 Marilyn Wolf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A7D0B-40EA-465E-A3C9-8481E21488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4e © 2017 Marilyn Wolf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0690E-EED7-4223-9BBD-8BF0F10665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4e © 2017 Marilyn Wolf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D76AA-1DF1-4461-8F24-DDBECE53A5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4e © 2017 Marilyn Wolf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0D30F-03C5-4527-8843-E9F508041E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41867" y="228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85950"/>
            <a:ext cx="10905067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5733" y="622935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dirty="0" smtClean="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Computers as Components 4e © 2017 Marilyn Wolf</a:t>
            </a:r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2935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dirty="0" smtClean="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974667" y="622935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fld id="{EEAB6C45-992B-4E99-B09C-9A232EB9A5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 descr="A:\paint.GIF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1314451"/>
            <a:ext cx="109728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 userDrawn="1"/>
        </p:nvSpPr>
        <p:spPr>
          <a:xfrm>
            <a:off x="4470400" y="6248401"/>
            <a:ext cx="325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Computers as Components 3e</a:t>
            </a:r>
          </a:p>
          <a:p>
            <a:pPr algn="ctr"/>
            <a:r>
              <a:rPr lang="en-US" sz="1200" dirty="0">
                <a:latin typeface="+mn-lt"/>
              </a:rPr>
              <a:t>© 2012 Marilyn Wolf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19" r:id="rId2"/>
    <p:sldLayoutId id="2147483722" r:id="rId3"/>
    <p:sldLayoutId id="2147483720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z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y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x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PICmicro PIC16F</a:t>
            </a:r>
          </a:p>
        </p:txBody>
      </p:sp>
      <p:sp>
        <p:nvSpPr>
          <p:cNvPr id="1126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PIC16F processor and memory organization.</a:t>
            </a:r>
          </a:p>
          <a:p>
            <a:r>
              <a:rPr lang="en-US"/>
              <a:t>PIC16F data operations.</a:t>
            </a:r>
          </a:p>
          <a:p>
            <a:r>
              <a:rPr lang="en-US"/>
              <a:t>PIC16F flow of control.</a:t>
            </a:r>
          </a:p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4e © 2017 Marilyn Wolf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Processor and memory organization</a:t>
            </a:r>
          </a:p>
        </p:txBody>
      </p:sp>
      <p:sp>
        <p:nvSpPr>
          <p:cNvPr id="12291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/>
              <a:t>Exact features vary from model to model.</a:t>
            </a:r>
          </a:p>
          <a:p>
            <a:r>
              <a:rPr lang="en-US" sz="2400"/>
              <a:t>Harvard architecture.</a:t>
            </a:r>
          </a:p>
          <a:p>
            <a:r>
              <a:rPr lang="en-US" sz="2400"/>
              <a:t>Instruction flash memory up to 8192 words.</a:t>
            </a:r>
          </a:p>
          <a:p>
            <a:pPr lvl="1"/>
            <a:r>
              <a:rPr lang="en-US"/>
              <a:t>Instructions are 14 bits long.</a:t>
            </a:r>
          </a:p>
          <a:p>
            <a:r>
              <a:rPr lang="en-US" sz="2400"/>
              <a:t>Data memory includes up to 368 words SRAM and 256 bytes EEPROM.</a:t>
            </a:r>
          </a:p>
          <a:p>
            <a:pPr lvl="1"/>
            <a:r>
              <a:rPr lang="en-US"/>
              <a:t>Data is byte-addressable.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4e © 2017 Marilyn Wolf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Addresses </a:t>
            </a:r>
            <a:r>
              <a:rPr lang="en-US"/>
              <a:t>and instructions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4e © 2017 Marilyn Wolf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D284F9E-C82B-4ECB-81FD-24DEEE0FA1F2}"/>
              </a:ext>
            </a:extLst>
          </p:cNvPr>
          <p:cNvSpPr/>
          <p:nvPr/>
        </p:nvSpPr>
        <p:spPr>
          <a:xfrm>
            <a:off x="1761066" y="1831174"/>
            <a:ext cx="3768437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PC&lt;12:0&gt;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905887E-4A99-45AC-82D4-FAAB0D870559}"/>
              </a:ext>
            </a:extLst>
          </p:cNvPr>
          <p:cNvSpPr/>
          <p:nvPr/>
        </p:nvSpPr>
        <p:spPr>
          <a:xfrm>
            <a:off x="1761067" y="3064229"/>
            <a:ext cx="3768437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reset vector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EB01A75-8B6F-4811-B027-D78D15FD9DB3}"/>
              </a:ext>
            </a:extLst>
          </p:cNvPr>
          <p:cNvSpPr/>
          <p:nvPr/>
        </p:nvSpPr>
        <p:spPr>
          <a:xfrm>
            <a:off x="1761067" y="3673829"/>
            <a:ext cx="3768437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interrupt vector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6C97F0-820E-48CF-9454-718A2569F00C}"/>
              </a:ext>
            </a:extLst>
          </p:cNvPr>
          <p:cNvSpPr/>
          <p:nvPr/>
        </p:nvSpPr>
        <p:spPr>
          <a:xfrm>
            <a:off x="1761066" y="4283429"/>
            <a:ext cx="3768437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page 0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A25D1C1-13AE-424D-8794-DF904FD811A8}"/>
              </a:ext>
            </a:extLst>
          </p:cNvPr>
          <p:cNvSpPr/>
          <p:nvPr/>
        </p:nvSpPr>
        <p:spPr>
          <a:xfrm>
            <a:off x="1761066" y="4893029"/>
            <a:ext cx="3768437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page 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3EB218-F3B6-4CDF-9B79-9B6913AFB6FF}"/>
              </a:ext>
            </a:extLst>
          </p:cNvPr>
          <p:cNvSpPr txBox="1"/>
          <p:nvPr/>
        </p:nvSpPr>
        <p:spPr>
          <a:xfrm>
            <a:off x="3520595" y="5883629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986B8B7-E28F-4729-B566-D1EE6DECD754}"/>
              </a:ext>
            </a:extLst>
          </p:cNvPr>
          <p:cNvSpPr/>
          <p:nvPr/>
        </p:nvSpPr>
        <p:spPr>
          <a:xfrm>
            <a:off x="7136630" y="1831174"/>
            <a:ext cx="3768437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stack</a:t>
            </a:r>
          </a:p>
        </p:txBody>
      </p:sp>
      <p:sp>
        <p:nvSpPr>
          <p:cNvPr id="17" name="Arrow: Left-Right 16">
            <a:extLst>
              <a:ext uri="{FF2B5EF4-FFF2-40B4-BE49-F238E27FC236}">
                <a16:creationId xmlns:a16="http://schemas.microsoft.com/office/drawing/2014/main" id="{12169A3C-D143-4D88-8020-00E15858C92A}"/>
              </a:ext>
            </a:extLst>
          </p:cNvPr>
          <p:cNvSpPr/>
          <p:nvPr/>
        </p:nvSpPr>
        <p:spPr>
          <a:xfrm>
            <a:off x="5737322" y="1917765"/>
            <a:ext cx="1233055" cy="436417"/>
          </a:xfrm>
          <a:prstGeom prst="left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10E51B-975D-47BE-A09A-FA887D1CB77E}"/>
              </a:ext>
            </a:extLst>
          </p:cNvPr>
          <p:cNvSpPr txBox="1"/>
          <p:nvPr/>
        </p:nvSpPr>
        <p:spPr>
          <a:xfrm>
            <a:off x="5627127" y="2879563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0000h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A44938B-0E1F-482D-8A12-2C7AF3687CE7}"/>
              </a:ext>
            </a:extLst>
          </p:cNvPr>
          <p:cNvSpPr txBox="1"/>
          <p:nvPr/>
        </p:nvSpPr>
        <p:spPr>
          <a:xfrm>
            <a:off x="5627127" y="3463824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0004h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Program counter and status register</a:t>
            </a:r>
          </a:p>
        </p:txBody>
      </p:sp>
      <p:sp>
        <p:nvSpPr>
          <p:cNvPr id="14339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PC can be loaded from 8-level stack.</a:t>
            </a:r>
          </a:p>
          <a:p>
            <a:pPr lvl="1"/>
            <a:r>
              <a:rPr lang="en-US"/>
              <a:t>Separate from program and data memory.</a:t>
            </a:r>
          </a:p>
          <a:p>
            <a:r>
              <a:rPr lang="en-US"/>
              <a:t>Stack operates as a circular buffer.</a:t>
            </a:r>
          </a:p>
          <a:p>
            <a:r>
              <a:rPr lang="en-US"/>
              <a:t>Used by CALL, RETURN/RETLW/RETFIE.</a:t>
            </a:r>
          </a:p>
          <a:p>
            <a:r>
              <a:rPr lang="en-US"/>
              <a:t>STATUS located in bank 0.</a:t>
            </a:r>
          </a:p>
          <a:p>
            <a:pPr lvl="1"/>
            <a:r>
              <a:rPr lang="en-US"/>
              <a:t>ALU status, reset, bank select.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4e © 2017 Marilyn Wolf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space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General purpose register: data memory location.</a:t>
            </a:r>
          </a:p>
          <a:p>
            <a:r>
              <a:rPr lang="en-US"/>
              <a:t>Special function register: I/O devices, etc.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4e © 2017 Marilyn Wolf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Addressing modes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/>
              <a:t>Terminology:</a:t>
            </a:r>
          </a:p>
          <a:p>
            <a:pPr lvl="1"/>
            <a:r>
              <a:rPr lang="en-US" sz="2400"/>
              <a:t>f: general-purpose register.</a:t>
            </a:r>
          </a:p>
          <a:p>
            <a:pPr lvl="1"/>
            <a:r>
              <a:rPr lang="en-US" sz="2400"/>
              <a:t>W: accumulator.</a:t>
            </a:r>
          </a:p>
          <a:p>
            <a:pPr lvl="1"/>
            <a:r>
              <a:rPr lang="en-US" sz="2400"/>
              <a:t>b: bit address in register.</a:t>
            </a:r>
          </a:p>
          <a:p>
            <a:pPr lvl="1"/>
            <a:r>
              <a:rPr lang="en-US" sz="2400"/>
              <a:t>k: literal, constant, or label.</a:t>
            </a:r>
          </a:p>
          <a:p>
            <a:r>
              <a:rPr lang="en-US" sz="2400"/>
              <a:t>Indirect addressing controlled by INDF and FSR registers.</a:t>
            </a:r>
          </a:p>
          <a:p>
            <a:pPr lvl="1"/>
            <a:r>
              <a:rPr lang="en-US" sz="2400"/>
              <a:t>Access to INDF causes indirect load through FSR.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4e © 2017 Marilyn Wolf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instructinos</a:t>
            </a:r>
          </a:p>
        </p:txBody>
      </p:sp>
      <p:pic>
        <p:nvPicPr>
          <p:cNvPr id="17411" name="Content Placeholder 8" descr="f02-19-9780123884367.eps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25689" y="1885950"/>
            <a:ext cx="3324225" cy="3981450"/>
          </a:xfrm>
        </p:spPr>
      </p:pic>
      <p:sp>
        <p:nvSpPr>
          <p:cNvPr id="17412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Arithmetic.</a:t>
            </a:r>
          </a:p>
          <a:p>
            <a:r>
              <a:rPr lang="en-US"/>
              <a:t>Boolean.</a:t>
            </a:r>
          </a:p>
          <a:p>
            <a:r>
              <a:rPr lang="en-US"/>
              <a:t>Move.</a:t>
            </a:r>
          </a:p>
          <a:p>
            <a:r>
              <a:rPr lang="en-US"/>
              <a:t>Rotate.</a:t>
            </a:r>
          </a:p>
          <a:p>
            <a:r>
              <a:rPr lang="en-US"/>
              <a:t>Swap.</a:t>
            </a:r>
          </a:p>
          <a:p>
            <a:r>
              <a:rPr lang="en-US"/>
              <a:t>Watchdog timer.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4e © 2017 Marilyn Wolf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Flow of control</a:t>
            </a:r>
          </a:p>
        </p:txBody>
      </p:sp>
      <p:pic>
        <p:nvPicPr>
          <p:cNvPr id="19459" name="Content Placeholder 6" descr="f02-20-9780123884367.eps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52600" y="2362200"/>
            <a:ext cx="4414838" cy="2319338"/>
          </a:xfrm>
        </p:spPr>
      </p:pic>
      <p:sp>
        <p:nvSpPr>
          <p:cNvPr id="19460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Unconditional branch.</a:t>
            </a:r>
          </a:p>
          <a:p>
            <a:r>
              <a:rPr lang="en-US"/>
              <a:t>Conditioanl branch.</a:t>
            </a:r>
          </a:p>
          <a:p>
            <a:r>
              <a:rPr lang="en-US"/>
              <a:t>Subroutine call/return.</a:t>
            </a:r>
          </a:p>
          <a:p>
            <a:r>
              <a:rPr lang="en-US"/>
              <a:t>Interrupt return.</a:t>
            </a:r>
          </a:p>
          <a:p>
            <a:r>
              <a:rPr lang="en-US"/>
              <a:t>Standby mode.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4e © 2017 Marilyn Wolf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h1-1">
  <a:themeElements>
    <a:clrScheme name="ch1-1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h1-1">
      <a:majorFont>
        <a:latin typeface="Arial Black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h1-1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1-1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1-1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1-1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1-1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1-1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1-1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D:\Computers as Components\Overheads\ch1-1.ppt</Template>
  <TotalTime>3767</TotalTime>
  <Words>301</Words>
  <Application>Microsoft Office PowerPoint</Application>
  <PresentationFormat>Widescreen</PresentationFormat>
  <Paragraphs>61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Arial Black</vt:lpstr>
      <vt:lpstr>Monotype Sorts</vt:lpstr>
      <vt:lpstr>Tahoma</vt:lpstr>
      <vt:lpstr>Times New Roman</vt:lpstr>
      <vt:lpstr>ch1-1</vt:lpstr>
      <vt:lpstr>PICmicro PIC16F</vt:lpstr>
      <vt:lpstr>Processor and memory organization</vt:lpstr>
      <vt:lpstr>Addresses and instructions</vt:lpstr>
      <vt:lpstr>Program counter and status register</vt:lpstr>
      <vt:lpstr>Data space</vt:lpstr>
      <vt:lpstr>Addressing modes</vt:lpstr>
      <vt:lpstr>Data instructinos</vt:lpstr>
      <vt:lpstr>Flow of control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SHARC programming model</dc:title>
  <dc:creator>Wayne Wolf</dc:creator>
  <cp:lastModifiedBy>Marilyn Wolf</cp:lastModifiedBy>
  <cp:revision>91</cp:revision>
  <dcterms:created xsi:type="dcterms:W3CDTF">1995-06-17T23:31:02Z</dcterms:created>
  <dcterms:modified xsi:type="dcterms:W3CDTF">2021-10-19T02:40:51Z</dcterms:modified>
</cp:coreProperties>
</file>