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AD9F9-BAA6-4A86-9331-9B5354A6B9A7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69DAE-F286-4EF2-9A36-6A8E6B6A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23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69DAE-F286-4EF2-9A36-6A8E6B6A5D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89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3D811-9912-4C8C-B25F-86A77DE8B91C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35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FAAF-375E-481F-8D2E-E8E11234579D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1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B337C-AB95-4DB4-BC65-32C4C2CC5246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07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7" y="228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885950"/>
            <a:ext cx="10905067" cy="41719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CEBA3-5683-4611-BA0B-0AD9B9D7815D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81FAC-6A6A-4DD0-9456-0F382D428D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38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385EF-57B2-42F3-9BDC-DA8E9050D432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5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BA963-2C7E-4184-A68B-8BF48F8D147A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86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3E83-3976-40EA-A181-9CF864955954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9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954C2-3AB1-4AED-AD22-ECF0FCF4DB1C}" type="datetime1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33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AE62F-7F42-4607-AC85-5F3971B47563}" type="datetime1">
              <a:rPr lang="en-US" smtClean="0"/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70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681A-D075-4D0B-AFD1-A0ABD350BC35}" type="datetime1">
              <a:rPr lang="en-US" smtClean="0"/>
              <a:t>6/17/2021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5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B76FC-77F0-4349-960D-1D79044A560D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29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BB2A7-81E1-4BAD-B795-F577EECC3A98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40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6E288-7A21-4DBD-87C0-7CF07A78B7AC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9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CPUs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Example: data compressor.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766126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data-compressor behaviors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encode</a:t>
            </a:r>
            <a:r>
              <a:rPr lang="en-US"/>
              <a:t>: Takes one-byte input, generates packed encoded symbols and a Boolean indicating whether the buffer is full.</a:t>
            </a:r>
          </a:p>
          <a:p>
            <a:r>
              <a:rPr lang="en-US">
                <a:solidFill>
                  <a:srgbClr val="FF0000"/>
                </a:solidFill>
              </a:rPr>
              <a:t>new-symbol-table</a:t>
            </a:r>
            <a:r>
              <a:rPr lang="en-US"/>
              <a:t>: installs new symbol table in object, throws away old table.</a:t>
            </a:r>
          </a:p>
          <a:p>
            <a:r>
              <a:rPr lang="en-US">
                <a:solidFill>
                  <a:srgbClr val="FF0000"/>
                </a:solidFill>
              </a:rPr>
              <a:t>flush</a:t>
            </a:r>
            <a:r>
              <a:rPr lang="en-US"/>
              <a:t>: returns current state of buffer, including number of valid bits in buffer.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65589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Auxiliary classes</a:t>
            </a: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2209800" y="2209800"/>
            <a:ext cx="3124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data-buffer</a:t>
            </a:r>
            <a:endParaRPr lang="en-US"/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2209800" y="2743200"/>
            <a:ext cx="3124200" cy="13716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databuf[databuflen] :</a:t>
            </a:r>
          </a:p>
          <a:p>
            <a:r>
              <a:rPr lang="en-US"/>
              <a:t>	character</a:t>
            </a:r>
          </a:p>
          <a:p>
            <a:r>
              <a:rPr lang="en-US"/>
              <a:t>len : integer</a:t>
            </a:r>
          </a:p>
        </p:txBody>
      </p:sp>
      <p:sp>
        <p:nvSpPr>
          <p:cNvPr id="13319" name="Rectangle 6"/>
          <p:cNvSpPr>
            <a:spLocks noChangeArrowheads="1"/>
          </p:cNvSpPr>
          <p:nvPr/>
        </p:nvSpPr>
        <p:spPr bwMode="auto">
          <a:xfrm>
            <a:off x="2209800" y="4114800"/>
            <a:ext cx="3124200" cy="12192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insert()</a:t>
            </a:r>
          </a:p>
          <a:p>
            <a:r>
              <a:rPr lang="en-US"/>
              <a:t>length() : integer</a:t>
            </a:r>
          </a:p>
        </p:txBody>
      </p:sp>
      <p:sp>
        <p:nvSpPr>
          <p:cNvPr id="13320" name="Rectangle 7"/>
          <p:cNvSpPr>
            <a:spLocks noChangeArrowheads="1"/>
          </p:cNvSpPr>
          <p:nvPr/>
        </p:nvSpPr>
        <p:spPr bwMode="auto">
          <a:xfrm>
            <a:off x="6858000" y="2209800"/>
            <a:ext cx="3124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symbol-table</a:t>
            </a:r>
            <a:endParaRPr lang="en-US"/>
          </a:p>
        </p:txBody>
      </p:sp>
      <p:sp>
        <p:nvSpPr>
          <p:cNvPr id="13321" name="Rectangle 8"/>
          <p:cNvSpPr>
            <a:spLocks noChangeArrowheads="1"/>
          </p:cNvSpPr>
          <p:nvPr/>
        </p:nvSpPr>
        <p:spPr bwMode="auto">
          <a:xfrm>
            <a:off x="6858000" y="2743200"/>
            <a:ext cx="3124200" cy="13716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symbols[nsymbols] :</a:t>
            </a:r>
          </a:p>
          <a:p>
            <a:r>
              <a:rPr lang="en-US"/>
              <a:t>	data-buffer</a:t>
            </a:r>
          </a:p>
          <a:p>
            <a:r>
              <a:rPr lang="en-US"/>
              <a:t>len : integer</a:t>
            </a:r>
          </a:p>
        </p:txBody>
      </p:sp>
      <p:sp>
        <p:nvSpPr>
          <p:cNvPr id="13322" name="Rectangle 9"/>
          <p:cNvSpPr>
            <a:spLocks noChangeArrowheads="1"/>
          </p:cNvSpPr>
          <p:nvPr/>
        </p:nvSpPr>
        <p:spPr bwMode="auto">
          <a:xfrm>
            <a:off x="6858000" y="4114800"/>
            <a:ext cx="3124200" cy="12192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value() : symbol</a:t>
            </a:r>
          </a:p>
          <a:p>
            <a:r>
              <a:rPr lang="en-US"/>
              <a:t>load()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886968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Auxiliary class roles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data-buffer holds both packed and unpacked symbols.</a:t>
            </a:r>
          </a:p>
          <a:p>
            <a:pPr lvl="1"/>
            <a:r>
              <a:rPr lang="en-US"/>
              <a:t>Longest Huffman code for 8-bit inputs is 256 bits.</a:t>
            </a:r>
          </a:p>
          <a:p>
            <a:r>
              <a:rPr lang="en-US"/>
              <a:t>symbol-table indexes encoded verison of each symbol.</a:t>
            </a:r>
          </a:p>
          <a:p>
            <a:pPr lvl="1"/>
            <a:r>
              <a:rPr lang="en-US"/>
              <a:t>load() puts data in a new symbol table.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4999450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Class relationships</a:t>
            </a: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6248400" y="3657600"/>
            <a:ext cx="3124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symbol-table</a:t>
            </a:r>
            <a:endParaRPr lang="en-US"/>
          </a:p>
        </p:txBody>
      </p:sp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4495800" y="2286000"/>
            <a:ext cx="3124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data-compressor</a:t>
            </a:r>
            <a:endParaRPr lang="en-US"/>
          </a:p>
        </p:txBody>
      </p:sp>
      <p:sp>
        <p:nvSpPr>
          <p:cNvPr id="15367" name="Rectangle 8"/>
          <p:cNvSpPr>
            <a:spLocks noChangeArrowheads="1"/>
          </p:cNvSpPr>
          <p:nvPr/>
        </p:nvSpPr>
        <p:spPr bwMode="auto">
          <a:xfrm>
            <a:off x="2895600" y="3657600"/>
            <a:ext cx="21336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data-buffer</a:t>
            </a:r>
            <a:endParaRPr lang="en-US"/>
          </a:p>
        </p:txBody>
      </p:sp>
      <p:sp>
        <p:nvSpPr>
          <p:cNvPr id="15368" name="Line 9"/>
          <p:cNvSpPr>
            <a:spLocks noChangeShapeType="1"/>
          </p:cNvSpPr>
          <p:nvPr/>
        </p:nvSpPr>
        <p:spPr bwMode="auto">
          <a:xfrm flipH="1">
            <a:off x="4038600" y="2819400"/>
            <a:ext cx="7620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Line 10"/>
          <p:cNvSpPr>
            <a:spLocks noChangeShapeType="1"/>
          </p:cNvSpPr>
          <p:nvPr/>
        </p:nvSpPr>
        <p:spPr bwMode="auto">
          <a:xfrm>
            <a:off x="6705600" y="2819400"/>
            <a:ext cx="6858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0" name="Text Box 11"/>
          <p:cNvSpPr txBox="1">
            <a:spLocks noChangeArrowheads="1"/>
          </p:cNvSpPr>
          <p:nvPr/>
        </p:nvSpPr>
        <p:spPr bwMode="auto">
          <a:xfrm>
            <a:off x="3794125" y="3165475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5371" name="Text Box 12"/>
          <p:cNvSpPr txBox="1">
            <a:spLocks noChangeArrowheads="1"/>
          </p:cNvSpPr>
          <p:nvPr/>
        </p:nvSpPr>
        <p:spPr bwMode="auto">
          <a:xfrm>
            <a:off x="4175125" y="2555875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5372" name="Text Box 13"/>
          <p:cNvSpPr txBox="1">
            <a:spLocks noChangeArrowheads="1"/>
          </p:cNvSpPr>
          <p:nvPr/>
        </p:nvSpPr>
        <p:spPr bwMode="auto">
          <a:xfrm>
            <a:off x="7375525" y="3165475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5373" name="Text Box 14"/>
          <p:cNvSpPr txBox="1">
            <a:spLocks noChangeArrowheads="1"/>
          </p:cNvSpPr>
          <p:nvPr/>
        </p:nvSpPr>
        <p:spPr bwMode="auto">
          <a:xfrm>
            <a:off x="6994526" y="2708275"/>
            <a:ext cx="3968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5173348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Encode behavior</a:t>
            </a:r>
          </a:p>
        </p:txBody>
      </p:sp>
      <p:sp>
        <p:nvSpPr>
          <p:cNvPr id="16389" name="AutoShape 4"/>
          <p:cNvSpPr>
            <a:spLocks noChangeArrowheads="1"/>
          </p:cNvSpPr>
          <p:nvPr/>
        </p:nvSpPr>
        <p:spPr bwMode="auto">
          <a:xfrm>
            <a:off x="2819400" y="3505200"/>
            <a:ext cx="990600" cy="533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encode</a:t>
            </a:r>
          </a:p>
        </p:txBody>
      </p:sp>
      <p:sp>
        <p:nvSpPr>
          <p:cNvPr id="16390" name="AutoShape 5"/>
          <p:cNvSpPr>
            <a:spLocks noChangeArrowheads="1"/>
          </p:cNvSpPr>
          <p:nvPr/>
        </p:nvSpPr>
        <p:spPr bwMode="auto">
          <a:xfrm>
            <a:off x="5181600" y="2286000"/>
            <a:ext cx="24384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create new buffer</a:t>
            </a:r>
          </a:p>
          <a:p>
            <a:pPr algn="ctr"/>
            <a:r>
              <a:rPr lang="en-US"/>
              <a:t>add to buffers</a:t>
            </a:r>
          </a:p>
        </p:txBody>
      </p:sp>
      <p:sp>
        <p:nvSpPr>
          <p:cNvPr id="16391" name="AutoShape 6"/>
          <p:cNvSpPr>
            <a:spLocks noChangeArrowheads="1"/>
          </p:cNvSpPr>
          <p:nvPr/>
        </p:nvSpPr>
        <p:spPr bwMode="auto">
          <a:xfrm>
            <a:off x="5257800" y="4419600"/>
            <a:ext cx="1752600" cy="533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add to buffer</a:t>
            </a:r>
          </a:p>
        </p:txBody>
      </p:sp>
      <p:sp>
        <p:nvSpPr>
          <p:cNvPr id="16392" name="AutoShape 7"/>
          <p:cNvSpPr>
            <a:spLocks noChangeArrowheads="1"/>
          </p:cNvSpPr>
          <p:nvPr/>
        </p:nvSpPr>
        <p:spPr bwMode="auto">
          <a:xfrm>
            <a:off x="8077200" y="2438400"/>
            <a:ext cx="1752600" cy="533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return true</a:t>
            </a:r>
          </a:p>
        </p:txBody>
      </p:sp>
      <p:sp>
        <p:nvSpPr>
          <p:cNvPr id="16393" name="AutoShape 8"/>
          <p:cNvSpPr>
            <a:spLocks noChangeArrowheads="1"/>
          </p:cNvSpPr>
          <p:nvPr/>
        </p:nvSpPr>
        <p:spPr bwMode="auto">
          <a:xfrm>
            <a:off x="7924800" y="4419600"/>
            <a:ext cx="1752600" cy="533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return false</a:t>
            </a:r>
          </a:p>
        </p:txBody>
      </p:sp>
      <p:sp>
        <p:nvSpPr>
          <p:cNvPr id="16394" name="Oval 9"/>
          <p:cNvSpPr>
            <a:spLocks noChangeArrowheads="1"/>
          </p:cNvSpPr>
          <p:nvPr/>
        </p:nvSpPr>
        <p:spPr bwMode="auto">
          <a:xfrm>
            <a:off x="1905000" y="3657600"/>
            <a:ext cx="304800" cy="304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5" name="Line 10"/>
          <p:cNvSpPr>
            <a:spLocks noChangeShapeType="1"/>
          </p:cNvSpPr>
          <p:nvPr/>
        </p:nvSpPr>
        <p:spPr bwMode="auto">
          <a:xfrm>
            <a:off x="2209800" y="3810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6" name="AutoShape 11"/>
          <p:cNvSpPr>
            <a:spLocks noChangeArrowheads="1"/>
          </p:cNvSpPr>
          <p:nvPr/>
        </p:nvSpPr>
        <p:spPr bwMode="auto">
          <a:xfrm>
            <a:off x="4419600" y="3352800"/>
            <a:ext cx="762000" cy="7620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7" name="Oval 12"/>
          <p:cNvSpPr>
            <a:spLocks noChangeArrowheads="1"/>
          </p:cNvSpPr>
          <p:nvPr/>
        </p:nvSpPr>
        <p:spPr bwMode="auto">
          <a:xfrm>
            <a:off x="8839200" y="3581400"/>
            <a:ext cx="304800" cy="304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8" name="Oval 13"/>
          <p:cNvSpPr>
            <a:spLocks noChangeArrowheads="1"/>
          </p:cNvSpPr>
          <p:nvPr/>
        </p:nvSpPr>
        <p:spPr bwMode="auto">
          <a:xfrm>
            <a:off x="8763000" y="35052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9" name="Line 14"/>
          <p:cNvSpPr>
            <a:spLocks noChangeShapeType="1"/>
          </p:cNvSpPr>
          <p:nvPr/>
        </p:nvSpPr>
        <p:spPr bwMode="auto">
          <a:xfrm>
            <a:off x="3810000" y="3733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0" name="Line 15"/>
          <p:cNvSpPr>
            <a:spLocks noChangeShapeType="1"/>
          </p:cNvSpPr>
          <p:nvPr/>
        </p:nvSpPr>
        <p:spPr bwMode="auto">
          <a:xfrm flipV="1">
            <a:off x="4800600" y="3200400"/>
            <a:ext cx="457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1" name="Line 16"/>
          <p:cNvSpPr>
            <a:spLocks noChangeShapeType="1"/>
          </p:cNvSpPr>
          <p:nvPr/>
        </p:nvSpPr>
        <p:spPr bwMode="auto">
          <a:xfrm>
            <a:off x="4800600" y="4114800"/>
            <a:ext cx="457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2" name="Line 17"/>
          <p:cNvSpPr>
            <a:spLocks noChangeShapeType="1"/>
          </p:cNvSpPr>
          <p:nvPr/>
        </p:nvSpPr>
        <p:spPr bwMode="auto">
          <a:xfrm>
            <a:off x="7010400" y="4724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3" name="Line 18"/>
          <p:cNvSpPr>
            <a:spLocks noChangeShapeType="1"/>
          </p:cNvSpPr>
          <p:nvPr/>
        </p:nvSpPr>
        <p:spPr bwMode="auto">
          <a:xfrm>
            <a:off x="7620000" y="2667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4" name="Line 19"/>
          <p:cNvSpPr>
            <a:spLocks noChangeShapeType="1"/>
          </p:cNvSpPr>
          <p:nvPr/>
        </p:nvSpPr>
        <p:spPr bwMode="auto">
          <a:xfrm flipV="1">
            <a:off x="8991600" y="3962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5" name="Line 20"/>
          <p:cNvSpPr>
            <a:spLocks noChangeShapeType="1"/>
          </p:cNvSpPr>
          <p:nvPr/>
        </p:nvSpPr>
        <p:spPr bwMode="auto">
          <a:xfrm>
            <a:off x="8991600" y="2971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6" name="Text Box 21"/>
          <p:cNvSpPr txBox="1">
            <a:spLocks noChangeArrowheads="1"/>
          </p:cNvSpPr>
          <p:nvPr/>
        </p:nvSpPr>
        <p:spPr bwMode="auto">
          <a:xfrm>
            <a:off x="1981201" y="2971800"/>
            <a:ext cx="14035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input symbol</a:t>
            </a:r>
          </a:p>
        </p:txBody>
      </p:sp>
      <p:sp>
        <p:nvSpPr>
          <p:cNvPr id="16407" name="Text Box 22"/>
          <p:cNvSpPr txBox="1">
            <a:spLocks noChangeArrowheads="1"/>
          </p:cNvSpPr>
          <p:nvPr/>
        </p:nvSpPr>
        <p:spPr bwMode="auto">
          <a:xfrm>
            <a:off x="5318125" y="3546475"/>
            <a:ext cx="13837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buffer filled?</a:t>
            </a:r>
          </a:p>
        </p:txBody>
      </p:sp>
      <p:sp>
        <p:nvSpPr>
          <p:cNvPr id="16408" name="Text Box 23"/>
          <p:cNvSpPr txBox="1">
            <a:spLocks noChangeArrowheads="1"/>
          </p:cNvSpPr>
          <p:nvPr/>
        </p:nvSpPr>
        <p:spPr bwMode="auto">
          <a:xfrm>
            <a:off x="4632325" y="2708275"/>
            <a:ext cx="2968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16409" name="Text Box 24"/>
          <p:cNvSpPr txBox="1">
            <a:spLocks noChangeArrowheads="1"/>
          </p:cNvSpPr>
          <p:nvPr/>
        </p:nvSpPr>
        <p:spPr bwMode="auto">
          <a:xfrm>
            <a:off x="4556125" y="4308475"/>
            <a:ext cx="2904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5008423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Insert behavior</a:t>
            </a:r>
          </a:p>
        </p:txBody>
      </p:sp>
      <p:sp>
        <p:nvSpPr>
          <p:cNvPr id="17413" name="AutoShape 4"/>
          <p:cNvSpPr>
            <a:spLocks noChangeArrowheads="1"/>
          </p:cNvSpPr>
          <p:nvPr/>
        </p:nvSpPr>
        <p:spPr bwMode="auto">
          <a:xfrm>
            <a:off x="4953000" y="23622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pack into</a:t>
            </a:r>
          </a:p>
          <a:p>
            <a:pPr algn="ctr"/>
            <a:r>
              <a:rPr lang="en-US"/>
              <a:t>this buffer</a:t>
            </a:r>
          </a:p>
        </p:txBody>
      </p:sp>
      <p:sp>
        <p:nvSpPr>
          <p:cNvPr id="17414" name="Oval 5"/>
          <p:cNvSpPr>
            <a:spLocks noChangeArrowheads="1"/>
          </p:cNvSpPr>
          <p:nvPr/>
        </p:nvSpPr>
        <p:spPr bwMode="auto">
          <a:xfrm>
            <a:off x="2209800" y="3657600"/>
            <a:ext cx="304800" cy="304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Oval 6"/>
          <p:cNvSpPr>
            <a:spLocks noChangeArrowheads="1"/>
          </p:cNvSpPr>
          <p:nvPr/>
        </p:nvSpPr>
        <p:spPr bwMode="auto">
          <a:xfrm>
            <a:off x="9525000" y="3581400"/>
            <a:ext cx="304800" cy="304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Oval 7"/>
          <p:cNvSpPr>
            <a:spLocks noChangeArrowheads="1"/>
          </p:cNvSpPr>
          <p:nvPr/>
        </p:nvSpPr>
        <p:spPr bwMode="auto">
          <a:xfrm>
            <a:off x="9448800" y="35052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AutoShape 8"/>
          <p:cNvSpPr>
            <a:spLocks noChangeArrowheads="1"/>
          </p:cNvSpPr>
          <p:nvPr/>
        </p:nvSpPr>
        <p:spPr bwMode="auto">
          <a:xfrm>
            <a:off x="3276600" y="3429000"/>
            <a:ext cx="762000" cy="7620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AutoShape 9"/>
          <p:cNvSpPr>
            <a:spLocks noChangeArrowheads="1"/>
          </p:cNvSpPr>
          <p:nvPr/>
        </p:nvSpPr>
        <p:spPr bwMode="auto">
          <a:xfrm>
            <a:off x="4419600" y="4343400"/>
            <a:ext cx="2438400" cy="16002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pack bottom bits</a:t>
            </a:r>
          </a:p>
          <a:p>
            <a:pPr algn="ctr"/>
            <a:r>
              <a:rPr lang="en-US"/>
              <a:t>into this buffer,</a:t>
            </a:r>
          </a:p>
          <a:p>
            <a:pPr algn="ctr"/>
            <a:r>
              <a:rPr lang="en-US"/>
              <a:t>top bits into</a:t>
            </a:r>
          </a:p>
          <a:p>
            <a:pPr algn="ctr"/>
            <a:r>
              <a:rPr lang="en-US"/>
              <a:t>overflow buffer</a:t>
            </a:r>
          </a:p>
        </p:txBody>
      </p:sp>
      <p:sp>
        <p:nvSpPr>
          <p:cNvPr id="17419" name="AutoShape 10"/>
          <p:cNvSpPr>
            <a:spLocks noChangeArrowheads="1"/>
          </p:cNvSpPr>
          <p:nvPr/>
        </p:nvSpPr>
        <p:spPr bwMode="auto">
          <a:xfrm>
            <a:off x="7848600" y="3352800"/>
            <a:ext cx="1219200" cy="8382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update</a:t>
            </a:r>
          </a:p>
          <a:p>
            <a:pPr algn="ctr"/>
            <a:r>
              <a:rPr lang="en-US"/>
              <a:t>length</a:t>
            </a:r>
          </a:p>
        </p:txBody>
      </p:sp>
      <p:sp>
        <p:nvSpPr>
          <p:cNvPr id="17420" name="Line 11"/>
          <p:cNvSpPr>
            <a:spLocks noChangeShapeType="1"/>
          </p:cNvSpPr>
          <p:nvPr/>
        </p:nvSpPr>
        <p:spPr bwMode="auto">
          <a:xfrm>
            <a:off x="2514600" y="38100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1" name="Line 12"/>
          <p:cNvSpPr>
            <a:spLocks noChangeShapeType="1"/>
          </p:cNvSpPr>
          <p:nvPr/>
        </p:nvSpPr>
        <p:spPr bwMode="auto">
          <a:xfrm flipV="1">
            <a:off x="3657600" y="2895600"/>
            <a:ext cx="1295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2" name="Line 13"/>
          <p:cNvSpPr>
            <a:spLocks noChangeShapeType="1"/>
          </p:cNvSpPr>
          <p:nvPr/>
        </p:nvSpPr>
        <p:spPr bwMode="auto">
          <a:xfrm>
            <a:off x="3657600" y="4191000"/>
            <a:ext cx="762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3" name="Line 14"/>
          <p:cNvSpPr>
            <a:spLocks noChangeShapeType="1"/>
          </p:cNvSpPr>
          <p:nvPr/>
        </p:nvSpPr>
        <p:spPr bwMode="auto">
          <a:xfrm flipV="1">
            <a:off x="6858000" y="4191000"/>
            <a:ext cx="990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4" name="Line 15"/>
          <p:cNvSpPr>
            <a:spLocks noChangeShapeType="1"/>
          </p:cNvSpPr>
          <p:nvPr/>
        </p:nvSpPr>
        <p:spPr bwMode="auto">
          <a:xfrm>
            <a:off x="6553200" y="3200400"/>
            <a:ext cx="1295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5" name="Line 16"/>
          <p:cNvSpPr>
            <a:spLocks noChangeShapeType="1"/>
          </p:cNvSpPr>
          <p:nvPr/>
        </p:nvSpPr>
        <p:spPr bwMode="auto">
          <a:xfrm>
            <a:off x="9067800" y="3733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6" name="Text Box 17"/>
          <p:cNvSpPr txBox="1">
            <a:spLocks noChangeArrowheads="1"/>
          </p:cNvSpPr>
          <p:nvPr/>
        </p:nvSpPr>
        <p:spPr bwMode="auto">
          <a:xfrm>
            <a:off x="2362200" y="2743201"/>
            <a:ext cx="8553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input</a:t>
            </a:r>
          </a:p>
          <a:p>
            <a:r>
              <a:rPr lang="en-US"/>
              <a:t>symbol</a:t>
            </a:r>
          </a:p>
        </p:txBody>
      </p:sp>
      <p:sp>
        <p:nvSpPr>
          <p:cNvPr id="17427" name="Text Box 18"/>
          <p:cNvSpPr txBox="1">
            <a:spLocks noChangeArrowheads="1"/>
          </p:cNvSpPr>
          <p:nvPr/>
        </p:nvSpPr>
        <p:spPr bwMode="auto">
          <a:xfrm>
            <a:off x="4251325" y="3546475"/>
            <a:ext cx="12362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fills buffer?</a:t>
            </a:r>
          </a:p>
        </p:txBody>
      </p:sp>
      <p:sp>
        <p:nvSpPr>
          <p:cNvPr id="17428" name="Text Box 19"/>
          <p:cNvSpPr txBox="1">
            <a:spLocks noChangeArrowheads="1"/>
          </p:cNvSpPr>
          <p:nvPr/>
        </p:nvSpPr>
        <p:spPr bwMode="auto">
          <a:xfrm>
            <a:off x="3641725" y="2784475"/>
            <a:ext cx="2968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17429" name="Text Box 20"/>
          <p:cNvSpPr txBox="1">
            <a:spLocks noChangeArrowheads="1"/>
          </p:cNvSpPr>
          <p:nvPr/>
        </p:nvSpPr>
        <p:spPr bwMode="auto">
          <a:xfrm>
            <a:off x="3489325" y="4384675"/>
            <a:ext cx="2904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2139916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 design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an object-oriented language, we can reflect the UML specification in the code more directly.</a:t>
            </a:r>
          </a:p>
          <a:p>
            <a:r>
              <a:rPr lang="en-US"/>
              <a:t>In a non-object-oriented language, we must either:</a:t>
            </a:r>
          </a:p>
          <a:p>
            <a:pPr lvl="1"/>
            <a:r>
              <a:rPr lang="en-US"/>
              <a:t>add code to provide object-oriented features;</a:t>
            </a:r>
          </a:p>
          <a:p>
            <a:pPr lvl="1"/>
            <a:r>
              <a:rPr lang="en-US"/>
              <a:t>diverge from the specification structure.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1405393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C++ classes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 typeface="Monotype Sorts" pitchFamily="2" charset="2"/>
              <a:buNone/>
            </a:pPr>
            <a:r>
              <a:rPr lang="en-US" sz="2400" dirty="0"/>
              <a:t>class </a:t>
            </a:r>
            <a:r>
              <a:rPr lang="en-US" sz="2400" dirty="0" err="1"/>
              <a:t>data_buffer</a:t>
            </a:r>
            <a:r>
              <a:rPr lang="en-US" sz="2400" dirty="0"/>
              <a:t> {</a:t>
            </a:r>
          </a:p>
          <a:p>
            <a:pPr>
              <a:buFont typeface="Monotype Sorts" pitchFamily="2" charset="2"/>
              <a:buNone/>
            </a:pPr>
            <a:r>
              <a:rPr lang="en-US" sz="2400" dirty="0"/>
              <a:t>	char </a:t>
            </a:r>
            <a:r>
              <a:rPr lang="en-US" sz="2400" dirty="0" err="1"/>
              <a:t>databuf</a:t>
            </a:r>
            <a:r>
              <a:rPr lang="en-US" sz="2400" dirty="0"/>
              <a:t>[</a:t>
            </a:r>
            <a:r>
              <a:rPr lang="en-US" sz="2400" dirty="0" err="1"/>
              <a:t>databuflen</a:t>
            </a:r>
            <a:r>
              <a:rPr lang="en-US" sz="2400" dirty="0"/>
              <a:t>];</a:t>
            </a:r>
          </a:p>
          <a:p>
            <a:pPr>
              <a:buFont typeface="Monotype Sorts" pitchFamily="2" charset="2"/>
              <a:buNone/>
            </a:pPr>
            <a:r>
              <a:rPr lang="en-US" sz="2400" dirty="0"/>
              <a:t>	</a:t>
            </a:r>
            <a:r>
              <a:rPr lang="en-US" sz="2400" dirty="0" err="1"/>
              <a:t>int</a:t>
            </a:r>
            <a:r>
              <a:rPr lang="en-US" sz="2400" dirty="0"/>
              <a:t> </a:t>
            </a:r>
            <a:r>
              <a:rPr lang="en-US" sz="2400" dirty="0" err="1"/>
              <a:t>len</a:t>
            </a:r>
            <a:r>
              <a:rPr lang="en-US" sz="2400" dirty="0"/>
              <a:t>;</a:t>
            </a:r>
          </a:p>
          <a:p>
            <a:pPr>
              <a:buFont typeface="Monotype Sorts" pitchFamily="2" charset="2"/>
              <a:buNone/>
            </a:pPr>
            <a:r>
              <a:rPr lang="en-US" sz="2400" dirty="0"/>
              <a:t>	</a:t>
            </a:r>
            <a:r>
              <a:rPr lang="en-US" sz="2400" dirty="0" err="1"/>
              <a:t>int</a:t>
            </a:r>
            <a:r>
              <a:rPr lang="en-US" sz="2400" dirty="0"/>
              <a:t> </a:t>
            </a:r>
            <a:r>
              <a:rPr lang="en-US" sz="2400" dirty="0" err="1"/>
              <a:t>length_in_chars</a:t>
            </a:r>
            <a:r>
              <a:rPr lang="en-US" sz="2400" dirty="0"/>
              <a:t>() { return </a:t>
            </a:r>
            <a:r>
              <a:rPr lang="en-US" sz="2400" dirty="0" err="1"/>
              <a:t>len</a:t>
            </a:r>
            <a:r>
              <a:rPr lang="en-US" sz="2400" dirty="0"/>
              <a:t>/</a:t>
            </a:r>
            <a:r>
              <a:rPr lang="en-US" sz="2400" dirty="0" err="1"/>
              <a:t>bitsperbyte</a:t>
            </a:r>
            <a:r>
              <a:rPr lang="en-US" sz="2400" dirty="0"/>
              <a:t>; }</a:t>
            </a:r>
          </a:p>
          <a:p>
            <a:pPr>
              <a:buFont typeface="Monotype Sorts" pitchFamily="2" charset="2"/>
              <a:buNone/>
            </a:pPr>
            <a:r>
              <a:rPr lang="en-US" sz="2400" dirty="0"/>
              <a:t>public:</a:t>
            </a:r>
          </a:p>
          <a:p>
            <a:pPr>
              <a:buFont typeface="Monotype Sorts" pitchFamily="2" charset="2"/>
              <a:buNone/>
            </a:pPr>
            <a:r>
              <a:rPr lang="en-US" sz="2400" dirty="0"/>
              <a:t>	void insert(</a:t>
            </a:r>
            <a:r>
              <a:rPr lang="en-US" sz="2400" dirty="0" err="1"/>
              <a:t>data_buffer,data_buffer</a:t>
            </a:r>
            <a:r>
              <a:rPr lang="en-US" sz="2400" dirty="0"/>
              <a:t>&amp;);</a:t>
            </a:r>
          </a:p>
          <a:p>
            <a:pPr>
              <a:buFont typeface="Monotype Sorts" pitchFamily="2" charset="2"/>
              <a:buNone/>
            </a:pPr>
            <a:r>
              <a:rPr lang="en-US" sz="2400" dirty="0"/>
              <a:t>	</a:t>
            </a:r>
            <a:r>
              <a:rPr lang="en-US" sz="2400" dirty="0" err="1"/>
              <a:t>int</a:t>
            </a:r>
            <a:r>
              <a:rPr lang="en-US" sz="2400" dirty="0"/>
              <a:t> length() { return </a:t>
            </a:r>
            <a:r>
              <a:rPr lang="en-US" sz="2400" dirty="0" err="1"/>
              <a:t>len</a:t>
            </a:r>
            <a:r>
              <a:rPr lang="en-US" sz="2400" dirty="0"/>
              <a:t>; }</a:t>
            </a:r>
          </a:p>
          <a:p>
            <a:pPr>
              <a:buFont typeface="Monotype Sorts" pitchFamily="2" charset="2"/>
              <a:buNone/>
            </a:pPr>
            <a:r>
              <a:rPr lang="en-US" sz="2400" dirty="0"/>
              <a:t>	</a:t>
            </a:r>
            <a:r>
              <a:rPr lang="en-US" sz="2400" dirty="0" err="1"/>
              <a:t>int</a:t>
            </a:r>
            <a:r>
              <a:rPr lang="en-US" sz="2400" dirty="0"/>
              <a:t> </a:t>
            </a:r>
            <a:r>
              <a:rPr lang="en-US" sz="2400" dirty="0" err="1"/>
              <a:t>length_in_bytes</a:t>
            </a:r>
            <a:r>
              <a:rPr lang="en-US" sz="2400" dirty="0"/>
              <a:t>() { return (</a:t>
            </a:r>
            <a:r>
              <a:rPr lang="en-US" sz="2400" dirty="0" err="1"/>
              <a:t>int</a:t>
            </a:r>
            <a:r>
              <a:rPr lang="en-US" sz="2400" dirty="0"/>
              <a:t>)ceil(</a:t>
            </a:r>
            <a:r>
              <a:rPr lang="en-US" sz="2400" dirty="0" err="1"/>
              <a:t>len</a:t>
            </a:r>
            <a:r>
              <a:rPr lang="en-US" sz="2400" dirty="0"/>
              <a:t>/8.0); }</a:t>
            </a:r>
          </a:p>
          <a:p>
            <a:pPr>
              <a:buFont typeface="Monotype Sorts" pitchFamily="2" charset="2"/>
              <a:buNone/>
            </a:pPr>
            <a:r>
              <a:rPr lang="en-US" sz="2400" dirty="0"/>
              <a:t>	</a:t>
            </a:r>
            <a:r>
              <a:rPr lang="en-US" sz="2400" dirty="0" err="1"/>
              <a:t>int</a:t>
            </a:r>
            <a:r>
              <a:rPr lang="en-US" sz="2400" dirty="0"/>
              <a:t> initialize(); </a:t>
            </a:r>
          </a:p>
          <a:p>
            <a:pPr>
              <a:buFont typeface="Monotype Sorts" pitchFamily="2" charset="2"/>
              <a:buNone/>
            </a:pPr>
            <a:r>
              <a:rPr lang="en-US" sz="2400" dirty="0"/>
              <a:t>	...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0318125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C++ classes, cont’d.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 typeface="Monotype Sorts" pitchFamily="2" charset="2"/>
              <a:buNone/>
            </a:pPr>
            <a:r>
              <a:rPr lang="en-US" sz="2000"/>
              <a:t>class data_compressor {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	data_buffer buffer;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	int current_bit;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	symbol_table table;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public: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	boolean encode(char,data_buffer&amp;);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	void new_symbol_table(symbol_table);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	int flush(data_buffer&amp;);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	data_compressor();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	~data_compressor();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	}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776417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 code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400"/>
              <a:t>struct data_compressor_struct {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data_buffer buffer;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int current_bit;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sym_table table;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}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typedef struct data_compressor_struct data_compressor,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*data_compressor_ptr;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boolean data_compressor_encode(data_compressor_ptr mycmptrs, char isymbol, data_buffer *fullbuf) ...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680557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Compress data transmitted over serial line.</a:t>
            </a:r>
          </a:p>
          <a:p>
            <a:pPr lvl="1"/>
            <a:r>
              <a:rPr lang="en-US"/>
              <a:t>Receives byte-size input symbols.</a:t>
            </a:r>
          </a:p>
          <a:p>
            <a:pPr lvl="1"/>
            <a:r>
              <a:rPr lang="en-US"/>
              <a:t>Produces output symbols packed into bytes.</a:t>
            </a:r>
          </a:p>
          <a:p>
            <a:r>
              <a:rPr lang="en-US"/>
              <a:t>Will build software module only here.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059862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Testing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781050"/>
          </a:xfrm>
        </p:spPr>
        <p:txBody>
          <a:bodyPr/>
          <a:lstStyle/>
          <a:p>
            <a:r>
              <a:rPr lang="en-US"/>
              <a:t>Test by encoding, then decoding:</a:t>
            </a:r>
          </a:p>
        </p:txBody>
      </p:sp>
      <p:sp>
        <p:nvSpPr>
          <p:cNvPr id="22534" name="Oval 4"/>
          <p:cNvSpPr>
            <a:spLocks noChangeArrowheads="1"/>
          </p:cNvSpPr>
          <p:nvPr/>
        </p:nvSpPr>
        <p:spPr bwMode="auto">
          <a:xfrm>
            <a:off x="1981200" y="3962400"/>
            <a:ext cx="1905000" cy="6096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input symbols</a:t>
            </a:r>
          </a:p>
        </p:txBody>
      </p:sp>
      <p:sp>
        <p:nvSpPr>
          <p:cNvPr id="22535" name="Oval 5"/>
          <p:cNvSpPr>
            <a:spLocks noChangeArrowheads="1"/>
          </p:cNvSpPr>
          <p:nvPr/>
        </p:nvSpPr>
        <p:spPr bwMode="auto">
          <a:xfrm>
            <a:off x="4876800" y="2819400"/>
            <a:ext cx="2133600" cy="533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symbol table</a:t>
            </a:r>
          </a:p>
        </p:txBody>
      </p:sp>
      <p:sp>
        <p:nvSpPr>
          <p:cNvPr id="22536" name="Rectangle 6"/>
          <p:cNvSpPr>
            <a:spLocks noChangeArrowheads="1"/>
          </p:cNvSpPr>
          <p:nvPr/>
        </p:nvSpPr>
        <p:spPr bwMode="auto">
          <a:xfrm>
            <a:off x="4724400" y="3962400"/>
            <a:ext cx="12954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encoder</a:t>
            </a:r>
          </a:p>
        </p:txBody>
      </p:sp>
      <p:sp>
        <p:nvSpPr>
          <p:cNvPr id="22537" name="Rectangle 7"/>
          <p:cNvSpPr>
            <a:spLocks noChangeArrowheads="1"/>
          </p:cNvSpPr>
          <p:nvPr/>
        </p:nvSpPr>
        <p:spPr bwMode="auto">
          <a:xfrm>
            <a:off x="6781800" y="3962400"/>
            <a:ext cx="12954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decoder</a:t>
            </a:r>
          </a:p>
        </p:txBody>
      </p:sp>
      <p:sp>
        <p:nvSpPr>
          <p:cNvPr id="22538" name="Rectangle 8"/>
          <p:cNvSpPr>
            <a:spLocks noChangeArrowheads="1"/>
          </p:cNvSpPr>
          <p:nvPr/>
        </p:nvSpPr>
        <p:spPr bwMode="auto">
          <a:xfrm>
            <a:off x="5715000" y="5105400"/>
            <a:ext cx="12954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compare</a:t>
            </a:r>
          </a:p>
        </p:txBody>
      </p:sp>
      <p:sp>
        <p:nvSpPr>
          <p:cNvPr id="22539" name="Oval 9"/>
          <p:cNvSpPr>
            <a:spLocks noChangeArrowheads="1"/>
          </p:cNvSpPr>
          <p:nvPr/>
        </p:nvSpPr>
        <p:spPr bwMode="auto">
          <a:xfrm>
            <a:off x="8915400" y="3886200"/>
            <a:ext cx="1295400" cy="6096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result</a:t>
            </a:r>
          </a:p>
        </p:txBody>
      </p:sp>
      <p:sp>
        <p:nvSpPr>
          <p:cNvPr id="22540" name="Line 10"/>
          <p:cNvSpPr>
            <a:spLocks noChangeShapeType="1"/>
          </p:cNvSpPr>
          <p:nvPr/>
        </p:nvSpPr>
        <p:spPr bwMode="auto">
          <a:xfrm>
            <a:off x="3886200" y="4267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1" name="Line 11"/>
          <p:cNvSpPr>
            <a:spLocks noChangeShapeType="1"/>
          </p:cNvSpPr>
          <p:nvPr/>
        </p:nvSpPr>
        <p:spPr bwMode="auto">
          <a:xfrm flipH="1">
            <a:off x="5562600" y="3352800"/>
            <a:ext cx="152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2" name="Line 12"/>
          <p:cNvSpPr>
            <a:spLocks noChangeShapeType="1"/>
          </p:cNvSpPr>
          <p:nvPr/>
        </p:nvSpPr>
        <p:spPr bwMode="auto">
          <a:xfrm>
            <a:off x="6477000" y="32766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3" name="Line 14"/>
          <p:cNvSpPr>
            <a:spLocks noChangeShapeType="1"/>
          </p:cNvSpPr>
          <p:nvPr/>
        </p:nvSpPr>
        <p:spPr bwMode="auto">
          <a:xfrm>
            <a:off x="6019800" y="4267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4" name="Line 15"/>
          <p:cNvSpPr>
            <a:spLocks noChangeShapeType="1"/>
          </p:cNvSpPr>
          <p:nvPr/>
        </p:nvSpPr>
        <p:spPr bwMode="auto">
          <a:xfrm>
            <a:off x="8077200" y="4267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5" name="Line 16"/>
          <p:cNvSpPr>
            <a:spLocks noChangeShapeType="1"/>
          </p:cNvSpPr>
          <p:nvPr/>
        </p:nvSpPr>
        <p:spPr bwMode="auto">
          <a:xfrm>
            <a:off x="2971800" y="4572000"/>
            <a:ext cx="2743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6" name="Line 17"/>
          <p:cNvSpPr>
            <a:spLocks noChangeShapeType="1"/>
          </p:cNvSpPr>
          <p:nvPr/>
        </p:nvSpPr>
        <p:spPr bwMode="auto">
          <a:xfrm flipH="1">
            <a:off x="7010400" y="4495800"/>
            <a:ext cx="2590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8613449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Code inspection tests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Look at the code for potential problems:</a:t>
            </a:r>
          </a:p>
          <a:p>
            <a:pPr lvl="1"/>
            <a:r>
              <a:rPr lang="en-US"/>
              <a:t>Can we run past end of symbol table?</a:t>
            </a:r>
          </a:p>
          <a:p>
            <a:pPr lvl="1"/>
            <a:r>
              <a:rPr lang="en-US"/>
              <a:t>What happens when the next symbol does not fill the buffer? Does fill it?</a:t>
            </a:r>
          </a:p>
          <a:p>
            <a:pPr lvl="1"/>
            <a:r>
              <a:rPr lang="en-US"/>
              <a:t>Do very long encoded symbols work properly? Very short symbols?</a:t>
            </a:r>
          </a:p>
          <a:p>
            <a:pPr lvl="1"/>
            <a:r>
              <a:rPr lang="en-US"/>
              <a:t>Does flush() work properly?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27668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Collaboration diagram for compressor</a:t>
            </a: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2133600" y="2971800"/>
            <a:ext cx="1143000" cy="838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:input</a:t>
            </a:r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4800600" y="2971800"/>
            <a:ext cx="2362200" cy="838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:data compressor</a:t>
            </a:r>
          </a:p>
        </p:txBody>
      </p:sp>
      <p:sp>
        <p:nvSpPr>
          <p:cNvPr id="6151" name="Rectangle 6"/>
          <p:cNvSpPr>
            <a:spLocks noChangeArrowheads="1"/>
          </p:cNvSpPr>
          <p:nvPr/>
        </p:nvSpPr>
        <p:spPr bwMode="auto">
          <a:xfrm>
            <a:off x="8610600" y="2971800"/>
            <a:ext cx="1143000" cy="838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:output</a:t>
            </a:r>
          </a:p>
        </p:txBody>
      </p:sp>
      <p:sp>
        <p:nvSpPr>
          <p:cNvPr id="6152" name="Line 7"/>
          <p:cNvSpPr>
            <a:spLocks noChangeShapeType="1"/>
          </p:cNvSpPr>
          <p:nvPr/>
        </p:nvSpPr>
        <p:spPr bwMode="auto">
          <a:xfrm>
            <a:off x="3276600" y="3352800"/>
            <a:ext cx="152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3" name="Line 8"/>
          <p:cNvSpPr>
            <a:spLocks noChangeShapeType="1"/>
          </p:cNvSpPr>
          <p:nvPr/>
        </p:nvSpPr>
        <p:spPr bwMode="auto">
          <a:xfrm>
            <a:off x="7162800" y="3429000"/>
            <a:ext cx="1447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4" name="Text Box 9"/>
          <p:cNvSpPr txBox="1">
            <a:spLocks noChangeArrowheads="1"/>
          </p:cNvSpPr>
          <p:nvPr/>
        </p:nvSpPr>
        <p:spPr bwMode="auto">
          <a:xfrm>
            <a:off x="3336925" y="2479676"/>
            <a:ext cx="114967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1..n: input</a:t>
            </a:r>
          </a:p>
          <a:p>
            <a:r>
              <a:rPr lang="en-US"/>
              <a:t>symbols</a:t>
            </a:r>
          </a:p>
        </p:txBody>
      </p:sp>
      <p:sp>
        <p:nvSpPr>
          <p:cNvPr id="6155" name="Text Box 10"/>
          <p:cNvSpPr txBox="1">
            <a:spLocks noChangeArrowheads="1"/>
          </p:cNvSpPr>
          <p:nvPr/>
        </p:nvSpPr>
        <p:spPr bwMode="auto">
          <a:xfrm>
            <a:off x="7162800" y="2133600"/>
            <a:ext cx="138108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1..m: packed</a:t>
            </a:r>
          </a:p>
          <a:p>
            <a:r>
              <a:rPr lang="en-US"/>
              <a:t>output</a:t>
            </a:r>
          </a:p>
          <a:p>
            <a:r>
              <a:rPr lang="en-US"/>
              <a:t>symbols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74302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Huffman coding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Early statistical text compression algorithm.</a:t>
            </a:r>
          </a:p>
          <a:p>
            <a:r>
              <a:rPr lang="en-US"/>
              <a:t>Select non-uniform size codes.</a:t>
            </a:r>
          </a:p>
          <a:p>
            <a:pPr lvl="1"/>
            <a:r>
              <a:rPr lang="en-US"/>
              <a:t>Use shorter codes for more common symbols.</a:t>
            </a:r>
          </a:p>
          <a:p>
            <a:pPr lvl="1"/>
            <a:r>
              <a:rPr lang="en-US"/>
              <a:t>Use longer codes for less common symbols.</a:t>
            </a:r>
          </a:p>
          <a:p>
            <a:r>
              <a:rPr lang="en-US"/>
              <a:t>To allow decoding, codes must have unique prefixes.</a:t>
            </a:r>
          </a:p>
          <a:p>
            <a:pPr lvl="1"/>
            <a:r>
              <a:rPr lang="en-US"/>
              <a:t>No code can be a prefix of a longer valid code.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031385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Huffman example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>
                <a:solidFill>
                  <a:srgbClr val="FF0000"/>
                </a:solidFill>
              </a:rPr>
              <a:t>character	P</a:t>
            </a:r>
            <a:endParaRPr lang="en-US"/>
          </a:p>
          <a:p>
            <a:pPr>
              <a:buFont typeface="Monotype Sorts" pitchFamily="2" charset="2"/>
              <a:buNone/>
            </a:pPr>
            <a:r>
              <a:rPr lang="en-US"/>
              <a:t>a			.45</a:t>
            </a:r>
          </a:p>
          <a:p>
            <a:pPr>
              <a:buFont typeface="Monotype Sorts" pitchFamily="2" charset="2"/>
              <a:buNone/>
            </a:pPr>
            <a:r>
              <a:rPr lang="en-US"/>
              <a:t>b			.24</a:t>
            </a:r>
          </a:p>
          <a:p>
            <a:pPr>
              <a:buFont typeface="Monotype Sorts" pitchFamily="2" charset="2"/>
              <a:buNone/>
            </a:pPr>
            <a:r>
              <a:rPr lang="en-US"/>
              <a:t>c			.11</a:t>
            </a:r>
          </a:p>
          <a:p>
            <a:pPr>
              <a:buFont typeface="Monotype Sorts" pitchFamily="2" charset="2"/>
              <a:buNone/>
            </a:pPr>
            <a:r>
              <a:rPr lang="en-US"/>
              <a:t>d			.08</a:t>
            </a:r>
          </a:p>
          <a:p>
            <a:pPr>
              <a:buFont typeface="Monotype Sorts" pitchFamily="2" charset="2"/>
              <a:buNone/>
            </a:pPr>
            <a:r>
              <a:rPr lang="en-US"/>
              <a:t>e			.07</a:t>
            </a:r>
          </a:p>
          <a:p>
            <a:pPr>
              <a:buFont typeface="Monotype Sorts" pitchFamily="2" charset="2"/>
              <a:buNone/>
            </a:pPr>
            <a:r>
              <a:rPr lang="en-US"/>
              <a:t>f			.05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4495801" y="2209802"/>
            <a:ext cx="5243513" cy="1027113"/>
            <a:chOff x="1872" y="1392"/>
            <a:chExt cx="3303" cy="647"/>
          </a:xfrm>
        </p:grpSpPr>
        <p:sp>
          <p:nvSpPr>
            <p:cNvPr id="8220" name="AutoShape 10"/>
            <p:cNvSpPr>
              <a:spLocks noChangeArrowheads="1"/>
            </p:cNvSpPr>
            <p:nvPr/>
          </p:nvSpPr>
          <p:spPr bwMode="auto">
            <a:xfrm rot="5400000">
              <a:off x="4464" y="1440"/>
              <a:ext cx="432" cy="336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1" name="Line 24"/>
            <p:cNvSpPr>
              <a:spLocks noChangeShapeType="1"/>
            </p:cNvSpPr>
            <p:nvPr/>
          </p:nvSpPr>
          <p:spPr bwMode="auto">
            <a:xfrm>
              <a:off x="1872" y="1680"/>
              <a:ext cx="2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8222" name="AutoShape 25"/>
            <p:cNvCxnSpPr>
              <a:cxnSpLocks noChangeShapeType="1"/>
              <a:stCxn id="8215" idx="0"/>
              <a:endCxn id="8220" idx="2"/>
            </p:cNvCxnSpPr>
            <p:nvPr/>
          </p:nvCxnSpPr>
          <p:spPr bwMode="auto">
            <a:xfrm flipV="1">
              <a:off x="4031" y="1392"/>
              <a:ext cx="480" cy="647"/>
            </a:xfrm>
            <a:prstGeom prst="bentConnector3">
              <a:avLst>
                <a:gd name="adj1" fmla="val 50208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cxnSp>
        <p:sp>
          <p:nvSpPr>
            <p:cNvPr id="8223" name="Line 26"/>
            <p:cNvSpPr>
              <a:spLocks noChangeShapeType="1"/>
            </p:cNvSpPr>
            <p:nvPr/>
          </p:nvSpPr>
          <p:spPr bwMode="auto">
            <a:xfrm>
              <a:off x="4848" y="163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4" name="Text Box 27"/>
            <p:cNvSpPr txBox="1">
              <a:spLocks noChangeArrowheads="1"/>
            </p:cNvSpPr>
            <p:nvPr/>
          </p:nvSpPr>
          <p:spPr bwMode="auto">
            <a:xfrm>
              <a:off x="4838" y="1754"/>
              <a:ext cx="33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3366FF"/>
                  </a:solidFill>
                </a:rPr>
                <a:t>P=1</a:t>
              </a:r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4648200" y="2895602"/>
            <a:ext cx="4064000" cy="750888"/>
            <a:chOff x="1968" y="1824"/>
            <a:chExt cx="2560" cy="473"/>
          </a:xfrm>
        </p:grpSpPr>
        <p:sp>
          <p:nvSpPr>
            <p:cNvPr id="8215" name="AutoShape 9"/>
            <p:cNvSpPr>
              <a:spLocks noChangeArrowheads="1"/>
            </p:cNvSpPr>
            <p:nvPr/>
          </p:nvSpPr>
          <p:spPr bwMode="auto">
            <a:xfrm rot="5400000">
              <a:off x="3648" y="1872"/>
              <a:ext cx="432" cy="336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8216" name="AutoShape 19"/>
            <p:cNvCxnSpPr>
              <a:cxnSpLocks noChangeShapeType="1"/>
              <a:stCxn id="8211" idx="0"/>
              <a:endCxn id="8215" idx="2"/>
            </p:cNvCxnSpPr>
            <p:nvPr/>
          </p:nvCxnSpPr>
          <p:spPr bwMode="auto">
            <a:xfrm flipV="1">
              <a:off x="3263" y="1824"/>
              <a:ext cx="432" cy="455"/>
            </a:xfrm>
            <a:prstGeom prst="bentConnector3">
              <a:avLst>
                <a:gd name="adj1" fmla="val 50231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cxnSp>
        <p:sp>
          <p:nvSpPr>
            <p:cNvPr id="8217" name="Line 21"/>
            <p:cNvSpPr>
              <a:spLocks noChangeShapeType="1"/>
            </p:cNvSpPr>
            <p:nvPr/>
          </p:nvSpPr>
          <p:spPr bwMode="auto">
            <a:xfrm>
              <a:off x="1968" y="1968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8" name="Line 23"/>
            <p:cNvSpPr>
              <a:spLocks noChangeShapeType="1"/>
            </p:cNvSpPr>
            <p:nvPr/>
          </p:nvSpPr>
          <p:spPr bwMode="auto">
            <a:xfrm>
              <a:off x="3216" y="1968"/>
              <a:ext cx="48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9" name="Text Box 28"/>
            <p:cNvSpPr txBox="1">
              <a:spLocks noChangeArrowheads="1"/>
            </p:cNvSpPr>
            <p:nvPr/>
          </p:nvSpPr>
          <p:spPr bwMode="auto">
            <a:xfrm>
              <a:off x="4080" y="2064"/>
              <a:ext cx="44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3366FF"/>
                  </a:solidFill>
                </a:rPr>
                <a:t>P=.55</a:t>
              </a:r>
            </a:p>
          </p:txBody>
        </p:sp>
      </p:grp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5408614" y="3276601"/>
            <a:ext cx="1931988" cy="1712913"/>
            <a:chOff x="2447" y="2064"/>
            <a:chExt cx="1217" cy="1079"/>
          </a:xfrm>
        </p:grpSpPr>
        <p:sp>
          <p:nvSpPr>
            <p:cNvPr id="8211" name="AutoShape 8"/>
            <p:cNvSpPr>
              <a:spLocks noChangeArrowheads="1"/>
            </p:cNvSpPr>
            <p:nvPr/>
          </p:nvSpPr>
          <p:spPr bwMode="auto">
            <a:xfrm rot="5400000">
              <a:off x="2880" y="2112"/>
              <a:ext cx="432" cy="336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8212" name="AutoShape 16"/>
            <p:cNvCxnSpPr>
              <a:cxnSpLocks noChangeShapeType="1"/>
              <a:stCxn id="8203" idx="0"/>
              <a:endCxn id="8211" idx="4"/>
            </p:cNvCxnSpPr>
            <p:nvPr/>
          </p:nvCxnSpPr>
          <p:spPr bwMode="auto">
            <a:xfrm flipV="1">
              <a:off x="2447" y="2495"/>
              <a:ext cx="480" cy="648"/>
            </a:xfrm>
            <a:prstGeom prst="bentConnector3">
              <a:avLst>
                <a:gd name="adj1" fmla="val 50208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8213" name="AutoShape 17"/>
            <p:cNvCxnSpPr>
              <a:cxnSpLocks noChangeShapeType="1"/>
              <a:stCxn id="8207" idx="0"/>
              <a:endCxn id="8211" idx="2"/>
            </p:cNvCxnSpPr>
            <p:nvPr/>
          </p:nvCxnSpPr>
          <p:spPr bwMode="auto">
            <a:xfrm flipV="1">
              <a:off x="2447" y="2064"/>
              <a:ext cx="480" cy="455"/>
            </a:xfrm>
            <a:prstGeom prst="bentConnector3">
              <a:avLst>
                <a:gd name="adj1" fmla="val 50208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cxnSp>
        <p:sp>
          <p:nvSpPr>
            <p:cNvPr id="8214" name="Text Box 29"/>
            <p:cNvSpPr txBox="1">
              <a:spLocks noChangeArrowheads="1"/>
            </p:cNvSpPr>
            <p:nvPr/>
          </p:nvSpPr>
          <p:spPr bwMode="auto">
            <a:xfrm>
              <a:off x="3216" y="2400"/>
              <a:ext cx="44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3366FF"/>
                  </a:solidFill>
                </a:rPr>
                <a:t>P=.31</a:t>
              </a:r>
            </a:p>
          </p:txBody>
        </p:sp>
      </p:grpSp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4571999" y="3657602"/>
            <a:ext cx="1168400" cy="827088"/>
            <a:chOff x="1920" y="2304"/>
            <a:chExt cx="736" cy="521"/>
          </a:xfrm>
        </p:grpSpPr>
        <p:sp>
          <p:nvSpPr>
            <p:cNvPr id="8207" name="AutoShape 7"/>
            <p:cNvSpPr>
              <a:spLocks noChangeArrowheads="1"/>
            </p:cNvSpPr>
            <p:nvPr/>
          </p:nvSpPr>
          <p:spPr bwMode="auto">
            <a:xfrm rot="5400000">
              <a:off x="2064" y="2352"/>
              <a:ext cx="432" cy="336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8" name="Line 13"/>
            <p:cNvSpPr>
              <a:spLocks noChangeShapeType="1"/>
            </p:cNvSpPr>
            <p:nvPr/>
          </p:nvSpPr>
          <p:spPr bwMode="auto">
            <a:xfrm>
              <a:off x="1920" y="2688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9" name="Line 15"/>
            <p:cNvSpPr>
              <a:spLocks noChangeShapeType="1"/>
            </p:cNvSpPr>
            <p:nvPr/>
          </p:nvSpPr>
          <p:spPr bwMode="auto">
            <a:xfrm>
              <a:off x="1920" y="235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0" name="Text Box 30"/>
            <p:cNvSpPr txBox="1">
              <a:spLocks noChangeArrowheads="1"/>
            </p:cNvSpPr>
            <p:nvPr/>
          </p:nvSpPr>
          <p:spPr bwMode="auto">
            <a:xfrm>
              <a:off x="2208" y="2592"/>
              <a:ext cx="44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3366FF"/>
                  </a:solidFill>
                </a:rPr>
                <a:t>P=.19</a:t>
              </a:r>
            </a:p>
          </p:txBody>
        </p:sp>
      </p:grpSp>
      <p:grpSp>
        <p:nvGrpSpPr>
          <p:cNvPr id="6" name="Group 32"/>
          <p:cNvGrpSpPr>
            <a:grpSpLocks/>
          </p:cNvGrpSpPr>
          <p:nvPr/>
        </p:nvGrpSpPr>
        <p:grpSpPr bwMode="auto">
          <a:xfrm>
            <a:off x="4571999" y="4648203"/>
            <a:ext cx="1168400" cy="903288"/>
            <a:chOff x="1920" y="2928"/>
            <a:chExt cx="736" cy="569"/>
          </a:xfrm>
        </p:grpSpPr>
        <p:sp>
          <p:nvSpPr>
            <p:cNvPr id="8203" name="AutoShape 6"/>
            <p:cNvSpPr>
              <a:spLocks noChangeArrowheads="1"/>
            </p:cNvSpPr>
            <p:nvPr/>
          </p:nvSpPr>
          <p:spPr bwMode="auto">
            <a:xfrm rot="5400000">
              <a:off x="2064" y="2976"/>
              <a:ext cx="432" cy="336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4" name="Line 11"/>
            <p:cNvSpPr>
              <a:spLocks noChangeShapeType="1"/>
            </p:cNvSpPr>
            <p:nvPr/>
          </p:nvSpPr>
          <p:spPr bwMode="auto">
            <a:xfrm>
              <a:off x="1920" y="331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5" name="Line 12"/>
            <p:cNvSpPr>
              <a:spLocks noChangeShapeType="1"/>
            </p:cNvSpPr>
            <p:nvPr/>
          </p:nvSpPr>
          <p:spPr bwMode="auto">
            <a:xfrm>
              <a:off x="1920" y="297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6" name="Text Box 31"/>
            <p:cNvSpPr txBox="1">
              <a:spLocks noChangeArrowheads="1"/>
            </p:cNvSpPr>
            <p:nvPr/>
          </p:nvSpPr>
          <p:spPr bwMode="auto">
            <a:xfrm>
              <a:off x="2208" y="3264"/>
              <a:ext cx="44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3366FF"/>
                  </a:solidFill>
                </a:rPr>
                <a:t>P=.12</a:t>
              </a:r>
            </a:p>
          </p:txBody>
        </p:sp>
      </p:grp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6616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Huffman code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Read code from root to leaves:</a:t>
            </a:r>
          </a:p>
          <a:p>
            <a:pPr>
              <a:buFont typeface="Monotype Sorts" pitchFamily="2" charset="2"/>
              <a:buNone/>
            </a:pPr>
            <a:r>
              <a:rPr lang="en-US"/>
              <a:t>	</a:t>
            </a:r>
            <a:r>
              <a:rPr lang="en-US">
                <a:solidFill>
                  <a:srgbClr val="FF0000"/>
                </a:solidFill>
              </a:rPr>
              <a:t>a		</a:t>
            </a:r>
            <a:r>
              <a:rPr lang="en-US"/>
              <a:t>1</a:t>
            </a:r>
          </a:p>
          <a:p>
            <a:pPr>
              <a:buFont typeface="Monotype Sorts" pitchFamily="2" charset="2"/>
              <a:buNone/>
            </a:pPr>
            <a:r>
              <a:rPr lang="en-US">
                <a:solidFill>
                  <a:srgbClr val="FF0000"/>
                </a:solidFill>
              </a:rPr>
              <a:t>	b		</a:t>
            </a:r>
            <a:r>
              <a:rPr lang="en-US"/>
              <a:t>01</a:t>
            </a:r>
            <a:endParaRPr lang="en-US">
              <a:solidFill>
                <a:srgbClr val="FF0000"/>
              </a:solidFill>
            </a:endParaRPr>
          </a:p>
          <a:p>
            <a:pPr>
              <a:buFont typeface="Monotype Sorts" pitchFamily="2" charset="2"/>
              <a:buNone/>
            </a:pPr>
            <a:r>
              <a:rPr lang="en-US">
                <a:solidFill>
                  <a:srgbClr val="FF0000"/>
                </a:solidFill>
              </a:rPr>
              <a:t>	c		</a:t>
            </a:r>
            <a:r>
              <a:rPr lang="en-US"/>
              <a:t>0000</a:t>
            </a:r>
            <a:endParaRPr lang="en-US">
              <a:solidFill>
                <a:srgbClr val="FF0000"/>
              </a:solidFill>
            </a:endParaRPr>
          </a:p>
          <a:p>
            <a:pPr>
              <a:buFont typeface="Monotype Sorts" pitchFamily="2" charset="2"/>
              <a:buNone/>
            </a:pPr>
            <a:r>
              <a:rPr lang="en-US">
                <a:solidFill>
                  <a:srgbClr val="FF0000"/>
                </a:solidFill>
              </a:rPr>
              <a:t>	d		</a:t>
            </a:r>
            <a:r>
              <a:rPr lang="en-US"/>
              <a:t>0001</a:t>
            </a:r>
            <a:endParaRPr lang="en-US">
              <a:solidFill>
                <a:srgbClr val="FF0000"/>
              </a:solidFill>
            </a:endParaRPr>
          </a:p>
          <a:p>
            <a:pPr>
              <a:buFont typeface="Monotype Sorts" pitchFamily="2" charset="2"/>
              <a:buNone/>
            </a:pPr>
            <a:r>
              <a:rPr lang="en-US">
                <a:solidFill>
                  <a:srgbClr val="FF0000"/>
                </a:solidFill>
              </a:rPr>
              <a:t>	e		</a:t>
            </a:r>
            <a:r>
              <a:rPr lang="en-US"/>
              <a:t>0010</a:t>
            </a:r>
            <a:endParaRPr lang="en-US">
              <a:solidFill>
                <a:srgbClr val="FF0000"/>
              </a:solidFill>
            </a:endParaRPr>
          </a:p>
          <a:p>
            <a:pPr>
              <a:buFont typeface="Monotype Sorts" pitchFamily="2" charset="2"/>
              <a:buNone/>
            </a:pPr>
            <a:r>
              <a:rPr lang="en-US">
                <a:solidFill>
                  <a:srgbClr val="FF0000"/>
                </a:solidFill>
              </a:rPr>
              <a:t>	f		</a:t>
            </a:r>
            <a:r>
              <a:rPr lang="en-US"/>
              <a:t>0011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49964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Huffman coder requirements table</a:t>
            </a:r>
          </a:p>
        </p:txBody>
      </p:sp>
      <p:graphicFrame>
        <p:nvGraphicFramePr>
          <p:cNvPr id="1026" name="Object 3"/>
          <p:cNvGraphicFramePr>
            <a:graphicFrameLocks noGrp="1" noChangeAspect="1"/>
          </p:cNvGraphicFramePr>
          <p:nvPr>
            <p:ph type="tbl" idx="1"/>
          </p:nvPr>
        </p:nvGraphicFramePr>
        <p:xfrm>
          <a:off x="2997201" y="1885950"/>
          <a:ext cx="6145213" cy="417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8319240" imgH="5649120" progId="Word.Document.8">
                  <p:embed/>
                </p:oleObj>
              </mc:Choice>
              <mc:Fallback>
                <p:oleObj name="Document" r:id="rId2" imgW="8319240" imgH="564912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7201" y="1885950"/>
                        <a:ext cx="6145213" cy="417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369621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a specification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Collaboration diagram shows only steady-state input/output.</a:t>
            </a:r>
          </a:p>
          <a:p>
            <a:r>
              <a:rPr lang="en-US"/>
              <a:t>A real system must:</a:t>
            </a:r>
          </a:p>
          <a:p>
            <a:pPr lvl="1"/>
            <a:r>
              <a:rPr lang="en-US"/>
              <a:t>Accept an encoding table.</a:t>
            </a:r>
          </a:p>
          <a:p>
            <a:pPr lvl="1"/>
            <a:r>
              <a:rPr lang="en-US"/>
              <a:t>Allow a system reset that flushes the compression buffer.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502990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data-compressor class</a:t>
            </a:r>
          </a:p>
        </p:txBody>
      </p:sp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4495800" y="1981200"/>
            <a:ext cx="3124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data-compressor</a:t>
            </a:r>
            <a:endParaRPr lang="en-US"/>
          </a:p>
        </p:txBody>
      </p:sp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4495800" y="2514600"/>
            <a:ext cx="3124200" cy="13716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buffer: data-buffer</a:t>
            </a:r>
          </a:p>
          <a:p>
            <a:r>
              <a:rPr lang="en-US"/>
              <a:t>table: symbol-table</a:t>
            </a:r>
          </a:p>
          <a:p>
            <a:r>
              <a:rPr lang="en-US"/>
              <a:t>current-bit: integer</a:t>
            </a:r>
          </a:p>
        </p:txBody>
      </p:sp>
      <p:sp>
        <p:nvSpPr>
          <p:cNvPr id="11271" name="Rectangle 6"/>
          <p:cNvSpPr>
            <a:spLocks noChangeArrowheads="1"/>
          </p:cNvSpPr>
          <p:nvPr/>
        </p:nvSpPr>
        <p:spPr bwMode="auto">
          <a:xfrm>
            <a:off x="4495800" y="3886200"/>
            <a:ext cx="3124200" cy="17526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encode(): boolean,</a:t>
            </a:r>
          </a:p>
          <a:p>
            <a:r>
              <a:rPr lang="en-US"/>
              <a:t>	data-buffer</a:t>
            </a:r>
          </a:p>
          <a:p>
            <a:r>
              <a:rPr lang="en-US"/>
              <a:t>flush()</a:t>
            </a:r>
          </a:p>
          <a:p>
            <a:r>
              <a:rPr lang="en-US"/>
              <a:t>new-symbol-table()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636144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955</Words>
  <Application>Microsoft Office PowerPoint</Application>
  <PresentationFormat>Widescreen</PresentationFormat>
  <Paragraphs>187</Paragraphs>
  <Slides>21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Monotype Sorts</vt:lpstr>
      <vt:lpstr>Office Theme</vt:lpstr>
      <vt:lpstr>Document</vt:lpstr>
      <vt:lpstr>CPUs</vt:lpstr>
      <vt:lpstr>Goals</vt:lpstr>
      <vt:lpstr>Collaboration diagram for compressor</vt:lpstr>
      <vt:lpstr>Huffman coding</vt:lpstr>
      <vt:lpstr>Huffman example</vt:lpstr>
      <vt:lpstr>Example Huffman code</vt:lpstr>
      <vt:lpstr>Huffman coder requirements table</vt:lpstr>
      <vt:lpstr>Building a specification</vt:lpstr>
      <vt:lpstr>data-compressor class</vt:lpstr>
      <vt:lpstr>data-compressor behaviors</vt:lpstr>
      <vt:lpstr>Auxiliary classes</vt:lpstr>
      <vt:lpstr>Auxiliary class roles</vt:lpstr>
      <vt:lpstr>Class relationships</vt:lpstr>
      <vt:lpstr>Encode behavior</vt:lpstr>
      <vt:lpstr>Insert behavior</vt:lpstr>
      <vt:lpstr>Program design</vt:lpstr>
      <vt:lpstr>C++ classes</vt:lpstr>
      <vt:lpstr>C++ classes, cont’d.</vt:lpstr>
      <vt:lpstr>C code</vt:lpstr>
      <vt:lpstr>Testing</vt:lpstr>
      <vt:lpstr>Code inspection tests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CPUs</dc:title>
  <dc:creator>Marilyn</dc:creator>
  <cp:lastModifiedBy>Marilyn Wolf</cp:lastModifiedBy>
  <cp:revision>8</cp:revision>
  <dcterms:created xsi:type="dcterms:W3CDTF">2015-09-18T01:17:20Z</dcterms:created>
  <dcterms:modified xsi:type="dcterms:W3CDTF">2021-06-18T01:11:37Z</dcterms:modified>
</cp:coreProperties>
</file>