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4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46882-3266-4905-822C-0B6BD89B1B5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11B7-2667-4DA6-BEED-2D47DDA28FE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9B7F-B898-4FDA-ADB9-0B13F7E4F79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29AA5-AC99-4E5B-BFAE-CE022D62281F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602F-8212-4159-BD92-CB8EDEB253C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6308-4622-4802-8C43-D825EC9F80C5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E532-1749-4A12-B83A-416E06D50389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6FEF-797E-458A-9C44-6FB237CCFFB6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3812-4E1D-4AB7-B306-ACBAE1CE40DE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C711-ACC2-47A3-B517-862A17615F2C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9FF9-1CAF-435B-8097-DB1DC0F81A01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DC6D-8598-4D6C-A425-0D35EC05A9A7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design and analysis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Compilation flow.</a:t>
            </a:r>
          </a:p>
          <a:p>
            <a:r>
              <a:rPr lang="en-US"/>
              <a:t>Basic statement translation.</a:t>
            </a:r>
          </a:p>
          <a:p>
            <a:r>
              <a:rPr lang="en-US"/>
              <a:t>Basic optimizations.</a:t>
            </a:r>
          </a:p>
          <a:p>
            <a:r>
              <a:rPr lang="en-US"/>
              <a:t>Interpreters and just-in-time compilers.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69900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Compiled code for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ldr</a:t>
            </a:r>
            <a:r>
              <a:rPr lang="en-US" dirty="0"/>
              <a:t> r2, [</a:t>
            </a:r>
            <a:r>
              <a:rPr lang="en-US" dirty="0" err="1"/>
              <a:t>fp</a:t>
            </a:r>
            <a:r>
              <a:rPr lang="en-US" dirty="0"/>
              <a:t>, #-16] </a:t>
            </a:r>
          </a:p>
          <a:p>
            <a:pPr>
              <a:buNone/>
            </a:pPr>
            <a:r>
              <a:rPr lang="en-US" dirty="0" err="1"/>
              <a:t>ldr</a:t>
            </a:r>
            <a:r>
              <a:rPr lang="en-US" dirty="0"/>
              <a:t> r3, [</a:t>
            </a:r>
            <a:r>
              <a:rPr lang="en-US" dirty="0" err="1"/>
              <a:t>fp</a:t>
            </a:r>
            <a:r>
              <a:rPr lang="en-US" dirty="0"/>
              <a:t>, #-20] </a:t>
            </a:r>
          </a:p>
          <a:p>
            <a:pPr>
              <a:buNone/>
            </a:pPr>
            <a:r>
              <a:rPr lang="en-US" dirty="0"/>
              <a:t>add r3, r2, r3 </a:t>
            </a:r>
          </a:p>
          <a:p>
            <a:pPr>
              <a:buNone/>
            </a:pPr>
            <a:r>
              <a:rPr lang="en-US" dirty="0" err="1"/>
              <a:t>cmp</a:t>
            </a:r>
            <a:r>
              <a:rPr lang="en-US" dirty="0"/>
              <a:t> r3, #0 ; test the branch condition </a:t>
            </a:r>
          </a:p>
          <a:p>
            <a:pPr>
              <a:buNone/>
            </a:pPr>
            <a:r>
              <a:rPr lang="en-US" dirty="0" err="1"/>
              <a:t>ble</a:t>
            </a:r>
            <a:r>
              <a:rPr lang="en-US" dirty="0"/>
              <a:t> .L3 ; branch to false block if &lt;=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mov</a:t>
            </a:r>
            <a:r>
              <a:rPr lang="en-US" dirty="0"/>
              <a:t> r3, #5 ; true block </a:t>
            </a:r>
          </a:p>
          <a:p>
            <a:pPr>
              <a:buNone/>
            </a:pPr>
            <a:r>
              <a:rPr lang="en-US" dirty="0" err="1"/>
              <a:t>str</a:t>
            </a:r>
            <a:r>
              <a:rPr lang="en-US" dirty="0"/>
              <a:t> r3, [</a:t>
            </a:r>
            <a:r>
              <a:rPr lang="en-US" dirty="0" err="1"/>
              <a:t>fp</a:t>
            </a:r>
            <a:r>
              <a:rPr lang="en-US" dirty="0"/>
              <a:t>, #-32] </a:t>
            </a:r>
          </a:p>
          <a:p>
            <a:pPr>
              <a:buNone/>
            </a:pPr>
            <a:r>
              <a:rPr lang="en-US" dirty="0"/>
              <a:t>b .L4 ; go to end of if statement </a:t>
            </a:r>
          </a:p>
          <a:p>
            <a:pPr>
              <a:buNone/>
            </a:pPr>
            <a:r>
              <a:rPr lang="en-US" dirty="0"/>
              <a:t>.L3: ; false block </a:t>
            </a:r>
          </a:p>
          <a:p>
            <a:pPr>
              <a:buNone/>
            </a:pPr>
            <a:r>
              <a:rPr lang="en-US" dirty="0" err="1"/>
              <a:t>mov</a:t>
            </a:r>
            <a:r>
              <a:rPr lang="en-US" dirty="0"/>
              <a:t> r3, #7 </a:t>
            </a:r>
          </a:p>
          <a:p>
            <a:pPr>
              <a:buNone/>
            </a:pPr>
            <a:r>
              <a:rPr lang="en-US" dirty="0" err="1"/>
              <a:t>str</a:t>
            </a:r>
            <a:r>
              <a:rPr lang="en-US" dirty="0"/>
              <a:t> r3, [</a:t>
            </a:r>
            <a:r>
              <a:rPr lang="en-US" dirty="0" err="1"/>
              <a:t>fp</a:t>
            </a:r>
            <a:r>
              <a:rPr lang="en-US" dirty="0"/>
              <a:t>, #-32] </a:t>
            </a:r>
          </a:p>
          <a:p>
            <a:pPr>
              <a:buNone/>
            </a:pPr>
            <a:r>
              <a:rPr lang="en-US" dirty="0"/>
              <a:t>.L4: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01836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Procedure linkage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code to:</a:t>
            </a:r>
          </a:p>
          <a:p>
            <a:pPr lvl="1"/>
            <a:r>
              <a:rPr lang="en-US" dirty="0"/>
              <a:t>call and return;</a:t>
            </a:r>
          </a:p>
          <a:p>
            <a:pPr lvl="1"/>
            <a:r>
              <a:rPr lang="en-US" dirty="0"/>
              <a:t>pass parameters and results.</a:t>
            </a:r>
          </a:p>
          <a:p>
            <a:r>
              <a:rPr lang="en-US" dirty="0"/>
              <a:t>Parameters and returns are passed on stack.</a:t>
            </a:r>
          </a:p>
          <a:p>
            <a:pPr lvl="1"/>
            <a:r>
              <a:rPr lang="en-US" dirty="0"/>
              <a:t>Procedures with few parameters may use registers.</a:t>
            </a:r>
          </a:p>
          <a:p>
            <a:r>
              <a:rPr lang="en-US" dirty="0"/>
              <a:t>Local variables are stored in the stack.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5936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Procedure stacks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5029200" y="1981200"/>
            <a:ext cx="1295400" cy="1600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proc1</a:t>
            </a: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2971800" y="1752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1981200" y="1981200"/>
            <a:ext cx="855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growth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8001000" y="2438400"/>
            <a:ext cx="19634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proc1(int a) {</a:t>
            </a:r>
          </a:p>
          <a:p>
            <a:r>
              <a:rPr lang="en-US"/>
              <a:t>	proc2(5);</a:t>
            </a:r>
          </a:p>
          <a:p>
            <a:r>
              <a:rPr lang="en-US"/>
              <a:t>}</a:t>
            </a:r>
          </a:p>
        </p:txBody>
      </p:sp>
      <p:sp>
        <p:nvSpPr>
          <p:cNvPr id="12297" name="Rectangle 8"/>
          <p:cNvSpPr>
            <a:spLocks noChangeArrowheads="1"/>
          </p:cNvSpPr>
          <p:nvPr/>
        </p:nvSpPr>
        <p:spPr bwMode="auto">
          <a:xfrm>
            <a:off x="5029200" y="3581400"/>
            <a:ext cx="1295400" cy="1600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proc2</a:t>
            </a:r>
          </a:p>
        </p:txBody>
      </p:sp>
      <p:sp>
        <p:nvSpPr>
          <p:cNvPr id="12298" name="Line 9"/>
          <p:cNvSpPr>
            <a:spLocks noChangeShapeType="1"/>
          </p:cNvSpPr>
          <p:nvPr/>
        </p:nvSpPr>
        <p:spPr bwMode="auto">
          <a:xfrm>
            <a:off x="4191000" y="5105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2193926" y="4841876"/>
            <a:ext cx="13977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SP</a:t>
            </a:r>
            <a:endParaRPr lang="en-US"/>
          </a:p>
          <a:p>
            <a:r>
              <a:rPr lang="en-US"/>
              <a:t>stack pointer</a:t>
            </a:r>
          </a:p>
        </p:txBody>
      </p:sp>
      <p:sp>
        <p:nvSpPr>
          <p:cNvPr id="12300" name="Line 11"/>
          <p:cNvSpPr>
            <a:spLocks noChangeShapeType="1"/>
          </p:cNvSpPr>
          <p:nvPr/>
        </p:nvSpPr>
        <p:spPr bwMode="auto">
          <a:xfrm>
            <a:off x="4267200" y="3505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Text Box 12"/>
          <p:cNvSpPr txBox="1">
            <a:spLocks noChangeArrowheads="1"/>
          </p:cNvSpPr>
          <p:nvPr/>
        </p:nvSpPr>
        <p:spPr bwMode="auto">
          <a:xfrm>
            <a:off x="2270126" y="3241676"/>
            <a:ext cx="14801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FP</a:t>
            </a:r>
            <a:endParaRPr lang="en-US"/>
          </a:p>
          <a:p>
            <a:r>
              <a:rPr lang="en-US"/>
              <a:t>frame pointer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029201" y="4572000"/>
            <a:ext cx="4495801" cy="609600"/>
            <a:chOff x="2208" y="2880"/>
            <a:chExt cx="2832" cy="384"/>
          </a:xfrm>
        </p:grpSpPr>
        <p:sp>
          <p:nvSpPr>
            <p:cNvPr id="12303" name="Rectangle 13"/>
            <p:cNvSpPr>
              <a:spLocks noChangeArrowheads="1"/>
            </p:cNvSpPr>
            <p:nvPr/>
          </p:nvSpPr>
          <p:spPr bwMode="auto">
            <a:xfrm>
              <a:off x="2208" y="2880"/>
              <a:ext cx="816" cy="24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</a:t>
              </a:r>
            </a:p>
          </p:txBody>
        </p:sp>
        <p:sp>
          <p:nvSpPr>
            <p:cNvPr id="12304" name="AutoShape 14"/>
            <p:cNvSpPr>
              <a:spLocks/>
            </p:cNvSpPr>
            <p:nvPr/>
          </p:nvSpPr>
          <p:spPr bwMode="auto">
            <a:xfrm>
              <a:off x="3072" y="2880"/>
              <a:ext cx="144" cy="384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5" name="Text Box 15"/>
            <p:cNvSpPr txBox="1">
              <a:spLocks noChangeArrowheads="1"/>
            </p:cNvSpPr>
            <p:nvPr/>
          </p:nvSpPr>
          <p:spPr bwMode="auto">
            <a:xfrm>
              <a:off x="3254" y="2906"/>
              <a:ext cx="178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99FF"/>
                  </a:solidFill>
                </a:rPr>
                <a:t>accessed relative to SP or FP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3973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ARM procedure linkage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APCS (ARM Procedure Call Standard):</a:t>
            </a:r>
          </a:p>
          <a:p>
            <a:pPr lvl="1"/>
            <a:r>
              <a:rPr lang="en-US"/>
              <a:t>r0-r3 pass parameters into procedure. Extra parameters are put on stack frame.</a:t>
            </a:r>
          </a:p>
          <a:p>
            <a:pPr lvl="1"/>
            <a:r>
              <a:rPr lang="en-US"/>
              <a:t>r0 holds return value.</a:t>
            </a:r>
          </a:p>
          <a:p>
            <a:pPr lvl="1"/>
            <a:r>
              <a:rPr lang="en-US"/>
              <a:t>r4-r7 hold register values.</a:t>
            </a:r>
          </a:p>
          <a:p>
            <a:pPr lvl="1"/>
            <a:r>
              <a:rPr lang="en-US"/>
              <a:t>r11 is frame pointer, r13 is stack pointer.</a:t>
            </a:r>
          </a:p>
          <a:p>
            <a:pPr lvl="1"/>
            <a:r>
              <a:rPr lang="en-US"/>
              <a:t>r10 holds limiting address on stack size to check for stack overflows.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59465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Compiled procedure call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sz="2400" dirty="0"/>
              <a:t>ldr r3, [fp, #-32] ; get e </a:t>
            </a:r>
          </a:p>
          <a:p>
            <a:pPr>
              <a:buNone/>
            </a:pPr>
            <a:r>
              <a:rPr lang="en-US" sz="2400" dirty="0" err="1"/>
              <a:t>str</a:t>
            </a:r>
            <a:r>
              <a:rPr lang="en-US" sz="2400" dirty="0"/>
              <a:t> r3, [sp, #0] ; put into p1()’s stack frame </a:t>
            </a:r>
          </a:p>
          <a:p>
            <a:pPr>
              <a:buNone/>
            </a:pPr>
            <a:r>
              <a:rPr lang="en-US" sz="2400" dirty="0" err="1"/>
              <a:t>ldr</a:t>
            </a:r>
            <a:r>
              <a:rPr lang="en-US" sz="2400" dirty="0"/>
              <a:t> r0, [</a:t>
            </a:r>
            <a:r>
              <a:rPr lang="en-US" sz="2400" dirty="0" err="1"/>
              <a:t>fp</a:t>
            </a:r>
            <a:r>
              <a:rPr lang="en-US" sz="2400" dirty="0"/>
              <a:t>, #-16] ; put a into r0 </a:t>
            </a:r>
          </a:p>
          <a:p>
            <a:pPr>
              <a:buNone/>
            </a:pPr>
            <a:r>
              <a:rPr lang="en-US" sz="2400" dirty="0" err="1"/>
              <a:t>ldr</a:t>
            </a:r>
            <a:r>
              <a:rPr lang="en-US" sz="2400" dirty="0"/>
              <a:t> r1, [</a:t>
            </a:r>
            <a:r>
              <a:rPr lang="en-US" sz="2400" dirty="0" err="1"/>
              <a:t>fp</a:t>
            </a:r>
            <a:r>
              <a:rPr lang="en-US" sz="2400" dirty="0"/>
              <a:t>, #-20] ; put b into r1 </a:t>
            </a:r>
          </a:p>
          <a:p>
            <a:pPr>
              <a:buNone/>
            </a:pPr>
            <a:r>
              <a:rPr lang="en-US" sz="2400" dirty="0" err="1"/>
              <a:t>ldr</a:t>
            </a:r>
            <a:r>
              <a:rPr lang="en-US" sz="2400" dirty="0"/>
              <a:t> r2, [</a:t>
            </a:r>
            <a:r>
              <a:rPr lang="en-US" sz="2400" dirty="0" err="1"/>
              <a:t>fp</a:t>
            </a:r>
            <a:r>
              <a:rPr lang="en-US" sz="2400" dirty="0"/>
              <a:t>, #-24] ; put c into r2 </a:t>
            </a:r>
          </a:p>
          <a:p>
            <a:pPr>
              <a:buNone/>
            </a:pPr>
            <a:r>
              <a:rPr lang="en-US" sz="2400" dirty="0" err="1"/>
              <a:t>ldr</a:t>
            </a:r>
            <a:r>
              <a:rPr lang="en-US" sz="2400" dirty="0"/>
              <a:t> r3, [</a:t>
            </a:r>
            <a:r>
              <a:rPr lang="en-US" sz="2400" dirty="0" err="1"/>
              <a:t>fp</a:t>
            </a:r>
            <a:r>
              <a:rPr lang="en-US" sz="2400" dirty="0"/>
              <a:t>, #-28] ; put d into r3 </a:t>
            </a:r>
          </a:p>
          <a:p>
            <a:pPr>
              <a:buNone/>
            </a:pPr>
            <a:r>
              <a:rPr lang="en-US" sz="2400" dirty="0" err="1"/>
              <a:t>bl</a:t>
            </a:r>
            <a:r>
              <a:rPr lang="en-US" sz="2400" dirty="0"/>
              <a:t> p1 ; call p1() </a:t>
            </a:r>
          </a:p>
          <a:p>
            <a:pPr>
              <a:buNone/>
            </a:pPr>
            <a:r>
              <a:rPr lang="en-US" sz="2400" dirty="0" err="1"/>
              <a:t>mov</a:t>
            </a:r>
            <a:r>
              <a:rPr lang="en-US" sz="2400" dirty="0"/>
              <a:t> r3, r0 ; move return value into r3 </a:t>
            </a:r>
          </a:p>
          <a:p>
            <a:pPr>
              <a:buNone/>
            </a:pPr>
            <a:r>
              <a:rPr lang="en-US" sz="2400" dirty="0" err="1"/>
              <a:t>str</a:t>
            </a:r>
            <a:r>
              <a:rPr lang="en-US" sz="2400" dirty="0"/>
              <a:t> r3, [</a:t>
            </a:r>
            <a:r>
              <a:rPr lang="en-US" sz="2400" dirty="0" err="1"/>
              <a:t>fp</a:t>
            </a:r>
            <a:r>
              <a:rPr lang="en-US" sz="2400" dirty="0"/>
              <a:t>, #-36] ; store into y in stack frame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63999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structures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Different types of data structures use different data layouts.</a:t>
            </a:r>
          </a:p>
          <a:p>
            <a:r>
              <a:rPr lang="en-US"/>
              <a:t>Some offsets into data structure can be computed at compile time, others must be computed at run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86869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One-dimensional arrays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04850"/>
          </a:xfrm>
        </p:spPr>
        <p:txBody>
          <a:bodyPr/>
          <a:lstStyle/>
          <a:p>
            <a:r>
              <a:rPr lang="en-US"/>
              <a:t>C array name points to 0th element:</a:t>
            </a: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4800600" y="29718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a[0]</a:t>
            </a: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4800600" y="35052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a[1]</a:t>
            </a:r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4800600" y="40386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a[2]</a:t>
            </a:r>
          </a:p>
        </p:txBody>
      </p:sp>
      <p:sp>
        <p:nvSpPr>
          <p:cNvPr id="15369" name="Line 7"/>
          <p:cNvSpPr>
            <a:spLocks noChangeShapeType="1"/>
          </p:cNvSpPr>
          <p:nvPr/>
        </p:nvSpPr>
        <p:spPr bwMode="auto">
          <a:xfrm>
            <a:off x="3657600" y="3200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8"/>
          <p:cNvSpPr txBox="1">
            <a:spLocks noChangeArrowheads="1"/>
          </p:cNvSpPr>
          <p:nvPr/>
        </p:nvSpPr>
        <p:spPr bwMode="auto">
          <a:xfrm>
            <a:off x="3032125" y="3013075"/>
            <a:ext cx="295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994526" y="3470275"/>
            <a:ext cx="1058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= *(a + 1)</a:t>
            </a:r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4800600" y="2590800"/>
            <a:ext cx="20574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1024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Two-dimensional arrays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81050"/>
          </a:xfrm>
        </p:spPr>
        <p:txBody>
          <a:bodyPr/>
          <a:lstStyle/>
          <a:p>
            <a:r>
              <a:rPr lang="en-US" dirty="0"/>
              <a:t>Row-major layout:</a:t>
            </a:r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4800600" y="27432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a[0][0]</a:t>
            </a:r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4800600" y="32766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a[0][1]</a:t>
            </a: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4800600" y="44958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a[1][0]</a:t>
            </a:r>
          </a:p>
        </p:txBody>
      </p:sp>
      <p:sp>
        <p:nvSpPr>
          <p:cNvPr id="16393" name="Rectangle 7"/>
          <p:cNvSpPr>
            <a:spLocks noChangeArrowheads="1"/>
          </p:cNvSpPr>
          <p:nvPr/>
        </p:nvSpPr>
        <p:spPr bwMode="auto">
          <a:xfrm>
            <a:off x="4800600" y="2590800"/>
            <a:ext cx="20574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8"/>
          <p:cNvSpPr>
            <a:spLocks noChangeArrowheads="1"/>
          </p:cNvSpPr>
          <p:nvPr/>
        </p:nvSpPr>
        <p:spPr bwMode="auto">
          <a:xfrm>
            <a:off x="4800600" y="5029200"/>
            <a:ext cx="2057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a[1][1]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7070725" y="4994275"/>
            <a:ext cx="1140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= a[</a:t>
            </a:r>
            <a:r>
              <a:rPr lang="en-US" dirty="0" err="1"/>
              <a:t>i</a:t>
            </a:r>
            <a:r>
              <a:rPr lang="en-US" dirty="0"/>
              <a:t>*</a:t>
            </a:r>
            <a:r>
              <a:rPr lang="en-US" dirty="0" err="1"/>
              <a:t>M+j</a:t>
            </a:r>
            <a:r>
              <a:rPr lang="en-US" dirty="0"/>
              <a:t>]</a:t>
            </a:r>
          </a:p>
        </p:txBody>
      </p:sp>
      <p:sp>
        <p:nvSpPr>
          <p:cNvPr id="16396" name="Text Box 10"/>
          <p:cNvSpPr txBox="1">
            <a:spLocks noChangeArrowheads="1"/>
          </p:cNvSpPr>
          <p:nvPr/>
        </p:nvSpPr>
        <p:spPr bwMode="auto">
          <a:xfrm>
            <a:off x="5638800" y="36576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489325" y="2743202"/>
            <a:ext cx="4344988" cy="2163763"/>
            <a:chOff x="1238" y="1728"/>
            <a:chExt cx="2737" cy="1363"/>
          </a:xfrm>
        </p:grpSpPr>
        <p:sp>
          <p:nvSpPr>
            <p:cNvPr id="16398" name="AutoShape 11"/>
            <p:cNvSpPr>
              <a:spLocks/>
            </p:cNvSpPr>
            <p:nvPr/>
          </p:nvSpPr>
          <p:spPr bwMode="auto">
            <a:xfrm>
              <a:off x="3456" y="1728"/>
              <a:ext cx="144" cy="912"/>
            </a:xfrm>
            <a:prstGeom prst="rightBrace">
              <a:avLst>
                <a:gd name="adj1" fmla="val 5277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9" name="Text Box 12"/>
            <p:cNvSpPr txBox="1">
              <a:spLocks noChangeArrowheads="1"/>
            </p:cNvSpPr>
            <p:nvPr/>
          </p:nvSpPr>
          <p:spPr bwMode="auto">
            <a:xfrm>
              <a:off x="3734" y="1994"/>
              <a:ext cx="24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</a:t>
              </a:r>
            </a:p>
          </p:txBody>
        </p:sp>
        <p:sp>
          <p:nvSpPr>
            <p:cNvPr id="16400" name="Line 13"/>
            <p:cNvSpPr>
              <a:spLocks noChangeShapeType="1"/>
            </p:cNvSpPr>
            <p:nvPr/>
          </p:nvSpPr>
          <p:spPr bwMode="auto">
            <a:xfrm flipV="1">
              <a:off x="1488" y="1872"/>
              <a:ext cx="528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Line 14"/>
            <p:cNvSpPr>
              <a:spLocks noChangeShapeType="1"/>
            </p:cNvSpPr>
            <p:nvPr/>
          </p:nvSpPr>
          <p:spPr bwMode="auto">
            <a:xfrm>
              <a:off x="1488" y="2544"/>
              <a:ext cx="52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Text Box 15"/>
            <p:cNvSpPr txBox="1">
              <a:spLocks noChangeArrowheads="1"/>
            </p:cNvSpPr>
            <p:nvPr/>
          </p:nvSpPr>
          <p:spPr bwMode="auto">
            <a:xfrm>
              <a:off x="1622" y="2858"/>
              <a:ext cx="22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...</a:t>
              </a:r>
            </a:p>
          </p:txBody>
        </p:sp>
        <p:sp>
          <p:nvSpPr>
            <p:cNvPr id="16403" name="Text Box 16"/>
            <p:cNvSpPr txBox="1">
              <a:spLocks noChangeArrowheads="1"/>
            </p:cNvSpPr>
            <p:nvPr/>
          </p:nvSpPr>
          <p:spPr bwMode="auto">
            <a:xfrm>
              <a:off x="1238" y="2426"/>
              <a:ext cx="21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N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485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Structures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628650"/>
          </a:xfrm>
        </p:spPr>
        <p:txBody>
          <a:bodyPr/>
          <a:lstStyle/>
          <a:p>
            <a:r>
              <a:rPr lang="en-US"/>
              <a:t>Fields within structures are static offsets:</a:t>
            </a:r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6934200" y="2971800"/>
            <a:ext cx="16002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field1</a:t>
            </a:r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6934200" y="4114800"/>
            <a:ext cx="16002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field2</a:t>
            </a:r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6934200" y="2590800"/>
            <a:ext cx="16002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8"/>
          <p:cNvSpPr>
            <a:spLocks noChangeShapeType="1"/>
          </p:cNvSpPr>
          <p:nvPr/>
        </p:nvSpPr>
        <p:spPr bwMode="auto">
          <a:xfrm>
            <a:off x="6096000" y="3048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5241925" y="2860675"/>
            <a:ext cx="57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aptr</a:t>
            </a:r>
          </a:p>
        </p:txBody>
      </p: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2270126" y="3165476"/>
            <a:ext cx="293086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struct {</a:t>
            </a:r>
          </a:p>
          <a:p>
            <a:r>
              <a:rPr lang="en-US"/>
              <a:t>   int field1;</a:t>
            </a:r>
          </a:p>
          <a:p>
            <a:r>
              <a:rPr lang="en-US"/>
              <a:t>   char field2;</a:t>
            </a:r>
          </a:p>
          <a:p>
            <a:r>
              <a:rPr lang="en-US"/>
              <a:t>} mystruct;</a:t>
            </a:r>
          </a:p>
          <a:p>
            <a:endParaRPr lang="en-US"/>
          </a:p>
          <a:p>
            <a:r>
              <a:rPr lang="en-US"/>
              <a:t>struct mystruct a, *aptr = &amp;a;</a:t>
            </a:r>
          </a:p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8626472" y="3006725"/>
            <a:ext cx="920750" cy="1143000"/>
            <a:chOff x="4474" y="1894"/>
            <a:chExt cx="580" cy="720"/>
          </a:xfrm>
        </p:grpSpPr>
        <p:sp>
          <p:nvSpPr>
            <p:cNvPr id="17424" name="Line 11"/>
            <p:cNvSpPr>
              <a:spLocks noChangeShapeType="1"/>
            </p:cNvSpPr>
            <p:nvPr/>
          </p:nvSpPr>
          <p:spPr bwMode="auto">
            <a:xfrm>
              <a:off x="4474" y="1894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Text Box 12"/>
            <p:cNvSpPr txBox="1">
              <a:spLocks noChangeArrowheads="1"/>
            </p:cNvSpPr>
            <p:nvPr/>
          </p:nvSpPr>
          <p:spPr bwMode="auto">
            <a:xfrm>
              <a:off x="4512" y="2112"/>
              <a:ext cx="54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4 bytes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8550278" y="4038605"/>
            <a:ext cx="1579563" cy="369888"/>
            <a:chOff x="4426" y="2544"/>
            <a:chExt cx="995" cy="233"/>
          </a:xfrm>
        </p:grpSpPr>
        <p:sp>
          <p:nvSpPr>
            <p:cNvPr id="17422" name="Line 13"/>
            <p:cNvSpPr>
              <a:spLocks noChangeShapeType="1"/>
            </p:cNvSpPr>
            <p:nvPr/>
          </p:nvSpPr>
          <p:spPr bwMode="auto">
            <a:xfrm flipH="1">
              <a:off x="4426" y="266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Text Box 14"/>
            <p:cNvSpPr txBox="1">
              <a:spLocks noChangeArrowheads="1"/>
            </p:cNvSpPr>
            <p:nvPr/>
          </p:nvSpPr>
          <p:spPr bwMode="auto">
            <a:xfrm>
              <a:off x="4752" y="2544"/>
              <a:ext cx="66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*(aptr+4)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0342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 simplification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Constant folding:</a:t>
            </a:r>
          </a:p>
          <a:p>
            <a:pPr lvl="1"/>
            <a:r>
              <a:rPr lang="en-US"/>
              <a:t>8+1 = 9</a:t>
            </a:r>
          </a:p>
          <a:p>
            <a:r>
              <a:rPr lang="en-US"/>
              <a:t>Algebraic:</a:t>
            </a:r>
          </a:p>
          <a:p>
            <a:pPr lvl="1"/>
            <a:r>
              <a:rPr lang="en-US"/>
              <a:t>a*b + a*c = a*(b+c)</a:t>
            </a:r>
          </a:p>
          <a:p>
            <a:r>
              <a:rPr lang="en-US"/>
              <a:t>Strength reduction:</a:t>
            </a:r>
          </a:p>
          <a:p>
            <a:pPr lvl="1"/>
            <a:r>
              <a:rPr lang="en-US"/>
              <a:t>a*2 = a&lt;&lt;1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4619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Compilation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Compilation strategy (Wirth):</a:t>
            </a:r>
          </a:p>
          <a:p>
            <a:pPr lvl="1"/>
            <a:r>
              <a:rPr lang="en-US"/>
              <a:t>compilation = translation + optimization</a:t>
            </a:r>
          </a:p>
          <a:p>
            <a:r>
              <a:rPr lang="en-US"/>
              <a:t>Compiler determines quality of code:</a:t>
            </a:r>
          </a:p>
          <a:p>
            <a:pPr lvl="1"/>
            <a:r>
              <a:rPr lang="en-US"/>
              <a:t>use of CPU resources;</a:t>
            </a:r>
          </a:p>
          <a:p>
            <a:pPr lvl="1"/>
            <a:r>
              <a:rPr lang="en-US"/>
              <a:t>memory access scheduling;</a:t>
            </a:r>
          </a:p>
          <a:p>
            <a:pPr lvl="1"/>
            <a:r>
              <a:rPr lang="en-US"/>
              <a:t>code size.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20024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Dead code elimination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Dead code: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#define DEBUG 0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if (DEBUG) dbg(p1);</a:t>
            </a:r>
            <a:endParaRPr lang="en-US"/>
          </a:p>
          <a:p>
            <a:r>
              <a:rPr lang="en-US"/>
              <a:t>Can be eliminated by analysis of control flow, constant folding.</a:t>
            </a: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7696200" y="2590800"/>
            <a:ext cx="1371600" cy="990600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9463" name="Line 6"/>
          <p:cNvSpPr>
            <a:spLocks noChangeShapeType="1"/>
          </p:cNvSpPr>
          <p:nvPr/>
        </p:nvSpPr>
        <p:spPr bwMode="auto">
          <a:xfrm>
            <a:off x="8382000" y="3581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7"/>
          <p:cNvSpPr>
            <a:spLocks noChangeShapeType="1"/>
          </p:cNvSpPr>
          <p:nvPr/>
        </p:nvSpPr>
        <p:spPr bwMode="auto">
          <a:xfrm>
            <a:off x="83820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7696200" y="3962400"/>
            <a:ext cx="12954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dbg(p1);</a:t>
            </a:r>
          </a:p>
        </p:txBody>
      </p:sp>
      <p:sp>
        <p:nvSpPr>
          <p:cNvPr id="19466" name="Line 9"/>
          <p:cNvSpPr>
            <a:spLocks noChangeShapeType="1"/>
          </p:cNvSpPr>
          <p:nvPr/>
        </p:nvSpPr>
        <p:spPr bwMode="auto">
          <a:xfrm>
            <a:off x="8305800" y="4495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Text Box 11"/>
          <p:cNvSpPr txBox="1">
            <a:spLocks noChangeArrowheads="1"/>
          </p:cNvSpPr>
          <p:nvPr/>
        </p:nvSpPr>
        <p:spPr bwMode="auto">
          <a:xfrm>
            <a:off x="7908925" y="34702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469" name="Text Box 12"/>
          <p:cNvSpPr txBox="1">
            <a:spLocks noChangeArrowheads="1"/>
          </p:cNvSpPr>
          <p:nvPr/>
        </p:nvSpPr>
        <p:spPr bwMode="auto">
          <a:xfrm>
            <a:off x="9051925" y="25558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8001000" y="3810000"/>
            <a:ext cx="762000" cy="914400"/>
            <a:chOff x="4080" y="2400"/>
            <a:chExt cx="480" cy="576"/>
          </a:xfrm>
        </p:grpSpPr>
        <p:sp>
          <p:nvSpPr>
            <p:cNvPr id="19474" name="Line 13"/>
            <p:cNvSpPr>
              <a:spLocks noChangeShapeType="1"/>
            </p:cNvSpPr>
            <p:nvPr/>
          </p:nvSpPr>
          <p:spPr bwMode="auto">
            <a:xfrm flipV="1">
              <a:off x="4080" y="2400"/>
              <a:ext cx="432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Line 14"/>
            <p:cNvSpPr>
              <a:spLocks noChangeShapeType="1"/>
            </p:cNvSpPr>
            <p:nvPr/>
          </p:nvSpPr>
          <p:spPr bwMode="auto">
            <a:xfrm flipH="1" flipV="1">
              <a:off x="4128" y="2400"/>
              <a:ext cx="432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7848600" y="2514600"/>
            <a:ext cx="1066800" cy="1295400"/>
            <a:chOff x="3984" y="1584"/>
            <a:chExt cx="672" cy="816"/>
          </a:xfrm>
        </p:grpSpPr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 flipV="1">
              <a:off x="3984" y="1632"/>
              <a:ext cx="672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 flipH="1" flipV="1">
              <a:off x="3984" y="1584"/>
              <a:ext cx="672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6" name="Elbow Connector 15"/>
          <p:cNvCxnSpPr>
            <a:stCxn id="19462" idx="3"/>
          </p:cNvCxnSpPr>
          <p:nvPr/>
        </p:nvCxnSpPr>
        <p:spPr bwMode="auto">
          <a:xfrm flipH="1">
            <a:off x="8305800" y="3086100"/>
            <a:ext cx="762000" cy="2095500"/>
          </a:xfrm>
          <a:prstGeom prst="bentConnector4">
            <a:avLst>
              <a:gd name="adj1" fmla="val -60261"/>
              <a:gd name="adj2" fmla="val 1001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500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Procedure inlining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Eliminates procedure linkage overhead: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/>
              <a:t>int foo(a,b,c) { return a + b - c;}</a:t>
            </a:r>
          </a:p>
          <a:p>
            <a:pPr>
              <a:buFont typeface="Monotype Sorts" pitchFamily="2" charset="2"/>
              <a:buNone/>
            </a:pPr>
            <a:r>
              <a:rPr lang="en-US"/>
              <a:t>z = foo(w,x,y);</a:t>
            </a:r>
          </a:p>
          <a:p>
            <a:pPr>
              <a:buFont typeface="Monotype Sorts" pitchFamily="2" charset="2"/>
              <a:buNone/>
            </a:pPr>
            <a:r>
              <a:rPr kumimoji="0" lang="en-US">
                <a:solidFill>
                  <a:srgbClr val="FF0000"/>
                </a:solidFill>
                <a:latin typeface="Wingdings" pitchFamily="2" charset="2"/>
              </a:rPr>
              <a:t>ð</a:t>
            </a:r>
            <a:endParaRPr kumimoji="0" lang="en-US">
              <a:latin typeface="Wingdings" pitchFamily="2" charset="2"/>
            </a:endParaRPr>
          </a:p>
          <a:p>
            <a:pPr>
              <a:buFont typeface="Monotype Sorts" pitchFamily="2" charset="2"/>
              <a:buNone/>
            </a:pPr>
            <a:r>
              <a:rPr lang="en-US" sz="2400"/>
              <a:t>z = w + x + y;</a:t>
            </a:r>
            <a:endParaRPr kumimoji="0" lang="en-US">
              <a:latin typeface="Wingdings" pitchFamily="2" charset="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38493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 transformations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Goals:</a:t>
            </a:r>
          </a:p>
          <a:p>
            <a:pPr lvl="1"/>
            <a:r>
              <a:rPr lang="en-US"/>
              <a:t>reduce loop overhead;</a:t>
            </a:r>
          </a:p>
          <a:p>
            <a:pPr lvl="1"/>
            <a:r>
              <a:rPr lang="en-US"/>
              <a:t>increase opportunities for pipelining;</a:t>
            </a:r>
          </a:p>
          <a:p>
            <a:pPr lvl="1"/>
            <a:r>
              <a:rPr lang="en-US"/>
              <a:t>improve memory system performance.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27777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 unrolling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Reduces loop overhead, enables some other optimizations.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for (i=0; i&lt;4; i++)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a[i] = b[i] * c[i];</a:t>
            </a:r>
          </a:p>
          <a:p>
            <a:pPr>
              <a:buFont typeface="Monotype Sorts" pitchFamily="2" charset="2"/>
              <a:buNone/>
            </a:pPr>
            <a:r>
              <a:rPr lang="en-US" sz="4000">
                <a:solidFill>
                  <a:srgbClr val="FF0000"/>
                </a:solidFill>
                <a:latin typeface="Wingdings" pitchFamily="2" charset="2"/>
              </a:rPr>
              <a:t>ð</a:t>
            </a:r>
            <a:endParaRPr lang="en-US"/>
          </a:p>
          <a:p>
            <a:pPr>
              <a:buFont typeface="Monotype Sorts" pitchFamily="2" charset="2"/>
              <a:buNone/>
            </a:pPr>
            <a:r>
              <a:rPr lang="en-US" sz="2400"/>
              <a:t>for (i=0; i&lt;2; i++)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a[i*2] = b[i*2] * c[i*2];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a[i*2+1] = b[i*2+1] * c[i*2+1];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62046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 fusion and distribution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Fusion combines two loops into 1: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for (i=0; i&lt;N; i++) a[i] = b[i] * 5;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for (j=0; j&lt;N; j++) w[j] = c[j] * d[j];</a:t>
            </a:r>
          </a:p>
          <a:p>
            <a:pPr>
              <a:buFont typeface="Monotype Sorts" pitchFamily="2" charset="2"/>
              <a:buNone/>
            </a:pPr>
            <a:r>
              <a:rPr lang="en-US" sz="2400">
                <a:solidFill>
                  <a:srgbClr val="FF0000"/>
                </a:solidFill>
                <a:latin typeface="Wingdings" pitchFamily="2" charset="2"/>
              </a:rPr>
              <a:t>ð</a:t>
            </a:r>
            <a:r>
              <a:rPr lang="en-US" sz="2400"/>
              <a:t> for (i=0; i&lt;N; i++)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a[i] = b[i] * 5; w[i] = c[i] * d[i];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}</a:t>
            </a:r>
            <a:endParaRPr lang="en-US"/>
          </a:p>
          <a:p>
            <a:r>
              <a:rPr lang="en-US"/>
              <a:t>Distribution breaks one loop into two.</a:t>
            </a:r>
          </a:p>
          <a:p>
            <a:r>
              <a:rPr lang="en-US"/>
              <a:t>Changes optimizations within loop body.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02359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Register allocation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Goals:</a:t>
            </a:r>
          </a:p>
          <a:p>
            <a:pPr lvl="1"/>
            <a:r>
              <a:rPr lang="en-US"/>
              <a:t>choose register to hold each variable;</a:t>
            </a:r>
          </a:p>
          <a:p>
            <a:pPr lvl="1"/>
            <a:r>
              <a:rPr lang="en-US"/>
              <a:t>determine lifespan of varible in the register.</a:t>
            </a:r>
          </a:p>
          <a:p>
            <a:r>
              <a:rPr lang="en-US"/>
              <a:t>Basic case: within basic block.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51514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Register lifetime graph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w = a + b;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x = c + w;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 = c + d;</a:t>
            </a:r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5638800" y="46482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9051926" y="4765675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28680" name="Line 7"/>
          <p:cNvSpPr>
            <a:spLocks noChangeShapeType="1"/>
          </p:cNvSpPr>
          <p:nvPr/>
        </p:nvSpPr>
        <p:spPr bwMode="auto">
          <a:xfrm flipV="1">
            <a:off x="5638800" y="19050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5181600" y="2133600"/>
            <a:ext cx="3080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a</a:t>
            </a:r>
            <a:endParaRPr lang="en-US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5181600" y="2514600"/>
            <a:ext cx="319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b</a:t>
            </a:r>
            <a:endParaRPr lang="en-US"/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5181601" y="2895601"/>
            <a:ext cx="296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</a:t>
            </a:r>
            <a:endParaRPr lang="en-US"/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5181600" y="3200400"/>
            <a:ext cx="319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d</a:t>
            </a:r>
            <a:endParaRPr lang="en-US"/>
          </a:p>
        </p:txBody>
      </p:sp>
      <p:sp>
        <p:nvSpPr>
          <p:cNvPr id="28685" name="Text Box 12"/>
          <p:cNvSpPr txBox="1">
            <a:spLocks noChangeArrowheads="1"/>
          </p:cNvSpPr>
          <p:nvPr/>
        </p:nvSpPr>
        <p:spPr bwMode="auto">
          <a:xfrm>
            <a:off x="5181600" y="3505201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w</a:t>
            </a:r>
            <a:endParaRPr lang="en-US"/>
          </a:p>
        </p:txBody>
      </p:sp>
      <p:sp>
        <p:nvSpPr>
          <p:cNvPr id="28686" name="Text Box 13"/>
          <p:cNvSpPr txBox="1">
            <a:spLocks noChangeArrowheads="1"/>
          </p:cNvSpPr>
          <p:nvPr/>
        </p:nvSpPr>
        <p:spPr bwMode="auto">
          <a:xfrm>
            <a:off x="5181600" y="3810000"/>
            <a:ext cx="2952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x</a:t>
            </a:r>
            <a:endParaRPr lang="en-US"/>
          </a:p>
        </p:txBody>
      </p:sp>
      <p:sp>
        <p:nvSpPr>
          <p:cNvPr id="28687" name="Text Box 14"/>
          <p:cNvSpPr txBox="1">
            <a:spLocks noChangeArrowheads="1"/>
          </p:cNvSpPr>
          <p:nvPr/>
        </p:nvSpPr>
        <p:spPr bwMode="auto">
          <a:xfrm>
            <a:off x="5181600" y="4114801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y</a:t>
            </a:r>
            <a:endParaRPr lang="en-US"/>
          </a:p>
        </p:txBody>
      </p:sp>
      <p:sp>
        <p:nvSpPr>
          <p:cNvPr id="28688" name="Line 15"/>
          <p:cNvSpPr>
            <a:spLocks noChangeShapeType="1"/>
          </p:cNvSpPr>
          <p:nvPr/>
        </p:nvSpPr>
        <p:spPr bwMode="auto">
          <a:xfrm>
            <a:off x="66294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Text Box 16"/>
          <p:cNvSpPr txBox="1">
            <a:spLocks noChangeArrowheads="1"/>
          </p:cNvSpPr>
          <p:nvPr/>
        </p:nvSpPr>
        <p:spPr bwMode="auto">
          <a:xfrm>
            <a:off x="6477000" y="4800600"/>
            <a:ext cx="3145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1</a:t>
            </a:r>
            <a:endParaRPr lang="en-US"/>
          </a:p>
        </p:txBody>
      </p:sp>
      <p:sp>
        <p:nvSpPr>
          <p:cNvPr id="28690" name="Line 17"/>
          <p:cNvSpPr>
            <a:spLocks noChangeShapeType="1"/>
          </p:cNvSpPr>
          <p:nvPr/>
        </p:nvSpPr>
        <p:spPr bwMode="auto">
          <a:xfrm>
            <a:off x="76962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Text Box 18"/>
          <p:cNvSpPr txBox="1">
            <a:spLocks noChangeArrowheads="1"/>
          </p:cNvSpPr>
          <p:nvPr/>
        </p:nvSpPr>
        <p:spPr bwMode="auto">
          <a:xfrm>
            <a:off x="7543800" y="4800600"/>
            <a:ext cx="3145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2</a:t>
            </a:r>
            <a:endParaRPr lang="en-US"/>
          </a:p>
        </p:txBody>
      </p:sp>
      <p:sp>
        <p:nvSpPr>
          <p:cNvPr id="28692" name="Line 19"/>
          <p:cNvSpPr>
            <a:spLocks noChangeShapeType="1"/>
          </p:cNvSpPr>
          <p:nvPr/>
        </p:nvSpPr>
        <p:spPr bwMode="auto">
          <a:xfrm>
            <a:off x="87630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Text Box 20"/>
          <p:cNvSpPr txBox="1">
            <a:spLocks noChangeArrowheads="1"/>
          </p:cNvSpPr>
          <p:nvPr/>
        </p:nvSpPr>
        <p:spPr bwMode="auto">
          <a:xfrm>
            <a:off x="8610600" y="4800600"/>
            <a:ext cx="3145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3</a:t>
            </a:r>
            <a:endParaRPr lang="en-US"/>
          </a:p>
        </p:txBody>
      </p:sp>
      <p:sp>
        <p:nvSpPr>
          <p:cNvPr id="28694" name="Rectangle 21"/>
          <p:cNvSpPr>
            <a:spLocks noChangeArrowheads="1"/>
          </p:cNvSpPr>
          <p:nvPr/>
        </p:nvSpPr>
        <p:spPr bwMode="auto">
          <a:xfrm>
            <a:off x="6400800" y="2286000"/>
            <a:ext cx="3048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5" name="Rectangle 22"/>
          <p:cNvSpPr>
            <a:spLocks noChangeArrowheads="1"/>
          </p:cNvSpPr>
          <p:nvPr/>
        </p:nvSpPr>
        <p:spPr bwMode="auto">
          <a:xfrm>
            <a:off x="6400800" y="2590800"/>
            <a:ext cx="3048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6" name="Rectangle 23"/>
          <p:cNvSpPr>
            <a:spLocks noChangeArrowheads="1"/>
          </p:cNvSpPr>
          <p:nvPr/>
        </p:nvSpPr>
        <p:spPr bwMode="auto">
          <a:xfrm>
            <a:off x="7620000" y="2971800"/>
            <a:ext cx="1219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7" name="Rectangle 24"/>
          <p:cNvSpPr>
            <a:spLocks noChangeArrowheads="1"/>
          </p:cNvSpPr>
          <p:nvPr/>
        </p:nvSpPr>
        <p:spPr bwMode="auto">
          <a:xfrm>
            <a:off x="8534400" y="3352800"/>
            <a:ext cx="3048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8" name="Rectangle 25"/>
          <p:cNvSpPr>
            <a:spLocks noChangeArrowheads="1"/>
          </p:cNvSpPr>
          <p:nvPr/>
        </p:nvSpPr>
        <p:spPr bwMode="auto">
          <a:xfrm>
            <a:off x="6553200" y="3657600"/>
            <a:ext cx="1219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9" name="Rectangle 26"/>
          <p:cNvSpPr>
            <a:spLocks noChangeArrowheads="1"/>
          </p:cNvSpPr>
          <p:nvPr/>
        </p:nvSpPr>
        <p:spPr bwMode="auto">
          <a:xfrm>
            <a:off x="8610600" y="4267200"/>
            <a:ext cx="3048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0" name="Rectangle 27"/>
          <p:cNvSpPr>
            <a:spLocks noChangeArrowheads="1"/>
          </p:cNvSpPr>
          <p:nvPr/>
        </p:nvSpPr>
        <p:spPr bwMode="auto">
          <a:xfrm>
            <a:off x="7467600" y="4038600"/>
            <a:ext cx="3048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1" name="Text Box 28"/>
          <p:cNvSpPr txBox="1">
            <a:spLocks noChangeArrowheads="1"/>
          </p:cNvSpPr>
          <p:nvPr/>
        </p:nvSpPr>
        <p:spPr bwMode="auto">
          <a:xfrm>
            <a:off x="3870325" y="1946275"/>
            <a:ext cx="4940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t=1</a:t>
            </a:r>
          </a:p>
        </p:txBody>
      </p:sp>
      <p:sp>
        <p:nvSpPr>
          <p:cNvPr id="28702" name="Text Box 29"/>
          <p:cNvSpPr txBox="1">
            <a:spLocks noChangeArrowheads="1"/>
          </p:cNvSpPr>
          <p:nvPr/>
        </p:nvSpPr>
        <p:spPr bwMode="auto">
          <a:xfrm>
            <a:off x="3886200" y="2438400"/>
            <a:ext cx="4940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t=2</a:t>
            </a:r>
          </a:p>
        </p:txBody>
      </p:sp>
      <p:sp>
        <p:nvSpPr>
          <p:cNvPr id="28703" name="Text Box 30"/>
          <p:cNvSpPr txBox="1">
            <a:spLocks noChangeArrowheads="1"/>
          </p:cNvSpPr>
          <p:nvPr/>
        </p:nvSpPr>
        <p:spPr bwMode="auto">
          <a:xfrm>
            <a:off x="3886200" y="2971800"/>
            <a:ext cx="4940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t=3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720275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scheduling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Non-pipelined machines do not need instruction scheduling: any order of instructions that satisfies data dependencies runs equally fast.</a:t>
            </a:r>
          </a:p>
          <a:p>
            <a:r>
              <a:rPr lang="en-US"/>
              <a:t>In pipelined machines, execution time of one instruction depends on the nearby instructions: </a:t>
            </a:r>
            <a:r>
              <a:rPr lang="en-US">
                <a:solidFill>
                  <a:srgbClr val="FF0000"/>
                </a:solidFill>
              </a:rPr>
              <a:t>opcode</a:t>
            </a:r>
            <a:r>
              <a:rPr lang="en-US"/>
              <a:t>, </a:t>
            </a:r>
            <a:r>
              <a:rPr lang="en-US">
                <a:solidFill>
                  <a:srgbClr val="FF0000"/>
                </a:solidFill>
              </a:rPr>
              <a:t>operands</a:t>
            </a:r>
            <a:r>
              <a:rPr lang="en-US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8580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Reservation table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 reservation table relates instructions/time to CPU resources.</a:t>
            </a:r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Time/instr	A	B</a:t>
            </a:r>
          </a:p>
          <a:p>
            <a:pPr>
              <a:buFont typeface="Monotype Sorts" pitchFamily="2" charset="2"/>
              <a:buNone/>
            </a:pPr>
            <a:r>
              <a:rPr lang="en-US"/>
              <a:t>instr1		X</a:t>
            </a:r>
          </a:p>
          <a:p>
            <a:pPr>
              <a:buFont typeface="Monotype Sorts" pitchFamily="2" charset="2"/>
              <a:buNone/>
            </a:pPr>
            <a:r>
              <a:rPr lang="en-US"/>
              <a:t>instr2		X	X</a:t>
            </a:r>
          </a:p>
          <a:p>
            <a:pPr>
              <a:buFont typeface="Monotype Sorts" pitchFamily="2" charset="2"/>
              <a:buNone/>
            </a:pPr>
            <a:r>
              <a:rPr lang="en-US"/>
              <a:t>instr3		X</a:t>
            </a:r>
          </a:p>
          <a:p>
            <a:pPr>
              <a:buFont typeface="Monotype Sorts" pitchFamily="2" charset="2"/>
              <a:buNone/>
            </a:pPr>
            <a:r>
              <a:rPr lang="en-US"/>
              <a:t>instr4			X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>
            <a:off x="6096000" y="2362200"/>
            <a:ext cx="3581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0728" name="Line 6"/>
          <p:cNvSpPr>
            <a:spLocks noChangeShapeType="1"/>
          </p:cNvSpPr>
          <p:nvPr/>
        </p:nvSpPr>
        <p:spPr bwMode="auto">
          <a:xfrm>
            <a:off x="7924800" y="1981200"/>
            <a:ext cx="0" cy="24384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0729" name="Line 7"/>
          <p:cNvSpPr>
            <a:spLocks noChangeShapeType="1"/>
          </p:cNvSpPr>
          <p:nvPr/>
        </p:nvSpPr>
        <p:spPr bwMode="auto">
          <a:xfrm>
            <a:off x="8763000" y="1981200"/>
            <a:ext cx="0" cy="24384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3033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pipelining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Schedules instructions across loop iterations.</a:t>
            </a:r>
          </a:p>
          <a:p>
            <a:r>
              <a:rPr lang="en-US"/>
              <a:t>Reduces instruction latency in iteration i by inserting instructions from iteration i+1.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2121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compilation phases</a:t>
            </a:r>
          </a:p>
        </p:txBody>
      </p:sp>
      <p:sp>
        <p:nvSpPr>
          <p:cNvPr id="5125" name="Oval 4"/>
          <p:cNvSpPr>
            <a:spLocks noChangeArrowheads="1"/>
          </p:cNvSpPr>
          <p:nvPr/>
        </p:nvSpPr>
        <p:spPr bwMode="auto">
          <a:xfrm>
            <a:off x="5181600" y="1676400"/>
            <a:ext cx="12954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HLL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3886200" y="2514600"/>
            <a:ext cx="4038600" cy="6096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parsing, symbol table</a:t>
            </a:r>
            <a:endParaRPr lang="en-US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4419600" y="3429000"/>
            <a:ext cx="2895600" cy="7620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machine-independent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optimizations</a:t>
            </a:r>
            <a:endParaRPr lang="en-US"/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419600" y="4419600"/>
            <a:ext cx="2895600" cy="7620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machine-dependent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optimizations</a:t>
            </a:r>
            <a:endParaRPr lang="en-US"/>
          </a:p>
        </p:txBody>
      </p:sp>
      <p:sp>
        <p:nvSpPr>
          <p:cNvPr id="5129" name="Oval 12"/>
          <p:cNvSpPr>
            <a:spLocks noChangeArrowheads="1"/>
          </p:cNvSpPr>
          <p:nvPr/>
        </p:nvSpPr>
        <p:spPr bwMode="auto">
          <a:xfrm>
            <a:off x="4876800" y="5410200"/>
            <a:ext cx="19050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assembly</a:t>
            </a:r>
          </a:p>
        </p:txBody>
      </p:sp>
      <p:sp>
        <p:nvSpPr>
          <p:cNvPr id="5130" name="Line 13"/>
          <p:cNvSpPr>
            <a:spLocks noChangeShapeType="1"/>
          </p:cNvSpPr>
          <p:nvPr/>
        </p:nvSpPr>
        <p:spPr bwMode="auto">
          <a:xfrm>
            <a:off x="58674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4"/>
          <p:cNvSpPr>
            <a:spLocks noChangeShapeType="1"/>
          </p:cNvSpPr>
          <p:nvPr/>
        </p:nvSpPr>
        <p:spPr bwMode="auto">
          <a:xfrm>
            <a:off x="5867400" y="3124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Line 15"/>
          <p:cNvSpPr>
            <a:spLocks noChangeShapeType="1"/>
          </p:cNvSpPr>
          <p:nvPr/>
        </p:nvSpPr>
        <p:spPr bwMode="auto">
          <a:xfrm>
            <a:off x="5791200" y="4191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Line 16"/>
          <p:cNvSpPr>
            <a:spLocks noChangeShapeType="1"/>
          </p:cNvSpPr>
          <p:nvPr/>
        </p:nvSpPr>
        <p:spPr bwMode="auto">
          <a:xfrm>
            <a:off x="5791200" y="5181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613618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selection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686050"/>
          </a:xfrm>
        </p:spPr>
        <p:txBody>
          <a:bodyPr/>
          <a:lstStyle/>
          <a:p>
            <a:r>
              <a:rPr lang="en-US"/>
              <a:t>May be several ways to implement an operation or sequence of operations.</a:t>
            </a:r>
          </a:p>
          <a:p>
            <a:r>
              <a:rPr lang="en-US"/>
              <a:t>Represent operations as graphs, match possible instruction sequences onto graph.</a:t>
            </a:r>
          </a:p>
        </p:txBody>
      </p:sp>
      <p:sp>
        <p:nvSpPr>
          <p:cNvPr id="32774" name="Oval 4"/>
          <p:cNvSpPr>
            <a:spLocks noChangeArrowheads="1"/>
          </p:cNvSpPr>
          <p:nvPr/>
        </p:nvSpPr>
        <p:spPr bwMode="auto">
          <a:xfrm>
            <a:off x="2109789" y="5073134"/>
            <a:ext cx="4572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32775" name="Oval 5"/>
          <p:cNvSpPr>
            <a:spLocks noChangeArrowheads="1"/>
          </p:cNvSpPr>
          <p:nvPr/>
        </p:nvSpPr>
        <p:spPr bwMode="auto">
          <a:xfrm>
            <a:off x="2566989" y="4387334"/>
            <a:ext cx="4572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2776" name="Line 6"/>
          <p:cNvSpPr>
            <a:spLocks noChangeShapeType="1"/>
          </p:cNvSpPr>
          <p:nvPr/>
        </p:nvSpPr>
        <p:spPr bwMode="auto">
          <a:xfrm flipH="1">
            <a:off x="2490789" y="4844534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Line 7"/>
          <p:cNvSpPr>
            <a:spLocks noChangeShapeType="1"/>
          </p:cNvSpPr>
          <p:nvPr/>
        </p:nvSpPr>
        <p:spPr bwMode="auto">
          <a:xfrm>
            <a:off x="2033589" y="4844534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Line 8"/>
          <p:cNvSpPr>
            <a:spLocks noChangeShapeType="1"/>
          </p:cNvSpPr>
          <p:nvPr/>
        </p:nvSpPr>
        <p:spPr bwMode="auto">
          <a:xfrm>
            <a:off x="2414589" y="4158734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Line 9"/>
          <p:cNvSpPr>
            <a:spLocks noChangeShapeType="1"/>
          </p:cNvSpPr>
          <p:nvPr/>
        </p:nvSpPr>
        <p:spPr bwMode="auto">
          <a:xfrm flipH="1">
            <a:off x="2947989" y="4158734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Text Box 10"/>
          <p:cNvSpPr txBox="1">
            <a:spLocks noChangeArrowheads="1"/>
          </p:cNvSpPr>
          <p:nvPr/>
        </p:nvSpPr>
        <p:spPr bwMode="auto">
          <a:xfrm>
            <a:off x="1973749" y="5929372"/>
            <a:ext cx="1186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expression</a:t>
            </a:r>
            <a:endParaRPr lang="en-US" dirty="0"/>
          </a:p>
        </p:txBody>
      </p:sp>
      <p:sp>
        <p:nvSpPr>
          <p:cNvPr id="32781" name="Text Box 11"/>
          <p:cNvSpPr txBox="1">
            <a:spLocks noChangeArrowheads="1"/>
          </p:cNvSpPr>
          <p:nvPr/>
        </p:nvSpPr>
        <p:spPr bwMode="auto">
          <a:xfrm>
            <a:off x="6975764" y="5929372"/>
            <a:ext cx="1121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templates</a:t>
            </a:r>
          </a:p>
        </p:txBody>
      </p:sp>
      <p:sp>
        <p:nvSpPr>
          <p:cNvPr id="32782" name="Oval 12"/>
          <p:cNvSpPr>
            <a:spLocks noChangeArrowheads="1"/>
          </p:cNvSpPr>
          <p:nvPr/>
        </p:nvSpPr>
        <p:spPr bwMode="auto">
          <a:xfrm>
            <a:off x="5893677" y="4538662"/>
            <a:ext cx="4572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32783" name="Line 13"/>
          <p:cNvSpPr>
            <a:spLocks noChangeShapeType="1"/>
          </p:cNvSpPr>
          <p:nvPr/>
        </p:nvSpPr>
        <p:spPr bwMode="auto">
          <a:xfrm flipH="1">
            <a:off x="6274677" y="4310062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Line 14"/>
          <p:cNvSpPr>
            <a:spLocks noChangeShapeType="1"/>
          </p:cNvSpPr>
          <p:nvPr/>
        </p:nvSpPr>
        <p:spPr bwMode="auto">
          <a:xfrm>
            <a:off x="5817477" y="4310062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Oval 15"/>
          <p:cNvSpPr>
            <a:spLocks noChangeArrowheads="1"/>
          </p:cNvSpPr>
          <p:nvPr/>
        </p:nvSpPr>
        <p:spPr bwMode="auto">
          <a:xfrm>
            <a:off x="7128164" y="4538662"/>
            <a:ext cx="4572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2786" name="Line 16"/>
          <p:cNvSpPr>
            <a:spLocks noChangeShapeType="1"/>
          </p:cNvSpPr>
          <p:nvPr/>
        </p:nvSpPr>
        <p:spPr bwMode="auto">
          <a:xfrm>
            <a:off x="6975764" y="4310062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Line 17"/>
          <p:cNvSpPr>
            <a:spLocks noChangeShapeType="1"/>
          </p:cNvSpPr>
          <p:nvPr/>
        </p:nvSpPr>
        <p:spPr bwMode="auto">
          <a:xfrm flipH="1">
            <a:off x="7509164" y="4310062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8" name="Oval 18"/>
          <p:cNvSpPr>
            <a:spLocks noChangeArrowheads="1"/>
          </p:cNvSpPr>
          <p:nvPr/>
        </p:nvSpPr>
        <p:spPr bwMode="auto">
          <a:xfrm>
            <a:off x="8364201" y="4995862"/>
            <a:ext cx="4572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32789" name="Oval 19"/>
          <p:cNvSpPr>
            <a:spLocks noChangeArrowheads="1"/>
          </p:cNvSpPr>
          <p:nvPr/>
        </p:nvSpPr>
        <p:spPr bwMode="auto">
          <a:xfrm>
            <a:off x="8821401" y="4310062"/>
            <a:ext cx="4572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2790" name="Line 20"/>
          <p:cNvSpPr>
            <a:spLocks noChangeShapeType="1"/>
          </p:cNvSpPr>
          <p:nvPr/>
        </p:nvSpPr>
        <p:spPr bwMode="auto">
          <a:xfrm flipH="1">
            <a:off x="8745201" y="4767262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1" name="Line 21"/>
          <p:cNvSpPr>
            <a:spLocks noChangeShapeType="1"/>
          </p:cNvSpPr>
          <p:nvPr/>
        </p:nvSpPr>
        <p:spPr bwMode="auto">
          <a:xfrm>
            <a:off x="8288001" y="4767262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2" name="Line 22"/>
          <p:cNvSpPr>
            <a:spLocks noChangeShapeType="1"/>
          </p:cNvSpPr>
          <p:nvPr/>
        </p:nvSpPr>
        <p:spPr bwMode="auto">
          <a:xfrm>
            <a:off x="8669001" y="4081462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Line 23"/>
          <p:cNvSpPr>
            <a:spLocks noChangeShapeType="1"/>
          </p:cNvSpPr>
          <p:nvPr/>
        </p:nvSpPr>
        <p:spPr bwMode="auto">
          <a:xfrm flipH="1">
            <a:off x="9202401" y="4081462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Text Box 24"/>
          <p:cNvSpPr txBox="1">
            <a:spLocks noChangeArrowheads="1"/>
          </p:cNvSpPr>
          <p:nvPr/>
        </p:nvSpPr>
        <p:spPr bwMode="auto">
          <a:xfrm>
            <a:off x="5741277" y="5072062"/>
            <a:ext cx="6767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MUL</a:t>
            </a:r>
            <a:endParaRPr lang="en-US" dirty="0"/>
          </a:p>
        </p:txBody>
      </p:sp>
      <p:sp>
        <p:nvSpPr>
          <p:cNvPr id="32795" name="Text Box 25"/>
          <p:cNvSpPr txBox="1">
            <a:spLocks noChangeArrowheads="1"/>
          </p:cNvSpPr>
          <p:nvPr/>
        </p:nvSpPr>
        <p:spPr bwMode="auto">
          <a:xfrm>
            <a:off x="6899564" y="5072062"/>
            <a:ext cx="6479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ADD</a:t>
            </a:r>
            <a:endParaRPr lang="en-US"/>
          </a:p>
        </p:txBody>
      </p:sp>
      <p:sp>
        <p:nvSpPr>
          <p:cNvPr id="32796" name="Text Box 26"/>
          <p:cNvSpPr txBox="1">
            <a:spLocks noChangeArrowheads="1"/>
          </p:cNvSpPr>
          <p:nvPr/>
        </p:nvSpPr>
        <p:spPr bwMode="auto">
          <a:xfrm>
            <a:off x="8364202" y="5529262"/>
            <a:ext cx="8675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MADD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2004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your compiler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Understand various optimization levels (-O1, -O2, etc.)</a:t>
            </a:r>
          </a:p>
          <a:p>
            <a:r>
              <a:rPr lang="en-US"/>
              <a:t>Look at mixed compiler/assembler output.  </a:t>
            </a:r>
          </a:p>
          <a:p>
            <a:r>
              <a:rPr lang="en-US"/>
              <a:t>Modifying compiler output requires care:</a:t>
            </a:r>
          </a:p>
          <a:p>
            <a:pPr lvl="1"/>
            <a:r>
              <a:rPr lang="en-US"/>
              <a:t>correctness;</a:t>
            </a:r>
          </a:p>
          <a:p>
            <a:pPr lvl="1"/>
            <a:r>
              <a:rPr lang="en-US"/>
              <a:t>loss of hand-tweaked code.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97391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Interpreters and JIT compilers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Interpreter</a:t>
            </a:r>
            <a:r>
              <a:rPr lang="en-US"/>
              <a:t>: translates and executes program statements on-the-fly.</a:t>
            </a:r>
          </a:p>
          <a:p>
            <a:r>
              <a:rPr lang="en-US">
                <a:solidFill>
                  <a:srgbClr val="FF0000"/>
                </a:solidFill>
              </a:rPr>
              <a:t>JIT compiler</a:t>
            </a:r>
            <a:r>
              <a:rPr lang="en-US"/>
              <a:t>: compiles small sections of code into instructions during program execution.</a:t>
            </a:r>
          </a:p>
          <a:p>
            <a:pPr lvl="1"/>
            <a:r>
              <a:rPr lang="en-US"/>
              <a:t>Eliminates some translation overhead.</a:t>
            </a:r>
          </a:p>
          <a:p>
            <a:pPr lvl="1"/>
            <a:r>
              <a:rPr lang="en-US"/>
              <a:t>Often requires more memory.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74105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Statement translation and optimization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Source code is translated into intermediate form such as CDFG.</a:t>
            </a:r>
          </a:p>
          <a:p>
            <a:r>
              <a:rPr lang="en-US"/>
              <a:t>CDFG is transformed/optimized.</a:t>
            </a:r>
          </a:p>
          <a:p>
            <a:r>
              <a:rPr lang="en-US"/>
              <a:t>CDFG is translated into instructions with optimization decisions.</a:t>
            </a:r>
          </a:p>
          <a:p>
            <a:r>
              <a:rPr lang="en-US"/>
              <a:t>Instructions are further optimized.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74447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Arithmetic expressions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885950"/>
            <a:ext cx="4013200" cy="5524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a*b + 5*(c-d)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3260726" y="2632075"/>
            <a:ext cx="1186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expression</a:t>
            </a:r>
            <a:endParaRPr lang="en-US"/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7680326" y="5680075"/>
            <a:ext cx="5769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DFG</a:t>
            </a: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6324600" y="24384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8610600" y="24384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7772400" y="3505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7239000" y="45720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6248400" y="2286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6781800" y="2286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8610600" y="23622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>
            <a:off x="9067800" y="23622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6629400" y="2971800"/>
            <a:ext cx="762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>
            <a:off x="7467600" y="5105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H="1">
            <a:off x="8229600" y="29718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7543800" y="32766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H="1">
            <a:off x="7696200" y="4038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943600" y="1828800"/>
            <a:ext cx="295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689725" y="1793875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8366125" y="1870075"/>
            <a:ext cx="282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9051925" y="1870075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7299325" y="28606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03961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4267200" y="2286000"/>
            <a:ext cx="114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2</a:t>
            </a:r>
            <a:endParaRPr lang="en-US"/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3505200" y="3352800"/>
            <a:ext cx="114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3</a:t>
            </a:r>
            <a:endParaRPr lang="en-US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2895600" y="4419600"/>
            <a:ext cx="114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4</a:t>
            </a:r>
            <a:endParaRPr lang="en-US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1981200" y="2286000"/>
            <a:ext cx="11430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1</a:t>
            </a:r>
            <a:endParaRPr lang="en-US"/>
          </a:p>
        </p:txBody>
      </p:sp>
      <p:sp>
        <p:nvSpPr>
          <p:cNvPr id="82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Arithmetic expressions, cont’d.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46800" y="1885950"/>
            <a:ext cx="4013200" cy="1466850"/>
          </a:xfrm>
        </p:spPr>
        <p:txBody>
          <a:bodyPr>
            <a:normAutofit fontScale="92500" lnSpcReduction="20000"/>
          </a:bodyPr>
          <a:lstStyle/>
          <a:p>
            <a:pPr>
              <a:buFont typeface="Monotype Sorts" pitchFamily="2" charset="2"/>
              <a:buNone/>
            </a:pPr>
            <a:r>
              <a:rPr lang="en-US" sz="1600" dirty="0"/>
              <a:t>ADR r4,a</a:t>
            </a:r>
          </a:p>
          <a:p>
            <a:pPr>
              <a:buFont typeface="Monotype Sorts" pitchFamily="2" charset="2"/>
              <a:buNone/>
            </a:pPr>
            <a:r>
              <a:rPr lang="en-US" sz="1600" dirty="0"/>
              <a:t>MOV r1,[r4]</a:t>
            </a:r>
          </a:p>
          <a:p>
            <a:pPr>
              <a:buFont typeface="Monotype Sorts" pitchFamily="2" charset="2"/>
              <a:buNone/>
            </a:pPr>
            <a:r>
              <a:rPr lang="en-US" sz="1600" dirty="0"/>
              <a:t>ADR r4,b</a:t>
            </a:r>
          </a:p>
          <a:p>
            <a:pPr>
              <a:buFont typeface="Monotype Sorts" pitchFamily="2" charset="2"/>
              <a:buNone/>
            </a:pPr>
            <a:r>
              <a:rPr lang="en-US" sz="1600" dirty="0"/>
              <a:t>MOV r2,[r4]</a:t>
            </a:r>
          </a:p>
          <a:p>
            <a:pPr>
              <a:buFont typeface="Monotype Sorts" pitchFamily="2" charset="2"/>
              <a:buNone/>
            </a:pPr>
            <a:r>
              <a:rPr lang="en-US" sz="1600"/>
              <a:t>MUL </a:t>
            </a:r>
            <a:r>
              <a:rPr lang="en-US" sz="1600" dirty="0"/>
              <a:t>r3,r1,r2</a:t>
            </a:r>
            <a:endParaRPr lang="en-US" sz="2000" dirty="0"/>
          </a:p>
        </p:txBody>
      </p:sp>
      <p:sp>
        <p:nvSpPr>
          <p:cNvPr id="8202" name="Text Box 5"/>
          <p:cNvSpPr txBox="1">
            <a:spLocks noChangeArrowheads="1"/>
          </p:cNvSpPr>
          <p:nvPr/>
        </p:nvSpPr>
        <p:spPr bwMode="auto">
          <a:xfrm>
            <a:off x="3870326" y="5603875"/>
            <a:ext cx="5769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DFG</a:t>
            </a:r>
          </a:p>
        </p:txBody>
      </p:sp>
      <p:sp>
        <p:nvSpPr>
          <p:cNvPr id="8203" name="Oval 6"/>
          <p:cNvSpPr>
            <a:spLocks noChangeArrowheads="1"/>
          </p:cNvSpPr>
          <p:nvPr/>
        </p:nvSpPr>
        <p:spPr bwMode="auto">
          <a:xfrm>
            <a:off x="2514600" y="2362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8204" name="Oval 7"/>
          <p:cNvSpPr>
            <a:spLocks noChangeArrowheads="1"/>
          </p:cNvSpPr>
          <p:nvPr/>
        </p:nvSpPr>
        <p:spPr bwMode="auto">
          <a:xfrm>
            <a:off x="4800600" y="23622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8205" name="Oval 8"/>
          <p:cNvSpPr>
            <a:spLocks noChangeArrowheads="1"/>
          </p:cNvSpPr>
          <p:nvPr/>
        </p:nvSpPr>
        <p:spPr bwMode="auto">
          <a:xfrm>
            <a:off x="3962400" y="34290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8206" name="Oval 9"/>
          <p:cNvSpPr>
            <a:spLocks noChangeArrowheads="1"/>
          </p:cNvSpPr>
          <p:nvPr/>
        </p:nvSpPr>
        <p:spPr bwMode="auto">
          <a:xfrm>
            <a:off x="3429000" y="4495800"/>
            <a:ext cx="533400" cy="533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8207" name="Line 10"/>
          <p:cNvSpPr>
            <a:spLocks noChangeShapeType="1"/>
          </p:cNvSpPr>
          <p:nvPr/>
        </p:nvSpPr>
        <p:spPr bwMode="auto">
          <a:xfrm>
            <a:off x="2438400" y="22098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Line 11"/>
          <p:cNvSpPr>
            <a:spLocks noChangeShapeType="1"/>
          </p:cNvSpPr>
          <p:nvPr/>
        </p:nvSpPr>
        <p:spPr bwMode="auto">
          <a:xfrm flipH="1">
            <a:off x="2971800" y="2209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Line 12"/>
          <p:cNvSpPr>
            <a:spLocks noChangeShapeType="1"/>
          </p:cNvSpPr>
          <p:nvPr/>
        </p:nvSpPr>
        <p:spPr bwMode="auto">
          <a:xfrm>
            <a:off x="4800600" y="2286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Line 13"/>
          <p:cNvSpPr>
            <a:spLocks noChangeShapeType="1"/>
          </p:cNvSpPr>
          <p:nvPr/>
        </p:nvSpPr>
        <p:spPr bwMode="auto">
          <a:xfrm flipH="1">
            <a:off x="5257800" y="2286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1" name="Line 14"/>
          <p:cNvSpPr>
            <a:spLocks noChangeShapeType="1"/>
          </p:cNvSpPr>
          <p:nvPr/>
        </p:nvSpPr>
        <p:spPr bwMode="auto">
          <a:xfrm>
            <a:off x="2819400" y="2895600"/>
            <a:ext cx="762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Line 15"/>
          <p:cNvSpPr>
            <a:spLocks noChangeShapeType="1"/>
          </p:cNvSpPr>
          <p:nvPr/>
        </p:nvSpPr>
        <p:spPr bwMode="auto">
          <a:xfrm flipH="1">
            <a:off x="3657600" y="5029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Line 16"/>
          <p:cNvSpPr>
            <a:spLocks noChangeShapeType="1"/>
          </p:cNvSpPr>
          <p:nvPr/>
        </p:nvSpPr>
        <p:spPr bwMode="auto">
          <a:xfrm flipH="1">
            <a:off x="4419600" y="28956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Line 17"/>
          <p:cNvSpPr>
            <a:spLocks noChangeShapeType="1"/>
          </p:cNvSpPr>
          <p:nvPr/>
        </p:nvSpPr>
        <p:spPr bwMode="auto">
          <a:xfrm>
            <a:off x="3733800" y="32004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5" name="Line 18"/>
          <p:cNvSpPr>
            <a:spLocks noChangeShapeType="1"/>
          </p:cNvSpPr>
          <p:nvPr/>
        </p:nvSpPr>
        <p:spPr bwMode="auto">
          <a:xfrm flipH="1">
            <a:off x="3886200" y="39624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6" name="Text Box 19"/>
          <p:cNvSpPr txBox="1">
            <a:spLocks noChangeArrowheads="1"/>
          </p:cNvSpPr>
          <p:nvPr/>
        </p:nvSpPr>
        <p:spPr bwMode="auto">
          <a:xfrm>
            <a:off x="2133600" y="1752600"/>
            <a:ext cx="295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8217" name="Text Box 20"/>
          <p:cNvSpPr txBox="1">
            <a:spLocks noChangeArrowheads="1"/>
          </p:cNvSpPr>
          <p:nvPr/>
        </p:nvSpPr>
        <p:spPr bwMode="auto">
          <a:xfrm>
            <a:off x="2879725" y="1717675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8218" name="Text Box 21"/>
          <p:cNvSpPr txBox="1">
            <a:spLocks noChangeArrowheads="1"/>
          </p:cNvSpPr>
          <p:nvPr/>
        </p:nvSpPr>
        <p:spPr bwMode="auto">
          <a:xfrm>
            <a:off x="4556125" y="1793875"/>
            <a:ext cx="282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8219" name="Text Box 22"/>
          <p:cNvSpPr txBox="1">
            <a:spLocks noChangeArrowheads="1"/>
          </p:cNvSpPr>
          <p:nvPr/>
        </p:nvSpPr>
        <p:spPr bwMode="auto">
          <a:xfrm>
            <a:off x="5241925" y="1793875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8220" name="Text Box 23"/>
          <p:cNvSpPr txBox="1">
            <a:spLocks noChangeArrowheads="1"/>
          </p:cNvSpPr>
          <p:nvPr/>
        </p:nvSpPr>
        <p:spPr bwMode="auto">
          <a:xfrm>
            <a:off x="3489325" y="278447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6172200" y="3352800"/>
            <a:ext cx="40132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ADR r4,c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MOV r1,[r4]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ADR r4,d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MOV r5,[r4]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SUB r6,r4,r5</a:t>
            </a:r>
            <a:endParaRPr kumimoji="1" lang="en-US" sz="2000">
              <a:latin typeface="Tahoma" pitchFamily="34" charset="0"/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6172200" y="4800600"/>
            <a:ext cx="401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MUL r7,r6,#5</a:t>
            </a:r>
            <a:endParaRPr kumimoji="1" lang="en-US" sz="2000">
              <a:latin typeface="Tahoma" pitchFamily="34" charset="0"/>
            </a:endParaRP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6172200" y="5105400"/>
            <a:ext cx="401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1600">
                <a:latin typeface="Tahoma" pitchFamily="34" charset="0"/>
              </a:rPr>
              <a:t>ADD r8,r7,r3</a:t>
            </a:r>
            <a:endParaRPr kumimoji="1" lang="en-US" sz="2000">
              <a:latin typeface="Tahoma" pitchFamily="34" charset="0"/>
            </a:endParaRPr>
          </a:p>
        </p:txBody>
      </p:sp>
      <p:sp>
        <p:nvSpPr>
          <p:cNvPr id="8224" name="Text Box 36"/>
          <p:cNvSpPr txBox="1">
            <a:spLocks noChangeArrowheads="1"/>
          </p:cNvSpPr>
          <p:nvPr/>
        </p:nvSpPr>
        <p:spPr bwMode="auto">
          <a:xfrm>
            <a:off x="6765926" y="5603875"/>
            <a:ext cx="639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code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6931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0" grpId="0" animBg="1" autoUpdateAnimBg="0"/>
      <p:bldP spid="10271" grpId="0" animBg="1" autoUpdateAnimBg="0"/>
      <p:bldP spid="10272" grpId="0" animBg="1" autoUpdateAnimBg="0"/>
      <p:bldP spid="10268" grpId="0" animBg="1" autoUpdateAnimBg="0"/>
      <p:bldP spid="10244" grpId="0" autoUpdateAnimBg="0"/>
      <p:bldP spid="10273" grpId="0" autoUpdateAnimBg="0"/>
      <p:bldP spid="10274" grpId="0" autoUpdateAnimBg="0"/>
      <p:bldP spid="1027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Compiled code for arithmetic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ldr</a:t>
            </a:r>
            <a:r>
              <a:rPr lang="en-US" dirty="0"/>
              <a:t> r2, [</a:t>
            </a:r>
            <a:r>
              <a:rPr lang="en-US" dirty="0" err="1"/>
              <a:t>fp</a:t>
            </a:r>
            <a:r>
              <a:rPr lang="en-US" dirty="0"/>
              <a:t>, #-16] </a:t>
            </a:r>
          </a:p>
          <a:p>
            <a:pPr>
              <a:buNone/>
            </a:pPr>
            <a:r>
              <a:rPr lang="en-US" dirty="0" err="1"/>
              <a:t>ldr</a:t>
            </a:r>
            <a:r>
              <a:rPr lang="en-US" dirty="0"/>
              <a:t> r3, [</a:t>
            </a:r>
            <a:r>
              <a:rPr lang="en-US" dirty="0" err="1"/>
              <a:t>fp</a:t>
            </a:r>
            <a:r>
              <a:rPr lang="en-US" dirty="0"/>
              <a:t>, #-20] </a:t>
            </a:r>
          </a:p>
          <a:p>
            <a:pPr>
              <a:buNone/>
            </a:pPr>
            <a:r>
              <a:rPr lang="pt-BR" dirty="0"/>
              <a:t>mul r1, r3, r2 ; multiply </a:t>
            </a:r>
          </a:p>
          <a:p>
            <a:pPr>
              <a:buNone/>
            </a:pPr>
            <a:r>
              <a:rPr lang="en-US" dirty="0" err="1"/>
              <a:t>ldr</a:t>
            </a:r>
            <a:r>
              <a:rPr lang="en-US" dirty="0"/>
              <a:t> r2, [</a:t>
            </a:r>
            <a:r>
              <a:rPr lang="en-US" dirty="0" err="1"/>
              <a:t>fp</a:t>
            </a:r>
            <a:r>
              <a:rPr lang="en-US" dirty="0"/>
              <a:t>, #-24] </a:t>
            </a:r>
          </a:p>
          <a:p>
            <a:pPr>
              <a:buNone/>
            </a:pPr>
            <a:r>
              <a:rPr lang="en-US" dirty="0" err="1"/>
              <a:t>ldr</a:t>
            </a:r>
            <a:r>
              <a:rPr lang="en-US" dirty="0"/>
              <a:t> r3, [</a:t>
            </a:r>
            <a:r>
              <a:rPr lang="en-US" dirty="0" err="1"/>
              <a:t>fp</a:t>
            </a:r>
            <a:r>
              <a:rPr lang="en-US" dirty="0"/>
              <a:t>, #-28] </a:t>
            </a:r>
          </a:p>
          <a:p>
            <a:pPr>
              <a:buNone/>
            </a:pPr>
            <a:r>
              <a:rPr lang="pt-BR" dirty="0"/>
              <a:t>rsb r2, r3, r2 ; subtract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mov</a:t>
            </a:r>
            <a:r>
              <a:rPr lang="en-US" dirty="0"/>
              <a:t> r3, r2 </a:t>
            </a:r>
          </a:p>
          <a:p>
            <a:pPr>
              <a:buNone/>
            </a:pPr>
            <a:r>
              <a:rPr lang="pt-BR" dirty="0"/>
              <a:t>mov r3, r3, asl #2 </a:t>
            </a:r>
          </a:p>
          <a:p>
            <a:pPr>
              <a:buNone/>
            </a:pPr>
            <a:r>
              <a:rPr lang="pt-BR" dirty="0"/>
              <a:t>add r3, r3, r2 ; add </a:t>
            </a:r>
          </a:p>
          <a:p>
            <a:pPr>
              <a:buNone/>
            </a:pPr>
            <a:r>
              <a:rPr lang="pt-BR" dirty="0"/>
              <a:t>add r3, r1, r3 ; add </a:t>
            </a:r>
          </a:p>
          <a:p>
            <a:pPr>
              <a:buNone/>
            </a:pPr>
            <a:r>
              <a:rPr lang="pt-BR" dirty="0"/>
              <a:t>str r3, [fp, #-32] ; assign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0499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code generation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if (a+b &gt; 0)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x = 5;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else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x = 7;</a:t>
            </a:r>
          </a:p>
        </p:txBody>
      </p:sp>
      <p:sp>
        <p:nvSpPr>
          <p:cNvPr id="9222" name="AutoShape 5"/>
          <p:cNvSpPr>
            <a:spLocks noChangeArrowheads="1"/>
          </p:cNvSpPr>
          <p:nvPr/>
        </p:nvSpPr>
        <p:spPr bwMode="auto">
          <a:xfrm>
            <a:off x="5715000" y="2743200"/>
            <a:ext cx="1981200" cy="609600"/>
          </a:xfrm>
          <a:prstGeom prst="hexagon">
            <a:avLst>
              <a:gd name="adj" fmla="val 81250"/>
              <a:gd name="vf" fmla="val 115470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a+b&gt;0</a:t>
            </a:r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8534400" y="2743200"/>
            <a:ext cx="1066800" cy="609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x=5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6172200" y="3962400"/>
            <a:ext cx="1066800" cy="609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x=7</a:t>
            </a:r>
          </a:p>
        </p:txBody>
      </p:sp>
      <p:sp>
        <p:nvSpPr>
          <p:cNvPr id="9225" name="Line 8"/>
          <p:cNvSpPr>
            <a:spLocks noChangeShapeType="1"/>
          </p:cNvSpPr>
          <p:nvPr/>
        </p:nvSpPr>
        <p:spPr bwMode="auto">
          <a:xfrm>
            <a:off x="7696200" y="3048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>
            <a:off x="6705600" y="3352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>
            <a:off x="67056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9228" name="AutoShape 11"/>
          <p:cNvCxnSpPr>
            <a:cxnSpLocks noChangeShapeType="1"/>
            <a:stCxn id="9223" idx="2"/>
          </p:cNvCxnSpPr>
          <p:nvPr/>
        </p:nvCxnSpPr>
        <p:spPr bwMode="auto">
          <a:xfrm rot="5400000">
            <a:off x="7010400" y="3124200"/>
            <a:ext cx="1828800" cy="22860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4896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1752600" y="3352800"/>
            <a:ext cx="2514600" cy="1066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3</a:t>
            </a:r>
            <a:endParaRPr lang="en-US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4876800" y="2209800"/>
            <a:ext cx="1752600" cy="1066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en-US">
                <a:solidFill>
                  <a:schemeClr val="bg1"/>
                </a:solidFill>
              </a:rPr>
              <a:t>2</a:t>
            </a:r>
            <a:endParaRPr lang="en-US"/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1752600" y="2209800"/>
            <a:ext cx="2514600" cy="1066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1</a:t>
            </a:r>
            <a:endParaRPr lang="en-US"/>
          </a:p>
        </p:txBody>
      </p:sp>
      <p:sp>
        <p:nvSpPr>
          <p:cNvPr id="102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code generation, cont’d.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375400" y="1657350"/>
            <a:ext cx="4013200" cy="2000250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1800"/>
              <a:t>	ADR r5,a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LDR r1,[r5]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ADR r5,b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LDR r2,b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ADD r3,r1,r2</a:t>
            </a:r>
          </a:p>
          <a:p>
            <a:pPr>
              <a:buFont typeface="Monotype Sorts" pitchFamily="2" charset="2"/>
              <a:buNone/>
            </a:pPr>
            <a:r>
              <a:rPr lang="en-US" sz="1800"/>
              <a:t>	BLE label3</a:t>
            </a:r>
            <a:endParaRPr lang="en-US"/>
          </a:p>
        </p:txBody>
      </p:sp>
      <p:sp>
        <p:nvSpPr>
          <p:cNvPr id="10249" name="AutoShape 5"/>
          <p:cNvSpPr>
            <a:spLocks noChangeArrowheads="1"/>
          </p:cNvSpPr>
          <p:nvPr/>
        </p:nvSpPr>
        <p:spPr bwMode="auto">
          <a:xfrm>
            <a:off x="2209800" y="2438400"/>
            <a:ext cx="1981200" cy="609600"/>
          </a:xfrm>
          <a:prstGeom prst="hexagon">
            <a:avLst>
              <a:gd name="adj" fmla="val 81250"/>
              <a:gd name="vf" fmla="val 115470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a+b</a:t>
            </a:r>
            <a:r>
              <a:rPr lang="en-US" dirty="0">
                <a:solidFill>
                  <a:schemeClr val="tx1"/>
                </a:solidFill>
              </a:rPr>
              <a:t>&gt;0</a:t>
            </a:r>
          </a:p>
        </p:txBody>
      </p:sp>
      <p:sp>
        <p:nvSpPr>
          <p:cNvPr id="10250" name="Rectangle 6"/>
          <p:cNvSpPr>
            <a:spLocks noChangeArrowheads="1"/>
          </p:cNvSpPr>
          <p:nvPr/>
        </p:nvSpPr>
        <p:spPr bwMode="auto">
          <a:xfrm>
            <a:off x="5029200" y="2438400"/>
            <a:ext cx="1066800" cy="609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x=5</a:t>
            </a:r>
          </a:p>
        </p:txBody>
      </p:sp>
      <p:sp>
        <p:nvSpPr>
          <p:cNvPr id="10251" name="Rectangle 7"/>
          <p:cNvSpPr>
            <a:spLocks noChangeArrowheads="1"/>
          </p:cNvSpPr>
          <p:nvPr/>
        </p:nvSpPr>
        <p:spPr bwMode="auto">
          <a:xfrm>
            <a:off x="2667000" y="3657600"/>
            <a:ext cx="1066800" cy="609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x=7</a:t>
            </a:r>
          </a:p>
        </p:txBody>
      </p:sp>
      <p:sp>
        <p:nvSpPr>
          <p:cNvPr id="10252" name="Line 8"/>
          <p:cNvSpPr>
            <a:spLocks noChangeShapeType="1"/>
          </p:cNvSpPr>
          <p:nvPr/>
        </p:nvSpPr>
        <p:spPr bwMode="auto">
          <a:xfrm>
            <a:off x="4191000" y="2743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9"/>
          <p:cNvSpPr>
            <a:spLocks noChangeShapeType="1"/>
          </p:cNvSpPr>
          <p:nvPr/>
        </p:nvSpPr>
        <p:spPr bwMode="auto">
          <a:xfrm>
            <a:off x="3200400" y="3048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Line 10"/>
          <p:cNvSpPr>
            <a:spLocks noChangeShapeType="1"/>
          </p:cNvSpPr>
          <p:nvPr/>
        </p:nvSpPr>
        <p:spPr bwMode="auto">
          <a:xfrm>
            <a:off x="3200400" y="4267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255" name="AutoShape 11"/>
          <p:cNvCxnSpPr>
            <a:cxnSpLocks noChangeShapeType="1"/>
            <a:stCxn id="10250" idx="2"/>
          </p:cNvCxnSpPr>
          <p:nvPr/>
        </p:nvCxnSpPr>
        <p:spPr bwMode="auto">
          <a:xfrm rot="5400000">
            <a:off x="3505200" y="2819400"/>
            <a:ext cx="1828800" cy="22860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6400800" y="3581400"/>
            <a:ext cx="40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LDR r3,#5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ADR r5,x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STR r3,[r5]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B stmtent</a:t>
            </a:r>
            <a:endParaRPr kumimoji="1" lang="en-US" sz="2800">
              <a:latin typeface="Tahoma" pitchFamily="34" charset="0"/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400800" y="4876800"/>
            <a:ext cx="40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LDR r3,#7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ADR r5,x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	STR r3,[r5]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>
                <a:latin typeface="Tahoma" pitchFamily="34" charset="0"/>
              </a:rPr>
              <a:t>stmtent ...</a:t>
            </a:r>
            <a:endParaRPr kumimoji="1" lang="en-US" sz="2800">
              <a:latin typeface="Tahoma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3418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nimBg="1" autoUpdateAnimBg="0"/>
      <p:bldP spid="12305" grpId="0" animBg="1" autoUpdateAnimBg="0"/>
      <p:bldP spid="12304" grpId="0" animBg="1" autoUpdateAnimBg="0"/>
      <p:bldP spid="12292" grpId="0" autoUpdateAnimBg="0"/>
      <p:bldP spid="12300" grpId="0" autoUpdateAnimBg="0"/>
      <p:bldP spid="12301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1783</Words>
  <Application>Microsoft Office PowerPoint</Application>
  <PresentationFormat>Widescreen</PresentationFormat>
  <Paragraphs>331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Monotype Sorts</vt:lpstr>
      <vt:lpstr>Tahoma</vt:lpstr>
      <vt:lpstr>Wingdings</vt:lpstr>
      <vt:lpstr>Office Theme</vt:lpstr>
      <vt:lpstr>Program design and analysis</vt:lpstr>
      <vt:lpstr>Compilation</vt:lpstr>
      <vt:lpstr>Basic compilation phases</vt:lpstr>
      <vt:lpstr>Statement translation and optimization</vt:lpstr>
      <vt:lpstr>Arithmetic expressions</vt:lpstr>
      <vt:lpstr>Arithmetic expressions, cont’d.</vt:lpstr>
      <vt:lpstr>Compiled code for arithmetic expressions</vt:lpstr>
      <vt:lpstr>Control code generation</vt:lpstr>
      <vt:lpstr>Control code generation, cont’d.</vt:lpstr>
      <vt:lpstr>Compiled code for control</vt:lpstr>
      <vt:lpstr>Procedure linkage</vt:lpstr>
      <vt:lpstr>Procedure stacks</vt:lpstr>
      <vt:lpstr>ARM procedure linkage</vt:lpstr>
      <vt:lpstr>Compiled procedure call code</vt:lpstr>
      <vt:lpstr>Data structures</vt:lpstr>
      <vt:lpstr>One-dimensional arrays</vt:lpstr>
      <vt:lpstr>Two-dimensional arrays</vt:lpstr>
      <vt:lpstr>Structures</vt:lpstr>
      <vt:lpstr>Expression simplification</vt:lpstr>
      <vt:lpstr>Dead code elimination</vt:lpstr>
      <vt:lpstr>Procedure inlining</vt:lpstr>
      <vt:lpstr>Loop transformations</vt:lpstr>
      <vt:lpstr>Loop unrolling</vt:lpstr>
      <vt:lpstr>Loop fusion and distribution</vt:lpstr>
      <vt:lpstr>Register allocation</vt:lpstr>
      <vt:lpstr>Register lifetime graph</vt:lpstr>
      <vt:lpstr>Instruction scheduling</vt:lpstr>
      <vt:lpstr>Reservation table</vt:lpstr>
      <vt:lpstr>Software pipelining</vt:lpstr>
      <vt:lpstr>Instruction selection</vt:lpstr>
      <vt:lpstr>Using your compiler</vt:lpstr>
      <vt:lpstr>Interpreters and JIT compilers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43</cp:revision>
  <dcterms:created xsi:type="dcterms:W3CDTF">2015-09-18T01:17:20Z</dcterms:created>
  <dcterms:modified xsi:type="dcterms:W3CDTF">2021-06-18T01:12:33Z</dcterms:modified>
</cp:coreProperties>
</file>