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8" r:id="rId10"/>
    <p:sldId id="264" r:id="rId11"/>
    <p:sldId id="309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10" r:id="rId27"/>
    <p:sldId id="311" r:id="rId28"/>
    <p:sldId id="313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2" r:id="rId52"/>
    <p:sldId id="303" r:id="rId53"/>
    <p:sldId id="304" r:id="rId54"/>
    <p:sldId id="305" r:id="rId55"/>
    <p:sldId id="306" r:id="rId56"/>
    <p:sldId id="307" r:id="rId57"/>
    <p:sldId id="314" r:id="rId58"/>
    <p:sldId id="315" r:id="rId59"/>
    <p:sldId id="316" r:id="rId60"/>
    <p:sldId id="318" r:id="rId61"/>
    <p:sldId id="317" r:id="rId62"/>
    <p:sldId id="319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25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ACCDEB-2136-46D9-869B-59E67D977CEF}" type="slidenum">
              <a:rPr lang="en-US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30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E6C578-9B74-4216-A6B6-11699C52A641}" type="slidenum">
              <a:rPr lang="en-US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6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3171-5C97-4A98-BDA3-61DE427DD286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D721-359D-4361-8A9F-B016443EFD98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16AD-5B07-4587-AD21-4114D5128093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56493-05C3-4AFE-AD1B-AEEBFEC99561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3D21-85F0-4BAD-8EB4-9E059CD39C90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4BAE-B341-43F7-8E6F-B97978C42728}" type="datetime1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CA194-B739-4FF1-B364-10EE500FC3E5}" type="datetime1">
              <a:rPr lang="en-US" smtClean="0"/>
              <a:t>6/21/2021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1596C-D87F-4C2E-9288-86EB4733D434}" type="datetime1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7C62-FB63-45B4-AB23-E8F18CE98C5C}" type="datetime1">
              <a:rPr lang="en-US" smtClean="0"/>
              <a:t>6/21/2021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49FE-0C40-43C9-BF30-EDAE260D86F0}" type="datetime1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B130-FE80-4A96-8440-290879AB5845}" type="datetime1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64DE1-1DCE-4032-BF0B-E95F40BADAB8}" type="datetime1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 and analysis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Program-level performance analysis.</a:t>
            </a:r>
          </a:p>
          <a:p>
            <a:r>
              <a:rPr lang="en-US" dirty="0"/>
              <a:t>Optimizing for:</a:t>
            </a:r>
          </a:p>
          <a:p>
            <a:pPr lvl="1"/>
            <a:r>
              <a:rPr lang="en-US" dirty="0"/>
              <a:t>Execution time.</a:t>
            </a:r>
          </a:p>
          <a:p>
            <a:pPr lvl="1"/>
            <a:r>
              <a:rPr lang="en-US" dirty="0"/>
              <a:t>Energy/power.</a:t>
            </a:r>
          </a:p>
          <a:p>
            <a:pPr lvl="1"/>
            <a:r>
              <a:rPr lang="en-US" dirty="0"/>
              <a:t>Program size.</a:t>
            </a:r>
          </a:p>
          <a:p>
            <a:r>
              <a:rPr lang="en-US" dirty="0"/>
              <a:t>Program validation and testing.</a:t>
            </a:r>
          </a:p>
          <a:p>
            <a:r>
              <a:rPr lang="en-US" dirty="0"/>
              <a:t>Safety and security.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53462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timing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Not all instructions take the same amount of time.</a:t>
            </a:r>
          </a:p>
          <a:p>
            <a:pPr lvl="1"/>
            <a:r>
              <a:rPr lang="en-US" sz="2000"/>
              <a:t>Multi-cycle instructions.</a:t>
            </a:r>
          </a:p>
          <a:p>
            <a:pPr lvl="1"/>
            <a:r>
              <a:rPr lang="en-US" sz="2000"/>
              <a:t>Fetches.</a:t>
            </a:r>
          </a:p>
          <a:p>
            <a:r>
              <a:rPr lang="en-US" sz="2400"/>
              <a:t>Execution times of instructions are not independent.</a:t>
            </a:r>
          </a:p>
          <a:p>
            <a:pPr lvl="1"/>
            <a:r>
              <a:rPr lang="en-US" sz="2000"/>
              <a:t>Pipeline interlocks.</a:t>
            </a:r>
          </a:p>
          <a:p>
            <a:pPr lvl="1"/>
            <a:r>
              <a:rPr lang="en-US" sz="2000"/>
              <a:t>Cache effects.</a:t>
            </a:r>
          </a:p>
          <a:p>
            <a:r>
              <a:rPr lang="en-US" sz="2400"/>
              <a:t>Execution times may vary with operand value.</a:t>
            </a:r>
          </a:p>
          <a:p>
            <a:pPr lvl="1"/>
            <a:r>
              <a:rPr lang="en-US" sz="2000"/>
              <a:t>Floating-point operations.</a:t>
            </a:r>
          </a:p>
          <a:p>
            <a:pPr lvl="1"/>
            <a:r>
              <a:rPr lang="en-US" sz="2000"/>
              <a:t>Some multi-cycle integer operations.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50142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Caching effects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7823662" cy="1370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0, f = 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  <a:sym typeface="Arial Unicode MS" panose="020B0604020202020204" pitchFamily="34" charset="-128"/>
              </a:rPr>
              <a:t>&lt;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 = f + c[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  <a:sym typeface="Arial Unicode MS" panose="020B0604020202020204" pitchFamily="34" charset="-128"/>
              </a:rPr>
              <a:t> *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6174" y="343869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799214" y="343869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1</a:t>
            </a:r>
          </a:p>
        </p:txBody>
      </p:sp>
      <p:sp>
        <p:nvSpPr>
          <p:cNvPr id="9" name="Rectangle 8"/>
          <p:cNvSpPr/>
          <p:nvPr/>
        </p:nvSpPr>
        <p:spPr>
          <a:xfrm>
            <a:off x="6262254" y="343869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25294" y="343869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37014" y="348644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line 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36174" y="390351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99214" y="390351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62254" y="390351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25294" y="3903518"/>
            <a:ext cx="1463040" cy="464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Word 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37014" y="395126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line 1</a:t>
            </a:r>
          </a:p>
        </p:txBody>
      </p:sp>
      <p:sp>
        <p:nvSpPr>
          <p:cNvPr id="17" name="Content Placeholder 4"/>
          <p:cNvSpPr>
            <a:spLocks noGrp="1"/>
          </p:cNvSpPr>
          <p:nvPr>
            <p:ph sz="half" idx="1"/>
          </p:nvPr>
        </p:nvSpPr>
        <p:spPr>
          <a:xfrm>
            <a:off x="838200" y="4670504"/>
            <a:ext cx="7823662" cy="1370041"/>
          </a:xfrm>
        </p:spPr>
        <p:txBody>
          <a:bodyPr>
            <a:normAutofit lnSpcReduction="10000"/>
          </a:bodyPr>
          <a:lstStyle/>
          <a:p>
            <a:r>
              <a:rPr lang="en-US" dirty="0">
                <a:cs typeface="Courier New" panose="02070309020205020404" pitchFamily="49" charset="0"/>
              </a:rPr>
              <a:t>First access to a cache line causes a miss and </a:t>
            </a:r>
            <a:r>
              <a:rPr lang="en-US" dirty="0" err="1">
                <a:cs typeface="Courier New" panose="02070309020205020404" pitchFamily="49" charset="0"/>
              </a:rPr>
              <a:t>prefetch</a:t>
            </a:r>
            <a:r>
              <a:rPr lang="en-US" dirty="0">
                <a:cs typeface="Courier New" panose="02070309020205020404" pitchFamily="49" charset="0"/>
              </a:rPr>
              <a:t>.</a:t>
            </a:r>
          </a:p>
          <a:p>
            <a:r>
              <a:rPr lang="en-US" dirty="0">
                <a:cs typeface="Courier New" panose="02070309020205020404" pitchFamily="49" charset="0"/>
              </a:rPr>
              <a:t>Later accesses to that line result in cache hits.</a:t>
            </a:r>
          </a:p>
        </p:txBody>
      </p:sp>
    </p:spTree>
    <p:extLst>
      <p:ext uri="{BB962C8B-B14F-4D97-AF65-F5344CB8AC3E}">
        <p14:creationId xmlns:p14="http://schemas.microsoft.com/office/powerpoint/2010/main" val="1065110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Mesaurement-driven performance analysis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 so easy as it sounds:</a:t>
            </a:r>
          </a:p>
          <a:p>
            <a:pPr lvl="1"/>
            <a:r>
              <a:rPr lang="en-US"/>
              <a:t>Must actually have access to the CPU.</a:t>
            </a:r>
          </a:p>
          <a:p>
            <a:pPr lvl="1"/>
            <a:r>
              <a:rPr lang="en-US"/>
              <a:t>Must know data inputs that give worst/best case performance.</a:t>
            </a:r>
          </a:p>
          <a:p>
            <a:pPr lvl="1"/>
            <a:r>
              <a:rPr lang="en-US"/>
              <a:t>Must make state visible.</a:t>
            </a:r>
          </a:p>
          <a:p>
            <a:r>
              <a:rPr lang="en-US"/>
              <a:t>Still an important method for performance analysis.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7220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 the program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 to know the desired input values.</a:t>
            </a:r>
          </a:p>
          <a:p>
            <a:r>
              <a:rPr lang="en-US"/>
              <a:t>May need to write software scaffolding to generate the input values.</a:t>
            </a:r>
          </a:p>
          <a:p>
            <a:r>
              <a:rPr lang="en-US"/>
              <a:t>Software scaffolding may also need to examine outputs to generate feedback-driven inputs.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9437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Trace-driven measurement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Trace-driven:</a:t>
            </a:r>
          </a:p>
          <a:p>
            <a:pPr lvl="1"/>
            <a:r>
              <a:rPr lang="en-US"/>
              <a:t>Instrument the program.</a:t>
            </a:r>
          </a:p>
          <a:p>
            <a:pPr lvl="1"/>
            <a:r>
              <a:rPr lang="en-US"/>
              <a:t>Save information about the path.</a:t>
            </a:r>
          </a:p>
          <a:p>
            <a:r>
              <a:rPr lang="en-US"/>
              <a:t>Requires modifying the program.</a:t>
            </a:r>
          </a:p>
          <a:p>
            <a:r>
              <a:rPr lang="en-US"/>
              <a:t>Trace files are large.</a:t>
            </a:r>
          </a:p>
          <a:p>
            <a:r>
              <a:rPr lang="en-US"/>
              <a:t>Widely used for cache analysis.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0229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measurement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In-circuit emulator allows tracing.</a:t>
            </a:r>
          </a:p>
          <a:p>
            <a:pPr lvl="1"/>
            <a:r>
              <a:rPr lang="en-US"/>
              <a:t>Affects execution timing.</a:t>
            </a:r>
          </a:p>
          <a:p>
            <a:r>
              <a:rPr lang="en-US"/>
              <a:t>Logic analyzer can measure behavior at pins.</a:t>
            </a:r>
          </a:p>
          <a:p>
            <a:pPr lvl="1"/>
            <a:r>
              <a:rPr lang="en-US"/>
              <a:t>Address bus can be analyzed to look for events.</a:t>
            </a:r>
          </a:p>
          <a:p>
            <a:pPr lvl="1"/>
            <a:r>
              <a:rPr lang="en-US"/>
              <a:t>Code can be modified to make events visible.</a:t>
            </a:r>
          </a:p>
          <a:p>
            <a:r>
              <a:rPr lang="en-US"/>
              <a:t>Particularly important for real-world input streams.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33390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CPU simulation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simulators are less accurate.</a:t>
            </a:r>
          </a:p>
          <a:p>
            <a:r>
              <a:rPr lang="en-US"/>
              <a:t>Cycle-accurate simulator provides accurate clock-cycle timing.</a:t>
            </a:r>
          </a:p>
          <a:p>
            <a:pPr lvl="1"/>
            <a:r>
              <a:rPr lang="en-US"/>
              <a:t>Simulator models CPU internals.</a:t>
            </a:r>
          </a:p>
          <a:p>
            <a:pPr lvl="1"/>
            <a:r>
              <a:rPr lang="en-US"/>
              <a:t>Simulator writer must know how CPU works.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92702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SimpleScalar FIR filter simulation</a:t>
            </a:r>
          </a:p>
        </p:txBody>
      </p:sp>
      <p:sp>
        <p:nvSpPr>
          <p:cNvPr id="17411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 err="1"/>
              <a:t>int</a:t>
            </a:r>
            <a:r>
              <a:rPr lang="en-US" sz="2000" dirty="0"/>
              <a:t> x[N] = {8, 17, … };</a:t>
            </a:r>
          </a:p>
          <a:p>
            <a:pPr>
              <a:buFont typeface="Monotype Sorts" pitchFamily="2" charset="2"/>
              <a:buNone/>
            </a:pPr>
            <a:r>
              <a:rPr lang="en-US" sz="2000" dirty="0" err="1"/>
              <a:t>int</a:t>
            </a:r>
            <a:r>
              <a:rPr lang="en-US" sz="2000" dirty="0"/>
              <a:t> c[N] = {1, 2, … };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main() {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	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, k, f;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	for (k=0; k&lt;COUNT; k++)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		for (</a:t>
            </a:r>
            <a:r>
              <a:rPr lang="en-US" sz="2000" dirty="0" err="1"/>
              <a:t>i</a:t>
            </a:r>
            <a:r>
              <a:rPr lang="en-US" sz="2000" dirty="0"/>
              <a:t>=0; </a:t>
            </a:r>
            <a:r>
              <a:rPr lang="en-US" sz="2000" dirty="0" err="1"/>
              <a:t>i</a:t>
            </a:r>
            <a:r>
              <a:rPr lang="en-US" sz="2000" dirty="0"/>
              <a:t>&lt;N; </a:t>
            </a:r>
            <a:r>
              <a:rPr lang="en-US" sz="2000" dirty="0" err="1"/>
              <a:t>i</a:t>
            </a:r>
            <a:r>
              <a:rPr lang="en-US" sz="2000" dirty="0"/>
              <a:t>++)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			f += c[</a:t>
            </a:r>
            <a:r>
              <a:rPr lang="en-US" sz="2000" dirty="0" err="1"/>
              <a:t>i</a:t>
            </a:r>
            <a:r>
              <a:rPr lang="en-US" sz="2000" dirty="0"/>
              <a:t>]*x[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pPr>
              <a:buFont typeface="Monotype Sorts" pitchFamily="2" charset="2"/>
              <a:buNone/>
            </a:pPr>
            <a:r>
              <a:rPr lang="en-US" sz="2000" dirty="0"/>
              <a:t>}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146801" y="1885950"/>
          <a:ext cx="401319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</a:t>
                      </a:r>
                      <a:r>
                        <a:rPr lang="en-US" dirty="0" err="1"/>
                        <a:t>sim</a:t>
                      </a:r>
                      <a:r>
                        <a:rPr lang="en-US" dirty="0"/>
                        <a:t> cycles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sim</a:t>
                      </a:r>
                      <a:r>
                        <a:rPr lang="en-US" dirty="0"/>
                        <a:t> cycles per filter execution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25854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155759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1,0000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1451840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5258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optimization motivation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Embedded systems must often meet deadlines.</a:t>
            </a:r>
          </a:p>
          <a:p>
            <a:pPr lvl="1"/>
            <a:r>
              <a:rPr lang="en-US"/>
              <a:t>Faster may not be fast enough.</a:t>
            </a:r>
          </a:p>
          <a:p>
            <a:r>
              <a:rPr lang="en-US"/>
              <a:t>Need to be able to analyze execution time.</a:t>
            </a:r>
          </a:p>
          <a:p>
            <a:pPr lvl="1"/>
            <a:r>
              <a:rPr lang="en-US"/>
              <a:t>Worst-case, not typical.</a:t>
            </a:r>
          </a:p>
          <a:p>
            <a:r>
              <a:rPr lang="en-US"/>
              <a:t>Need techniques for reliably improving execution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43549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Programs and performance analysis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Best results come from analyzing optimized instructions, not high-level language code:</a:t>
            </a:r>
          </a:p>
          <a:p>
            <a:pPr lvl="1"/>
            <a:r>
              <a:rPr lang="en-US"/>
              <a:t>non-obvious translations of HLL statements into instructions;</a:t>
            </a:r>
          </a:p>
          <a:p>
            <a:pPr lvl="1"/>
            <a:r>
              <a:rPr lang="en-US"/>
              <a:t>code may move;</a:t>
            </a:r>
          </a:p>
          <a:p>
            <a:pPr lvl="1"/>
            <a:r>
              <a:rPr lang="en-US"/>
              <a:t>cache effects are hard to predict.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55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Program-level performance analysis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Need to understand performance in detail:</a:t>
            </a:r>
          </a:p>
          <a:p>
            <a:pPr lvl="1"/>
            <a:r>
              <a:rPr lang="en-US" sz="2000"/>
              <a:t>Real-time behavior, not just typical.</a:t>
            </a:r>
          </a:p>
          <a:p>
            <a:pPr lvl="1"/>
            <a:r>
              <a:rPr lang="en-US" sz="2000"/>
              <a:t>On complex platforms.</a:t>
            </a:r>
          </a:p>
          <a:p>
            <a:r>
              <a:rPr lang="en-US" sz="2400"/>
              <a:t>Program performance </a:t>
            </a:r>
            <a:r>
              <a:rPr lang="en-US" sz="2400">
                <a:latin typeface="Symbol" pitchFamily="18" charset="2"/>
              </a:rPr>
              <a:t>¹</a:t>
            </a:r>
            <a:r>
              <a:rPr lang="en-US" sz="2400"/>
              <a:t> CPU performance:</a:t>
            </a:r>
          </a:p>
          <a:p>
            <a:pPr lvl="1"/>
            <a:r>
              <a:rPr lang="en-US" sz="2000"/>
              <a:t>Pipeline, cache are windows into program.</a:t>
            </a:r>
          </a:p>
          <a:p>
            <a:pPr lvl="1"/>
            <a:r>
              <a:rPr lang="en-US" sz="2000"/>
              <a:t>We must analyze the entire program.</a:t>
            </a:r>
          </a:p>
        </p:txBody>
      </p:sp>
      <p:pic>
        <p:nvPicPr>
          <p:cNvPr id="4102" name="Picture 6" descr="f05-22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1" y="2362201"/>
            <a:ext cx="4886325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16771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optimizations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Loops are good targets for optimization.</a:t>
            </a:r>
          </a:p>
          <a:p>
            <a:r>
              <a:rPr lang="en-US"/>
              <a:t>Basic loop optimizations:</a:t>
            </a:r>
          </a:p>
          <a:p>
            <a:pPr lvl="1"/>
            <a:r>
              <a:rPr lang="en-US"/>
              <a:t>code motion;</a:t>
            </a:r>
          </a:p>
          <a:p>
            <a:pPr lvl="1"/>
            <a:r>
              <a:rPr lang="en-US"/>
              <a:t>induction-variable elimination;</a:t>
            </a:r>
          </a:p>
          <a:p>
            <a:pPr lvl="1"/>
            <a:r>
              <a:rPr lang="en-US"/>
              <a:t>strength reduction (x*2 -&gt; x&lt;&lt;1).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61154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motion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for (i=0; i&lt;N*M; i++)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z[i] = a[i] + b[i];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7239000" y="2895600"/>
            <a:ext cx="1524000" cy="685800"/>
          </a:xfrm>
          <a:prstGeom prst="flowChartDecision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i&lt;N*M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7467600" y="1981200"/>
            <a:ext cx="12192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i=0;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934200" y="3886200"/>
            <a:ext cx="2209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z[i] = a[i] + b[i];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7239000" y="4876800"/>
            <a:ext cx="14478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i = i+1;</a:t>
            </a: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80010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8077200" y="3581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8077200" y="4419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8763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8823325" y="2860675"/>
            <a:ext cx="333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7451725" y="33940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cxnSp>
        <p:nvCxnSpPr>
          <p:cNvPr id="21520" name="AutoShape 16"/>
          <p:cNvCxnSpPr>
            <a:cxnSpLocks noChangeShapeType="1"/>
            <a:stCxn id="21513" idx="1"/>
            <a:endCxn id="21510" idx="1"/>
          </p:cNvCxnSpPr>
          <p:nvPr/>
        </p:nvCxnSpPr>
        <p:spPr bwMode="auto">
          <a:xfrm rot="10800000" flipH="1">
            <a:off x="7239000" y="3238500"/>
            <a:ext cx="1588" cy="1905000"/>
          </a:xfrm>
          <a:prstGeom prst="bentConnector3">
            <a:avLst>
              <a:gd name="adj1" fmla="val -3700001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7425" name="Line 17"/>
          <p:cNvSpPr>
            <a:spLocks noChangeShapeType="1"/>
          </p:cNvSpPr>
          <p:nvPr/>
        </p:nvSpPr>
        <p:spPr bwMode="auto">
          <a:xfrm flipV="1">
            <a:off x="8305800" y="2286000"/>
            <a:ext cx="152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086600" y="1981200"/>
            <a:ext cx="1905000" cy="1600200"/>
            <a:chOff x="3504" y="1248"/>
            <a:chExt cx="1200" cy="1008"/>
          </a:xfrm>
        </p:grpSpPr>
        <p:sp>
          <p:nvSpPr>
            <p:cNvPr id="21523" name="AutoShape 18"/>
            <p:cNvSpPr>
              <a:spLocks noChangeArrowheads="1"/>
            </p:cNvSpPr>
            <p:nvPr/>
          </p:nvSpPr>
          <p:spPr bwMode="auto">
            <a:xfrm>
              <a:off x="3600" y="1824"/>
              <a:ext cx="960" cy="432"/>
            </a:xfrm>
            <a:prstGeom prst="flowChartDecision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i&lt;X</a:t>
              </a:r>
            </a:p>
          </p:txBody>
        </p:sp>
        <p:sp>
          <p:nvSpPr>
            <p:cNvPr id="21524" name="Rectangle 19"/>
            <p:cNvSpPr>
              <a:spLocks noChangeArrowheads="1"/>
            </p:cNvSpPr>
            <p:nvPr/>
          </p:nvSpPr>
          <p:spPr bwMode="auto">
            <a:xfrm>
              <a:off x="3504" y="1248"/>
              <a:ext cx="1200" cy="38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i=0; X = N*M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0012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Induction variable elimination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Induction variable</a:t>
            </a:r>
            <a:r>
              <a:rPr lang="en-US"/>
              <a:t>: loop index.</a:t>
            </a:r>
          </a:p>
          <a:p>
            <a:r>
              <a:rPr lang="en-US"/>
              <a:t>Consider loop: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for (i=0; i&lt;N; i++)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	for (j=0; j&lt;M; j++)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		z[i,j] = b[i,j];</a:t>
            </a:r>
          </a:p>
          <a:p>
            <a:r>
              <a:rPr lang="en-US"/>
              <a:t>Rather than recompute i*M+j for each array in each iteration, share induction variable between arrays, increment at end of loop body.</a:t>
            </a:r>
          </a:p>
        </p:txBody>
      </p:sp>
    </p:spTree>
    <p:extLst>
      <p:ext uri="{BB962C8B-B14F-4D97-AF65-F5344CB8AC3E}">
        <p14:creationId xmlns:p14="http://schemas.microsoft.com/office/powerpoint/2010/main" val="2817052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analysis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Loop nest</a:t>
            </a:r>
            <a:r>
              <a:rPr lang="en-US"/>
              <a:t>: set of loops, one inside other.</a:t>
            </a:r>
          </a:p>
          <a:p>
            <a:r>
              <a:rPr lang="en-US">
                <a:solidFill>
                  <a:srgbClr val="FF0000"/>
                </a:solidFill>
              </a:rPr>
              <a:t>Perfect loop nest</a:t>
            </a:r>
            <a:r>
              <a:rPr lang="en-US"/>
              <a:t>: no conditionals in nest.</a:t>
            </a:r>
          </a:p>
          <a:p>
            <a:r>
              <a:rPr lang="en-US"/>
              <a:t>Because loops use large quantities of data, cache conflicts are common.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84742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Array conflicts in cache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895600" y="1981200"/>
            <a:ext cx="15240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895600" y="2438400"/>
            <a:ext cx="1524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2895600" y="4114800"/>
            <a:ext cx="1524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4584" name="Line 7"/>
          <p:cNvSpPr>
            <a:spLocks noChangeShapeType="1"/>
          </p:cNvSpPr>
          <p:nvPr/>
        </p:nvSpPr>
        <p:spPr bwMode="auto">
          <a:xfrm>
            <a:off x="25908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1736725" y="2251075"/>
            <a:ext cx="7280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a[0,0]</a:t>
            </a:r>
          </a:p>
        </p:txBody>
      </p:sp>
      <p:sp>
        <p:nvSpPr>
          <p:cNvPr id="24586" name="Line 9"/>
          <p:cNvSpPr>
            <a:spLocks noChangeShapeType="1"/>
          </p:cNvSpPr>
          <p:nvPr/>
        </p:nvSpPr>
        <p:spPr bwMode="auto">
          <a:xfrm>
            <a:off x="2606675" y="41497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1752601" y="3962400"/>
            <a:ext cx="739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b[0,0]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2667000" y="5791200"/>
            <a:ext cx="14986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main memory</a:t>
            </a:r>
          </a:p>
        </p:txBody>
      </p:sp>
      <p:sp>
        <p:nvSpPr>
          <p:cNvPr id="24589" name="Text Box 12"/>
          <p:cNvSpPr txBox="1">
            <a:spLocks noChangeArrowheads="1"/>
          </p:cNvSpPr>
          <p:nvPr/>
        </p:nvSpPr>
        <p:spPr bwMode="auto">
          <a:xfrm>
            <a:off x="7832726" y="5832475"/>
            <a:ext cx="726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cache</a:t>
            </a:r>
          </a:p>
        </p:txBody>
      </p:sp>
      <p:sp>
        <p:nvSpPr>
          <p:cNvPr id="24590" name="Rectangle 13"/>
          <p:cNvSpPr>
            <a:spLocks noChangeArrowheads="1"/>
          </p:cNvSpPr>
          <p:nvPr/>
        </p:nvSpPr>
        <p:spPr bwMode="auto">
          <a:xfrm>
            <a:off x="5334000" y="2819400"/>
            <a:ext cx="48768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5334000" y="2819400"/>
            <a:ext cx="12192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1024</a:t>
            </a:r>
          </a:p>
        </p:txBody>
      </p:sp>
      <p:sp>
        <p:nvSpPr>
          <p:cNvPr id="24592" name="Rectangle 19"/>
          <p:cNvSpPr>
            <a:spLocks noChangeArrowheads="1"/>
          </p:cNvSpPr>
          <p:nvPr/>
        </p:nvSpPr>
        <p:spPr bwMode="auto">
          <a:xfrm>
            <a:off x="6553200" y="2819400"/>
            <a:ext cx="12192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4593" name="Rectangle 20"/>
          <p:cNvSpPr>
            <a:spLocks noChangeArrowheads="1"/>
          </p:cNvSpPr>
          <p:nvPr/>
        </p:nvSpPr>
        <p:spPr bwMode="auto">
          <a:xfrm>
            <a:off x="7772400" y="2819400"/>
            <a:ext cx="12192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4594" name="Rectangle 21"/>
          <p:cNvSpPr>
            <a:spLocks noChangeArrowheads="1"/>
          </p:cNvSpPr>
          <p:nvPr/>
        </p:nvSpPr>
        <p:spPr bwMode="auto">
          <a:xfrm>
            <a:off x="8991600" y="2819400"/>
            <a:ext cx="12192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4099</a:t>
            </a:r>
          </a:p>
        </p:txBody>
      </p:sp>
      <p:sp>
        <p:nvSpPr>
          <p:cNvPr id="24595" name="Rectangle 22"/>
          <p:cNvSpPr>
            <a:spLocks noChangeArrowheads="1"/>
          </p:cNvSpPr>
          <p:nvPr/>
        </p:nvSpPr>
        <p:spPr bwMode="auto">
          <a:xfrm>
            <a:off x="5334000" y="3276600"/>
            <a:ext cx="487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Text Box 23"/>
          <p:cNvSpPr txBox="1">
            <a:spLocks noChangeArrowheads="1"/>
          </p:cNvSpPr>
          <p:nvPr/>
        </p:nvSpPr>
        <p:spPr bwMode="auto">
          <a:xfrm>
            <a:off x="7375525" y="39274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24597" name="Rectangle 24"/>
          <p:cNvSpPr>
            <a:spLocks noChangeArrowheads="1"/>
          </p:cNvSpPr>
          <p:nvPr/>
        </p:nvSpPr>
        <p:spPr bwMode="auto">
          <a:xfrm>
            <a:off x="2895600" y="2438400"/>
            <a:ext cx="15240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1024</a:t>
            </a:r>
          </a:p>
        </p:txBody>
      </p:sp>
      <p:sp>
        <p:nvSpPr>
          <p:cNvPr id="24598" name="Rectangle 26"/>
          <p:cNvSpPr>
            <a:spLocks noChangeArrowheads="1"/>
          </p:cNvSpPr>
          <p:nvPr/>
        </p:nvSpPr>
        <p:spPr bwMode="auto">
          <a:xfrm>
            <a:off x="2895600" y="4114800"/>
            <a:ext cx="15240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4099</a:t>
            </a:r>
          </a:p>
        </p:txBody>
      </p:sp>
      <p:sp>
        <p:nvSpPr>
          <p:cNvPr id="24599" name="Line 27"/>
          <p:cNvSpPr>
            <a:spLocks noChangeShapeType="1"/>
          </p:cNvSpPr>
          <p:nvPr/>
        </p:nvSpPr>
        <p:spPr bwMode="auto">
          <a:xfrm>
            <a:off x="4343400" y="2590800"/>
            <a:ext cx="1295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8"/>
          <p:cNvSpPr>
            <a:spLocks noChangeShapeType="1"/>
          </p:cNvSpPr>
          <p:nvPr/>
        </p:nvSpPr>
        <p:spPr bwMode="auto">
          <a:xfrm flipV="1">
            <a:off x="4267200" y="3200400"/>
            <a:ext cx="51054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72540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Array conflicts, cont’d.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Array elements conflict because they are in the same line, even if not mapped to same location.</a:t>
            </a:r>
          </a:p>
          <a:p>
            <a:r>
              <a:rPr lang="en-US" dirty="0"/>
              <a:t>Solutions:</a:t>
            </a:r>
          </a:p>
          <a:p>
            <a:pPr lvl="1"/>
            <a:r>
              <a:rPr lang="en-US" dirty="0"/>
              <a:t>move one array;</a:t>
            </a:r>
          </a:p>
          <a:p>
            <a:pPr lvl="1"/>
            <a:r>
              <a:rPr lang="en-US" dirty="0"/>
              <a:t>pad array to change alignment.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81405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padding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162050"/>
          </a:xfrm>
        </p:spPr>
        <p:txBody>
          <a:bodyPr/>
          <a:lstStyle/>
          <a:p>
            <a:r>
              <a:rPr lang="en-US" dirty="0"/>
              <a:t>Add array elements to change mapping into cache:</a:t>
            </a: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22860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a[0,0]</a:t>
            </a:r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32004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a[0,1]</a:t>
            </a:r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41148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a[0,2]</a:t>
            </a:r>
          </a:p>
        </p:txBody>
      </p:sp>
      <p:sp>
        <p:nvSpPr>
          <p:cNvPr id="26633" name="Rectangle 7"/>
          <p:cNvSpPr>
            <a:spLocks noChangeArrowheads="1"/>
          </p:cNvSpPr>
          <p:nvPr/>
        </p:nvSpPr>
        <p:spPr bwMode="auto">
          <a:xfrm>
            <a:off x="22860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a[1,0]</a:t>
            </a:r>
          </a:p>
        </p:txBody>
      </p:sp>
      <p:sp>
        <p:nvSpPr>
          <p:cNvPr id="26634" name="Rectangle 8"/>
          <p:cNvSpPr>
            <a:spLocks noChangeArrowheads="1"/>
          </p:cNvSpPr>
          <p:nvPr/>
        </p:nvSpPr>
        <p:spPr bwMode="auto">
          <a:xfrm>
            <a:off x="32004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a[1,1]</a:t>
            </a:r>
          </a:p>
        </p:txBody>
      </p:sp>
      <p:sp>
        <p:nvSpPr>
          <p:cNvPr id="26635" name="Rectangle 9"/>
          <p:cNvSpPr>
            <a:spLocks noChangeArrowheads="1"/>
          </p:cNvSpPr>
          <p:nvPr/>
        </p:nvSpPr>
        <p:spPr bwMode="auto">
          <a:xfrm>
            <a:off x="41148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a[1,2]</a:t>
            </a:r>
          </a:p>
        </p:txBody>
      </p:sp>
      <p:sp>
        <p:nvSpPr>
          <p:cNvPr id="26636" name="Text Box 10"/>
          <p:cNvSpPr txBox="1">
            <a:spLocks noChangeArrowheads="1"/>
          </p:cNvSpPr>
          <p:nvPr/>
        </p:nvSpPr>
        <p:spPr bwMode="auto">
          <a:xfrm>
            <a:off x="3184526" y="5603875"/>
            <a:ext cx="7998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before</a:t>
            </a:r>
          </a:p>
        </p:txBody>
      </p:sp>
      <p:sp>
        <p:nvSpPr>
          <p:cNvPr id="26637" name="Rectangle 11"/>
          <p:cNvSpPr>
            <a:spLocks noChangeArrowheads="1"/>
          </p:cNvSpPr>
          <p:nvPr/>
        </p:nvSpPr>
        <p:spPr bwMode="auto">
          <a:xfrm>
            <a:off x="61722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a[0,0]</a:t>
            </a:r>
          </a:p>
        </p:txBody>
      </p:sp>
      <p:sp>
        <p:nvSpPr>
          <p:cNvPr id="26638" name="Rectangle 12"/>
          <p:cNvSpPr>
            <a:spLocks noChangeArrowheads="1"/>
          </p:cNvSpPr>
          <p:nvPr/>
        </p:nvSpPr>
        <p:spPr bwMode="auto">
          <a:xfrm>
            <a:off x="70866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a[0,1]</a:t>
            </a:r>
          </a:p>
        </p:txBody>
      </p:sp>
      <p:sp>
        <p:nvSpPr>
          <p:cNvPr id="26639" name="Rectangle 13"/>
          <p:cNvSpPr>
            <a:spLocks noChangeArrowheads="1"/>
          </p:cNvSpPr>
          <p:nvPr/>
        </p:nvSpPr>
        <p:spPr bwMode="auto">
          <a:xfrm>
            <a:off x="8001000" y="35052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a[0,2]</a:t>
            </a:r>
          </a:p>
        </p:txBody>
      </p:sp>
      <p:sp>
        <p:nvSpPr>
          <p:cNvPr id="26640" name="Rectangle 14"/>
          <p:cNvSpPr>
            <a:spLocks noChangeArrowheads="1"/>
          </p:cNvSpPr>
          <p:nvPr/>
        </p:nvSpPr>
        <p:spPr bwMode="auto">
          <a:xfrm>
            <a:off x="61722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a[1,0]</a:t>
            </a:r>
          </a:p>
        </p:txBody>
      </p:sp>
      <p:sp>
        <p:nvSpPr>
          <p:cNvPr id="26641" name="Rectangle 15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a[1,1]</a:t>
            </a:r>
          </a:p>
        </p:txBody>
      </p:sp>
      <p:sp>
        <p:nvSpPr>
          <p:cNvPr id="26642" name="Rectangle 16"/>
          <p:cNvSpPr>
            <a:spLocks noChangeArrowheads="1"/>
          </p:cNvSpPr>
          <p:nvPr/>
        </p:nvSpPr>
        <p:spPr bwMode="auto">
          <a:xfrm>
            <a:off x="8001000" y="4419600"/>
            <a:ext cx="9144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a[1,2]</a:t>
            </a:r>
          </a:p>
        </p:txBody>
      </p:sp>
      <p:sp>
        <p:nvSpPr>
          <p:cNvPr id="26643" name="Text Box 17"/>
          <p:cNvSpPr txBox="1">
            <a:spLocks noChangeArrowheads="1"/>
          </p:cNvSpPr>
          <p:nvPr/>
        </p:nvSpPr>
        <p:spPr bwMode="auto">
          <a:xfrm>
            <a:off x="7467601" y="5638800"/>
            <a:ext cx="6344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after</a:t>
            </a:r>
          </a:p>
        </p:txBody>
      </p:sp>
      <p:sp>
        <p:nvSpPr>
          <p:cNvPr id="26644" name="Rectangle 18"/>
          <p:cNvSpPr>
            <a:spLocks noChangeArrowheads="1"/>
          </p:cNvSpPr>
          <p:nvPr/>
        </p:nvSpPr>
        <p:spPr bwMode="auto">
          <a:xfrm>
            <a:off x="8915400" y="3505200"/>
            <a:ext cx="914400" cy="9144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a[0,2]</a:t>
            </a:r>
          </a:p>
        </p:txBody>
      </p:sp>
      <p:sp>
        <p:nvSpPr>
          <p:cNvPr id="26645" name="Rectangle 19"/>
          <p:cNvSpPr>
            <a:spLocks noChangeArrowheads="1"/>
          </p:cNvSpPr>
          <p:nvPr/>
        </p:nvSpPr>
        <p:spPr bwMode="auto">
          <a:xfrm>
            <a:off x="8915400" y="4419600"/>
            <a:ext cx="914400" cy="9144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a[1,2]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286000" y="3505200"/>
            <a:ext cx="2743200" cy="1828800"/>
            <a:chOff x="480" y="2208"/>
            <a:chExt cx="1728" cy="1152"/>
          </a:xfrm>
        </p:grpSpPr>
        <p:sp>
          <p:nvSpPr>
            <p:cNvPr id="26648" name="Rectangle 20"/>
            <p:cNvSpPr>
              <a:spLocks noChangeArrowheads="1"/>
            </p:cNvSpPr>
            <p:nvPr/>
          </p:nvSpPr>
          <p:spPr bwMode="auto">
            <a:xfrm>
              <a:off x="480" y="2208"/>
              <a:ext cx="1728" cy="576"/>
            </a:xfrm>
            <a:prstGeom prst="rect">
              <a:avLst/>
            </a:prstGeom>
            <a:ln>
              <a:solidFill>
                <a:srgbClr val="C00000"/>
              </a:solidFill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649" name="Rectangle 21"/>
            <p:cNvSpPr>
              <a:spLocks noChangeArrowheads="1"/>
            </p:cNvSpPr>
            <p:nvPr/>
          </p:nvSpPr>
          <p:spPr bwMode="auto">
            <a:xfrm>
              <a:off x="480" y="2784"/>
              <a:ext cx="576" cy="576"/>
            </a:xfrm>
            <a:prstGeom prst="rect">
              <a:avLst/>
            </a:prstGeom>
            <a:ln>
              <a:solidFill>
                <a:srgbClr val="C00000"/>
              </a:solidFill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6172200" y="3505200"/>
            <a:ext cx="3657600" cy="914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6364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tiling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Breaks one loop into a nest of loops.</a:t>
            </a:r>
          </a:p>
          <a:p>
            <a:r>
              <a:rPr lang="en-US"/>
              <a:t>Changes order of accesses within array.</a:t>
            </a:r>
          </a:p>
          <a:p>
            <a:pPr lvl="1"/>
            <a:r>
              <a:rPr lang="en-US"/>
              <a:t>Changes cache behavior.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61750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tiling example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89000" y="1662445"/>
            <a:ext cx="5207000" cy="12382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&lt;N;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for (j=0; j&lt;N;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   z[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][j] = x[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 * y[j];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buFont typeface="Monotype Sorts" pitchFamily="2" charset="2"/>
              <a:buNone/>
            </a:pPr>
            <a:endParaRPr lang="en-US" sz="20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516880" y="1628775"/>
            <a:ext cx="6339840" cy="1924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for (j=0; j &lt; N; j += TILE)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for (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&lt;N;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   for (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jj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=0; j&lt;TILE;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jj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	z[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][j +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jj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 = x[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 * y[j + </a:t>
            </a:r>
            <a:r>
              <a:rPr lang="en-US" sz="8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jj</a:t>
            </a: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buFont typeface="Monotype Sorts" pitchFamily="2" charset="2"/>
              <a:buNone/>
            </a:pPr>
            <a:endParaRPr lang="en-US" sz="2000" dirty="0"/>
          </a:p>
        </p:txBody>
      </p:sp>
      <p:sp>
        <p:nvSpPr>
          <p:cNvPr id="32" name="Rectangle 31"/>
          <p:cNvSpPr/>
          <p:nvPr/>
        </p:nvSpPr>
        <p:spPr>
          <a:xfrm>
            <a:off x="838200" y="4182855"/>
            <a:ext cx="4247803" cy="5735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x[]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48591" y="5202794"/>
            <a:ext cx="4247803" cy="5735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y[]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848591" y="4182855"/>
            <a:ext cx="4309800" cy="1593517"/>
            <a:chOff x="848591" y="4182855"/>
            <a:chExt cx="4309800" cy="1593517"/>
          </a:xfrm>
        </p:grpSpPr>
        <p:grpSp>
          <p:nvGrpSpPr>
            <p:cNvPr id="41" name="Group 40"/>
            <p:cNvGrpSpPr/>
            <p:nvPr/>
          </p:nvGrpSpPr>
          <p:grpSpPr>
            <a:xfrm>
              <a:off x="848591" y="4182855"/>
              <a:ext cx="589511" cy="1593517"/>
              <a:chOff x="848591" y="3920634"/>
              <a:chExt cx="589511" cy="1593517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848591" y="3920634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x[0]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48591" y="4940572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y[0]</a:t>
                </a:r>
              </a:p>
            </p:txBody>
          </p:sp>
          <p:cxnSp>
            <p:nvCxnSpPr>
              <p:cNvPr id="38" name="Straight Arrow Connector 37"/>
              <p:cNvCxnSpPr>
                <a:stCxn id="36" idx="0"/>
                <a:endCxn id="35" idx="2"/>
              </p:cNvCxnSpPr>
              <p:nvPr/>
            </p:nvCxnSpPr>
            <p:spPr>
              <a:xfrm flipV="1">
                <a:off x="1143347" y="4494213"/>
                <a:ext cx="0" cy="4463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1205345" y="4756432"/>
              <a:ext cx="822268" cy="1019939"/>
              <a:chOff x="1205345" y="4494211"/>
              <a:chExt cx="822268" cy="1019939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438102" y="4940571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y[1]</a:t>
                </a:r>
              </a:p>
            </p:txBody>
          </p:sp>
          <p:cxnSp>
            <p:nvCxnSpPr>
              <p:cNvPr id="45" name="Straight Arrow Connector 44"/>
              <p:cNvCxnSpPr>
                <a:stCxn id="44" idx="0"/>
              </p:cNvCxnSpPr>
              <p:nvPr/>
            </p:nvCxnSpPr>
            <p:spPr>
              <a:xfrm flipH="1" flipV="1">
                <a:off x="1205345" y="4494211"/>
                <a:ext cx="527513" cy="446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1352548" y="4756431"/>
              <a:ext cx="3805843" cy="1019938"/>
              <a:chOff x="1313411" y="4494211"/>
              <a:chExt cx="3805843" cy="1019938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4529743" y="4940570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y[N-1]</a:t>
                </a:r>
              </a:p>
            </p:txBody>
          </p:sp>
          <p:cxnSp>
            <p:nvCxnSpPr>
              <p:cNvPr id="49" name="Straight Arrow Connector 48"/>
              <p:cNvCxnSpPr>
                <a:stCxn id="48" idx="0"/>
              </p:cNvCxnSpPr>
              <p:nvPr/>
            </p:nvCxnSpPr>
            <p:spPr>
              <a:xfrm flipH="1" flipV="1">
                <a:off x="1313411" y="4494211"/>
                <a:ext cx="3511088" cy="4463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4" name="Rectangle 53"/>
          <p:cNvSpPr/>
          <p:nvPr/>
        </p:nvSpPr>
        <p:spPr>
          <a:xfrm>
            <a:off x="6377247" y="4182855"/>
            <a:ext cx="4247803" cy="5735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x[]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387638" y="5202794"/>
            <a:ext cx="4247803" cy="5735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y[]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6387638" y="4756432"/>
            <a:ext cx="1179022" cy="1019940"/>
            <a:chOff x="6387638" y="4756432"/>
            <a:chExt cx="1179022" cy="1019940"/>
          </a:xfrm>
        </p:grpSpPr>
        <p:grpSp>
          <p:nvGrpSpPr>
            <p:cNvPr id="79" name="Group 78"/>
            <p:cNvGrpSpPr/>
            <p:nvPr/>
          </p:nvGrpSpPr>
          <p:grpSpPr>
            <a:xfrm>
              <a:off x="6387638" y="4756434"/>
              <a:ext cx="589511" cy="1019938"/>
              <a:chOff x="6387638" y="4756434"/>
              <a:chExt cx="589511" cy="1019938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6387638" y="5202793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y[0]</a:t>
                </a:r>
              </a:p>
            </p:txBody>
          </p:sp>
          <p:cxnSp>
            <p:nvCxnSpPr>
              <p:cNvPr id="59" name="Straight Arrow Connector 58"/>
              <p:cNvCxnSpPr>
                <a:stCxn id="58" idx="0"/>
                <a:endCxn id="57" idx="2"/>
              </p:cNvCxnSpPr>
              <p:nvPr/>
            </p:nvCxnSpPr>
            <p:spPr>
              <a:xfrm flipV="1">
                <a:off x="6682394" y="4756434"/>
                <a:ext cx="0" cy="4463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6744392" y="4756432"/>
              <a:ext cx="822268" cy="1019939"/>
              <a:chOff x="1205345" y="4494211"/>
              <a:chExt cx="822268" cy="1019939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1438102" y="4940571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y[1]</a:t>
                </a:r>
              </a:p>
            </p:txBody>
          </p:sp>
          <p:cxnSp>
            <p:nvCxnSpPr>
              <p:cNvPr id="62" name="Straight Arrow Connector 61"/>
              <p:cNvCxnSpPr>
                <a:stCxn id="61" idx="0"/>
              </p:cNvCxnSpPr>
              <p:nvPr/>
            </p:nvCxnSpPr>
            <p:spPr>
              <a:xfrm flipH="1" flipV="1">
                <a:off x="1205345" y="4494211"/>
                <a:ext cx="527513" cy="446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Group 90"/>
          <p:cNvGrpSpPr/>
          <p:nvPr/>
        </p:nvGrpSpPr>
        <p:grpSpPr>
          <a:xfrm>
            <a:off x="6387638" y="4182851"/>
            <a:ext cx="1179021" cy="573583"/>
            <a:chOff x="6387638" y="4182851"/>
            <a:chExt cx="1179021" cy="573583"/>
          </a:xfrm>
        </p:grpSpPr>
        <p:sp>
          <p:nvSpPr>
            <p:cNvPr id="57" name="Rectangle 56"/>
            <p:cNvSpPr/>
            <p:nvPr/>
          </p:nvSpPr>
          <p:spPr>
            <a:xfrm>
              <a:off x="6387638" y="4182855"/>
              <a:ext cx="589511" cy="57357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x[0]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977148" y="4182851"/>
              <a:ext cx="589511" cy="57357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x[1]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370203" y="4772619"/>
            <a:ext cx="1189413" cy="1019942"/>
            <a:chOff x="6370203" y="4772619"/>
            <a:chExt cx="1189413" cy="1019942"/>
          </a:xfrm>
        </p:grpSpPr>
        <p:grpSp>
          <p:nvGrpSpPr>
            <p:cNvPr id="85" name="Group 84"/>
            <p:cNvGrpSpPr/>
            <p:nvPr/>
          </p:nvGrpSpPr>
          <p:grpSpPr>
            <a:xfrm>
              <a:off x="6370203" y="4772622"/>
              <a:ext cx="884266" cy="1019939"/>
              <a:chOff x="6387638" y="4756430"/>
              <a:chExt cx="884266" cy="1019939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6387638" y="5202790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y[0]</a:t>
                </a:r>
              </a:p>
            </p:txBody>
          </p:sp>
          <p:cxnSp>
            <p:nvCxnSpPr>
              <p:cNvPr id="83" name="Straight Arrow Connector 82"/>
              <p:cNvCxnSpPr>
                <a:stCxn id="82" idx="0"/>
                <a:endCxn id="78" idx="2"/>
              </p:cNvCxnSpPr>
              <p:nvPr/>
            </p:nvCxnSpPr>
            <p:spPr>
              <a:xfrm flipV="1">
                <a:off x="6682394" y="4756430"/>
                <a:ext cx="589510" cy="446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/>
            <p:cNvGrpSpPr/>
            <p:nvPr/>
          </p:nvGrpSpPr>
          <p:grpSpPr>
            <a:xfrm>
              <a:off x="6970105" y="4772619"/>
              <a:ext cx="589511" cy="1019939"/>
              <a:chOff x="6987539" y="4756430"/>
              <a:chExt cx="589511" cy="1019939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6987539" y="5202790"/>
                <a:ext cx="589511" cy="573579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y[1]</a:t>
                </a:r>
              </a:p>
            </p:txBody>
          </p:sp>
          <p:cxnSp>
            <p:nvCxnSpPr>
              <p:cNvPr id="88" name="Straight Arrow Connector 87"/>
              <p:cNvCxnSpPr>
                <a:stCxn id="87" idx="0"/>
                <a:endCxn id="78" idx="2"/>
              </p:cNvCxnSpPr>
              <p:nvPr/>
            </p:nvCxnSpPr>
            <p:spPr>
              <a:xfrm flipH="1" flipV="1">
                <a:off x="7271904" y="4756430"/>
                <a:ext cx="10391" cy="446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7759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optimization hints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registers efficiently.</a:t>
            </a:r>
          </a:p>
          <a:p>
            <a:r>
              <a:rPr lang="en-US"/>
              <a:t>Use page mode memory accesses.</a:t>
            </a:r>
          </a:p>
          <a:p>
            <a:r>
              <a:rPr lang="en-US"/>
              <a:t>Analyze cache behavior:</a:t>
            </a:r>
          </a:p>
          <a:p>
            <a:pPr lvl="1"/>
            <a:r>
              <a:rPr lang="en-US"/>
              <a:t>instruction conflicts can be handled by rewriting code, rescheudling;</a:t>
            </a:r>
          </a:p>
          <a:p>
            <a:pPr lvl="1"/>
            <a:r>
              <a:rPr lang="en-US"/>
              <a:t>conflicting scalar data can easily be moved;</a:t>
            </a:r>
          </a:p>
          <a:p>
            <a:pPr lvl="1"/>
            <a:r>
              <a:rPr lang="en-US"/>
              <a:t>conflicting array data can be moved, padded.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3798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Complexities of program performance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Varies with input data:</a:t>
            </a:r>
          </a:p>
          <a:p>
            <a:pPr lvl="1"/>
            <a:r>
              <a:rPr lang="en-US"/>
              <a:t>Different-length paths.</a:t>
            </a:r>
          </a:p>
          <a:p>
            <a:r>
              <a:rPr lang="en-US"/>
              <a:t>Cache effects.</a:t>
            </a:r>
          </a:p>
          <a:p>
            <a:r>
              <a:rPr lang="en-US"/>
              <a:t>Instruction-level performance variations:</a:t>
            </a:r>
          </a:p>
          <a:p>
            <a:pPr lvl="1"/>
            <a:r>
              <a:rPr lang="en-US"/>
              <a:t>Pipeline interlocks.</a:t>
            </a:r>
          </a:p>
          <a:p>
            <a:pPr lvl="1"/>
            <a:r>
              <a:rPr lang="en-US"/>
              <a:t>Fetch times.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183623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Energy/power optimization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Energy</a:t>
            </a:r>
            <a:r>
              <a:rPr lang="en-US"/>
              <a:t>: ability to do work.</a:t>
            </a:r>
          </a:p>
          <a:p>
            <a:pPr lvl="1"/>
            <a:r>
              <a:rPr lang="en-US"/>
              <a:t>Most important in battery-powered systems.</a:t>
            </a:r>
          </a:p>
          <a:p>
            <a:r>
              <a:rPr lang="en-US">
                <a:solidFill>
                  <a:srgbClr val="FF0000"/>
                </a:solidFill>
              </a:rPr>
              <a:t>Power</a:t>
            </a:r>
            <a:r>
              <a:rPr lang="en-US"/>
              <a:t>: energy per unit time.</a:t>
            </a:r>
          </a:p>
          <a:p>
            <a:pPr lvl="1"/>
            <a:r>
              <a:rPr lang="en-US"/>
              <a:t>Important even in wall-plug systems---power becomes heat.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4218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Measuring energy consumption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04850"/>
          </a:xfrm>
        </p:spPr>
        <p:txBody>
          <a:bodyPr/>
          <a:lstStyle/>
          <a:p>
            <a:r>
              <a:rPr lang="en-US"/>
              <a:t>Execute a small loop, measure current:</a:t>
            </a:r>
          </a:p>
        </p:txBody>
      </p:sp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5181600" y="3429000"/>
            <a:ext cx="1981200" cy="198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while (TRUE)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a();</a:t>
            </a:r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>
            <a:off x="3429000" y="4191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7"/>
          <p:cNvSpPr>
            <a:spLocks noChangeShapeType="1"/>
          </p:cNvSpPr>
          <p:nvPr/>
        </p:nvSpPr>
        <p:spPr bwMode="auto">
          <a:xfrm>
            <a:off x="3581400" y="44196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flipV="1">
            <a:off x="38100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3810000" y="3048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61722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3810000" y="4419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>
            <a:off x="3810000" y="57912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V="1">
            <a:off x="6096000" y="5410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>
            <a:off x="5715000" y="2819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6537325" y="2555875"/>
            <a:ext cx="2423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50460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energy consumption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Relative energy per operation (Catthoor et al):</a:t>
            </a:r>
          </a:p>
          <a:p>
            <a:pPr lvl="1"/>
            <a:r>
              <a:rPr lang="en-US"/>
              <a:t>memory transfer: 33</a:t>
            </a:r>
          </a:p>
          <a:p>
            <a:pPr lvl="1"/>
            <a:r>
              <a:rPr lang="en-US"/>
              <a:t>external I/O: 10</a:t>
            </a:r>
          </a:p>
          <a:p>
            <a:pPr lvl="1"/>
            <a:r>
              <a:rPr lang="en-US"/>
              <a:t>SRAM write: 9</a:t>
            </a:r>
          </a:p>
          <a:p>
            <a:pPr lvl="1"/>
            <a:r>
              <a:rPr lang="en-US"/>
              <a:t>SRAM read: 4.4</a:t>
            </a:r>
          </a:p>
          <a:p>
            <a:pPr lvl="1"/>
            <a:r>
              <a:rPr lang="en-US"/>
              <a:t>multiply: 3.6</a:t>
            </a:r>
          </a:p>
          <a:p>
            <a:pPr lvl="1"/>
            <a:r>
              <a:rPr lang="en-US"/>
              <a:t>add: 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80309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behavior is important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Energy consumption has a sweet spot as cache size changes: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cache too small</a:t>
            </a:r>
            <a:r>
              <a:rPr lang="en-US"/>
              <a:t>: program thrashes, burning energy on external memory accesses;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cache too large</a:t>
            </a:r>
            <a:r>
              <a:rPr lang="en-US"/>
              <a:t>: cache itself burns too much power.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38499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sweet spot</a:t>
            </a:r>
          </a:p>
        </p:txBody>
      </p:sp>
      <p:pic>
        <p:nvPicPr>
          <p:cNvPr id="31749" name="Picture 5" descr="f05-25-P374397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1" y="1524001"/>
            <a:ext cx="3198813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7467601" y="5410200"/>
            <a:ext cx="192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[Li98] © 1998 IEEE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40821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Optimizing for energy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First-order optimization: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high performance = low energy</a:t>
            </a:r>
            <a:r>
              <a:rPr lang="en-US"/>
              <a:t>.</a:t>
            </a:r>
          </a:p>
          <a:p>
            <a:r>
              <a:rPr lang="en-US"/>
              <a:t>Not many instructions trade speed for energy.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89417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Optimizing for energy, cont’d.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registers efficiently.</a:t>
            </a:r>
          </a:p>
          <a:p>
            <a:r>
              <a:rPr lang="en-US"/>
              <a:t>Identify and eliminate cache conflicts.</a:t>
            </a:r>
          </a:p>
          <a:p>
            <a:r>
              <a:rPr lang="en-US"/>
              <a:t>Moderate loop unrolling eliminates some loop overhead instructions.</a:t>
            </a:r>
          </a:p>
          <a:p>
            <a:r>
              <a:rPr lang="en-US"/>
              <a:t>Eliminate pipeline stalls.</a:t>
            </a:r>
          </a:p>
          <a:p>
            <a:r>
              <a:rPr lang="en-US"/>
              <a:t>Inlining procedures may help: reduces linkage, but may increase cache thrashing.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466960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Efficient loops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 rules:</a:t>
            </a:r>
          </a:p>
          <a:p>
            <a:pPr lvl="1"/>
            <a:r>
              <a:rPr lang="en-US"/>
              <a:t>Don’t use function calls.</a:t>
            </a:r>
          </a:p>
          <a:p>
            <a:pPr lvl="1"/>
            <a:r>
              <a:rPr lang="en-US"/>
              <a:t>Keep loop body small to enable local repeat (only forward branches).</a:t>
            </a:r>
          </a:p>
          <a:p>
            <a:pPr lvl="1"/>
            <a:r>
              <a:rPr lang="en-US"/>
              <a:t>Use unsigned integer for loop counter.</a:t>
            </a:r>
          </a:p>
          <a:p>
            <a:pPr lvl="1"/>
            <a:r>
              <a:rPr lang="en-US"/>
              <a:t>Use &lt;= to test loop counter.</a:t>
            </a:r>
          </a:p>
          <a:p>
            <a:pPr lvl="1"/>
            <a:r>
              <a:rPr lang="en-US"/>
              <a:t>Make use of compiler---global optimization, software pipelining.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523781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Single-instruction repeat loop example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STM #4000h,AR2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load pointer to source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STM #100h,AR3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load pointer to destination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RPT #(1024-1)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MVDD *AR2+,*AR3+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latin typeface="Arial Unicode MS" pitchFamily="34" charset="-128"/>
              </a:rPr>
              <a:t>	; move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981252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Optimizing for program size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Goal:</a:t>
            </a:r>
          </a:p>
          <a:p>
            <a:pPr lvl="1"/>
            <a:r>
              <a:rPr lang="en-US"/>
              <a:t>reduce hardware cost of memory;</a:t>
            </a:r>
          </a:p>
          <a:p>
            <a:pPr lvl="1"/>
            <a:r>
              <a:rPr lang="en-US"/>
              <a:t>reduce power consumption of memory units.</a:t>
            </a:r>
          </a:p>
          <a:p>
            <a:r>
              <a:rPr lang="en-US"/>
              <a:t>Two opportunities:</a:t>
            </a:r>
          </a:p>
          <a:p>
            <a:pPr lvl="1"/>
            <a:r>
              <a:rPr lang="en-US"/>
              <a:t>data;</a:t>
            </a:r>
          </a:p>
          <a:p>
            <a:pPr lvl="1"/>
            <a:r>
              <a:rPr lang="en-US"/>
              <a:t>instructions.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6797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measure program performance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Simulate execution of the CPU.</a:t>
            </a:r>
          </a:p>
          <a:p>
            <a:pPr lvl="1"/>
            <a:r>
              <a:rPr lang="en-US"/>
              <a:t>Makes CPU state visible.</a:t>
            </a:r>
          </a:p>
          <a:p>
            <a:r>
              <a:rPr lang="en-US"/>
              <a:t>Measure on real CPU using timer.</a:t>
            </a:r>
          </a:p>
          <a:p>
            <a:pPr lvl="1"/>
            <a:r>
              <a:rPr lang="en-US"/>
              <a:t>Requires modifying the program to control the timer.</a:t>
            </a:r>
          </a:p>
          <a:p>
            <a:r>
              <a:rPr lang="en-US"/>
              <a:t>Measure on real CPU using logic analyzer.</a:t>
            </a:r>
          </a:p>
          <a:p>
            <a:pPr lvl="1"/>
            <a:r>
              <a:rPr lang="en-US"/>
              <a:t>Requires events visible on the pins.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86695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size minimization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Reuse constants, variables, data buffers in different parts of code.</a:t>
            </a:r>
          </a:p>
          <a:p>
            <a:pPr lvl="1"/>
            <a:r>
              <a:rPr lang="en-US"/>
              <a:t>Requires careful verification of correctness.</a:t>
            </a:r>
          </a:p>
          <a:p>
            <a:r>
              <a:rPr lang="en-US"/>
              <a:t>Generate data using instructions.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887740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code size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Avoid function inlining.</a:t>
            </a:r>
          </a:p>
          <a:p>
            <a:r>
              <a:rPr lang="en-US"/>
              <a:t>Choose CPU with compact instructions.</a:t>
            </a:r>
          </a:p>
          <a:p>
            <a:r>
              <a:rPr lang="en-US"/>
              <a:t>Use specialized instructions where possible.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090593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validation and testing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 does it work?</a:t>
            </a:r>
          </a:p>
          <a:p>
            <a:r>
              <a:rPr lang="en-US"/>
              <a:t>Concentrate here on functional verification.</a:t>
            </a:r>
          </a:p>
          <a:p>
            <a:r>
              <a:rPr lang="en-US"/>
              <a:t>Major testing strategies:</a:t>
            </a:r>
          </a:p>
          <a:p>
            <a:pPr lvl="1"/>
            <a:r>
              <a:rPr lang="en-US"/>
              <a:t>Black box doesn’t look at the source code.</a:t>
            </a:r>
          </a:p>
          <a:p>
            <a:pPr lvl="1"/>
            <a:r>
              <a:rPr lang="en-US"/>
              <a:t>Clear box (white box) does look at the source code.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77971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Clear-box testing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Examine the source code to determine whether it works:</a:t>
            </a:r>
          </a:p>
          <a:p>
            <a:pPr lvl="1"/>
            <a:r>
              <a:rPr lang="en-US" dirty="0"/>
              <a:t>Can you actually exercise a path?</a:t>
            </a:r>
          </a:p>
          <a:p>
            <a:pPr lvl="1"/>
            <a:r>
              <a:rPr lang="en-US" dirty="0"/>
              <a:t>Do you get the value you expect along a path?</a:t>
            </a:r>
          </a:p>
          <a:p>
            <a:r>
              <a:rPr lang="en-US" dirty="0"/>
              <a:t>Testing procedure: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Controllability</a:t>
            </a:r>
            <a:r>
              <a:rPr lang="en-US" dirty="0"/>
              <a:t>: provide program with inputs.</a:t>
            </a:r>
          </a:p>
          <a:p>
            <a:pPr lvl="1"/>
            <a:r>
              <a:rPr lang="en-US" dirty="0"/>
              <a:t>Execute.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Observability</a:t>
            </a:r>
            <a:r>
              <a:rPr lang="en-US" dirty="0"/>
              <a:t>: examine outputs.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572718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Controlling and observing programs</a:t>
            </a:r>
          </a:p>
        </p:txBody>
      </p:sp>
      <p:sp>
        <p:nvSpPr>
          <p:cNvPr id="41987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1800"/>
              <a:t>firout = 0.0;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for (j=curr, k=0; j&lt;N; j++, k++) 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firout += buff[j] * c[k];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for (j=0; j&lt;curr; j++, k++)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firout += buff[j] * c[k];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if (firout &gt; 100.0) firout = 100.0;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if (firout &lt; -100.0) firout = -100.0;</a:t>
            </a:r>
          </a:p>
        </p:txBody>
      </p:sp>
      <p:sp>
        <p:nvSpPr>
          <p:cNvPr id="41988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Controllability:</a:t>
            </a:r>
          </a:p>
          <a:p>
            <a:pPr lvl="1"/>
            <a:r>
              <a:rPr lang="en-US"/>
              <a:t>Must fill circular buffer with desired N values.</a:t>
            </a:r>
          </a:p>
          <a:p>
            <a:pPr lvl="1"/>
            <a:r>
              <a:rPr lang="en-US"/>
              <a:t>Other code governs how we access the buffer.</a:t>
            </a:r>
          </a:p>
          <a:p>
            <a:r>
              <a:rPr lang="en-US"/>
              <a:t>Observability:</a:t>
            </a:r>
          </a:p>
          <a:p>
            <a:pPr lvl="1"/>
            <a:r>
              <a:rPr lang="en-US"/>
              <a:t>Want to examine firout before limit testing.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750199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Execution paths and testing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Paths are important in functional testing as well as performance analysis.</a:t>
            </a:r>
          </a:p>
          <a:p>
            <a:r>
              <a:rPr lang="en-US"/>
              <a:t>In general, an exponential number of paths through the program.</a:t>
            </a:r>
          </a:p>
          <a:p>
            <a:pPr lvl="1"/>
            <a:r>
              <a:rPr lang="en-US"/>
              <a:t>Show that some paths dominate others.</a:t>
            </a:r>
          </a:p>
          <a:p>
            <a:pPr lvl="1"/>
            <a:r>
              <a:rPr lang="en-US"/>
              <a:t>Heuristically limit paths.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182230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paths to test</a:t>
            </a:r>
          </a:p>
        </p:txBody>
      </p:sp>
      <p:sp>
        <p:nvSpPr>
          <p:cNvPr id="44035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Possible criteria:</a:t>
            </a:r>
          </a:p>
          <a:p>
            <a:pPr lvl="1"/>
            <a:r>
              <a:rPr lang="en-US"/>
              <a:t>Execute every statement at least once.</a:t>
            </a:r>
          </a:p>
          <a:p>
            <a:pPr lvl="1"/>
            <a:r>
              <a:rPr lang="en-US"/>
              <a:t>Execute every branch direction at least once.</a:t>
            </a:r>
          </a:p>
          <a:p>
            <a:r>
              <a:rPr lang="en-US"/>
              <a:t>Equivalent for structured programs.</a:t>
            </a:r>
          </a:p>
          <a:p>
            <a:r>
              <a:rPr lang="en-US"/>
              <a:t>Not true for gotos.</a:t>
            </a:r>
          </a:p>
        </p:txBody>
      </p:sp>
      <p:sp>
        <p:nvSpPr>
          <p:cNvPr id="44038" name="Rectangle 7"/>
          <p:cNvSpPr>
            <a:spLocks noChangeArrowheads="1"/>
          </p:cNvSpPr>
          <p:nvPr/>
        </p:nvSpPr>
        <p:spPr bwMode="auto">
          <a:xfrm>
            <a:off x="7543800" y="1905000"/>
            <a:ext cx="9906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4039" name="Diamond 8"/>
          <p:cNvSpPr>
            <a:spLocks noChangeArrowheads="1"/>
          </p:cNvSpPr>
          <p:nvPr/>
        </p:nvSpPr>
        <p:spPr bwMode="auto">
          <a:xfrm>
            <a:off x="7543800" y="2667000"/>
            <a:ext cx="990600" cy="381000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4040" name="Straight Arrow Connector 10"/>
          <p:cNvCxnSpPr>
            <a:cxnSpLocks noChangeShapeType="1"/>
            <a:stCxn id="44038" idx="2"/>
            <a:endCxn id="44039" idx="0"/>
          </p:cNvCxnSpPr>
          <p:nvPr/>
        </p:nvCxnSpPr>
        <p:spPr bwMode="auto">
          <a:xfrm rot="5400000">
            <a:off x="7886701" y="2514601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1" name="Rectangle 16"/>
          <p:cNvSpPr>
            <a:spLocks noChangeArrowheads="1"/>
          </p:cNvSpPr>
          <p:nvPr/>
        </p:nvSpPr>
        <p:spPr bwMode="auto">
          <a:xfrm>
            <a:off x="8991600" y="25908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4042" name="Rectangle 17"/>
          <p:cNvSpPr>
            <a:spLocks noChangeArrowheads="1"/>
          </p:cNvSpPr>
          <p:nvPr/>
        </p:nvSpPr>
        <p:spPr bwMode="auto">
          <a:xfrm>
            <a:off x="7543800" y="3352800"/>
            <a:ext cx="9906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4043" name="Diamond 18"/>
          <p:cNvSpPr>
            <a:spLocks noChangeArrowheads="1"/>
          </p:cNvSpPr>
          <p:nvPr/>
        </p:nvSpPr>
        <p:spPr bwMode="auto">
          <a:xfrm>
            <a:off x="7543800" y="4114800"/>
            <a:ext cx="990600" cy="381000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4044" name="Straight Arrow Connector 21"/>
          <p:cNvCxnSpPr>
            <a:cxnSpLocks noChangeShapeType="1"/>
            <a:stCxn id="44039" idx="2"/>
            <a:endCxn id="44042" idx="0"/>
          </p:cNvCxnSpPr>
          <p:nvPr/>
        </p:nvCxnSpPr>
        <p:spPr bwMode="auto">
          <a:xfrm rot="5400000">
            <a:off x="7886701" y="3200401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5" name="Straight Arrow Connector 24"/>
          <p:cNvCxnSpPr>
            <a:cxnSpLocks noChangeShapeType="1"/>
            <a:stCxn id="44042" idx="2"/>
            <a:endCxn id="44043" idx="0"/>
          </p:cNvCxnSpPr>
          <p:nvPr/>
        </p:nvCxnSpPr>
        <p:spPr bwMode="auto">
          <a:xfrm rot="5400000">
            <a:off x="7886701" y="3962401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6" name="Straight Arrow Connector 26"/>
          <p:cNvCxnSpPr>
            <a:cxnSpLocks noChangeShapeType="1"/>
            <a:stCxn id="44039" idx="3"/>
            <a:endCxn id="44041" idx="1"/>
          </p:cNvCxnSpPr>
          <p:nvPr/>
        </p:nvCxnSpPr>
        <p:spPr bwMode="auto">
          <a:xfrm>
            <a:off x="8534400" y="2857500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7" name="Rectangle 29"/>
          <p:cNvSpPr>
            <a:spLocks noChangeArrowheads="1"/>
          </p:cNvSpPr>
          <p:nvPr/>
        </p:nvSpPr>
        <p:spPr bwMode="auto">
          <a:xfrm>
            <a:off x="7543800" y="4800600"/>
            <a:ext cx="9906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4048" name="Straight Arrow Connector 31"/>
          <p:cNvCxnSpPr>
            <a:cxnSpLocks noChangeShapeType="1"/>
            <a:stCxn id="44043" idx="2"/>
            <a:endCxn id="44047" idx="0"/>
          </p:cNvCxnSpPr>
          <p:nvPr/>
        </p:nvCxnSpPr>
        <p:spPr bwMode="auto">
          <a:xfrm rot="5400000">
            <a:off x="7886701" y="4648201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9" name="Shape 33"/>
          <p:cNvCxnSpPr>
            <a:cxnSpLocks noChangeShapeType="1"/>
            <a:stCxn id="44041" idx="2"/>
            <a:endCxn id="44047" idx="3"/>
          </p:cNvCxnSpPr>
          <p:nvPr/>
        </p:nvCxnSpPr>
        <p:spPr bwMode="auto">
          <a:xfrm rot="5400000">
            <a:off x="8058150" y="3600450"/>
            <a:ext cx="1905000" cy="95250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50" name="Elbow Connector 35"/>
          <p:cNvCxnSpPr>
            <a:cxnSpLocks noChangeShapeType="1"/>
            <a:stCxn id="44043" idx="1"/>
            <a:endCxn id="44038" idx="1"/>
          </p:cNvCxnSpPr>
          <p:nvPr/>
        </p:nvCxnSpPr>
        <p:spPr bwMode="auto">
          <a:xfrm rot="10800000">
            <a:off x="7543800" y="2133600"/>
            <a:ext cx="1588" cy="2171700"/>
          </a:xfrm>
          <a:prstGeom prst="bentConnector3">
            <a:avLst>
              <a:gd name="adj1" fmla="val 14395468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8" name="Straight Arrow Connector 37"/>
          <p:cNvCxnSpPr/>
          <p:nvPr/>
        </p:nvCxnSpPr>
        <p:spPr bwMode="auto">
          <a:xfrm rot="5400000">
            <a:off x="6362701" y="3619501"/>
            <a:ext cx="29718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rot="5400000">
            <a:off x="7810501" y="2476501"/>
            <a:ext cx="685800" cy="31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 bwMode="auto">
          <a:xfrm>
            <a:off x="8153400" y="2819400"/>
            <a:ext cx="1219200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 rot="5400000">
            <a:off x="8343901" y="3848101"/>
            <a:ext cx="2057400" cy="31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 bwMode="auto">
          <a:xfrm rot="10800000">
            <a:off x="8229600" y="4876800"/>
            <a:ext cx="11430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44043" idx="1"/>
            <a:endCxn id="44038" idx="1"/>
          </p:cNvCxnSpPr>
          <p:nvPr/>
        </p:nvCxnSpPr>
        <p:spPr bwMode="auto">
          <a:xfrm rot="10800000">
            <a:off x="7543800" y="2133600"/>
            <a:ext cx="1588" cy="2171700"/>
          </a:xfrm>
          <a:prstGeom prst="bentConnector3">
            <a:avLst>
              <a:gd name="adj1" fmla="val 14395466"/>
            </a:avLst>
          </a:prstGeom>
          <a:ln>
            <a:solidFill>
              <a:schemeClr val="accent1"/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799106" y="2895600"/>
            <a:ext cx="13065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not covered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6299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Basis paths</a:t>
            </a:r>
          </a:p>
        </p:txBody>
      </p:sp>
      <p:pic>
        <p:nvPicPr>
          <p:cNvPr id="45059" name="Content Placeholder 7" descr="f05-26-P37439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72200" y="2438400"/>
            <a:ext cx="4013200" cy="2870200"/>
          </a:xfrm>
        </p:spPr>
      </p:pic>
      <p:sp>
        <p:nvSpPr>
          <p:cNvPr id="45060" name="Content Placeholder 8"/>
          <p:cNvSpPr>
            <a:spLocks noGrp="1"/>
          </p:cNvSpPr>
          <p:nvPr>
            <p:ph sz="half" idx="2"/>
          </p:nvPr>
        </p:nvSpPr>
        <p:spPr>
          <a:xfrm>
            <a:off x="1905000" y="1905000"/>
            <a:ext cx="4013200" cy="4171950"/>
          </a:xfrm>
        </p:spPr>
        <p:txBody>
          <a:bodyPr/>
          <a:lstStyle/>
          <a:p>
            <a:r>
              <a:rPr lang="en-US"/>
              <a:t>Approximate CDFG with undirected graph.</a:t>
            </a:r>
          </a:p>
          <a:p>
            <a:r>
              <a:rPr lang="en-US"/>
              <a:t>Undirected graphs have basis paths:</a:t>
            </a:r>
          </a:p>
          <a:p>
            <a:pPr lvl="1"/>
            <a:r>
              <a:rPr lang="en-US"/>
              <a:t>All paths are linear combinations of basis paths.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683177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Cyclomatic complexity</a:t>
            </a:r>
          </a:p>
        </p:txBody>
      </p:sp>
      <p:pic>
        <p:nvPicPr>
          <p:cNvPr id="46083" name="Content Placeholder 9" descr="f05-27-P37439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72200" y="2209800"/>
            <a:ext cx="4013200" cy="3659188"/>
          </a:xfrm>
        </p:spPr>
      </p:pic>
      <p:sp>
        <p:nvSpPr>
          <p:cNvPr id="46086" name="Content Placeholder 8"/>
          <p:cNvSpPr>
            <a:spLocks noGrp="1"/>
          </p:cNvSpPr>
          <p:nvPr>
            <p:ph sz="half" idx="2"/>
          </p:nvPr>
        </p:nvSpPr>
        <p:spPr>
          <a:xfrm>
            <a:off x="1981200" y="1905000"/>
            <a:ext cx="4013200" cy="4171950"/>
          </a:xfrm>
        </p:spPr>
        <p:txBody>
          <a:bodyPr/>
          <a:lstStyle/>
          <a:p>
            <a:r>
              <a:rPr lang="en-US"/>
              <a:t>Cyclomatic complexity is a bound on the size of basis sets:</a:t>
            </a:r>
          </a:p>
          <a:p>
            <a:pPr lvl="1"/>
            <a:r>
              <a:rPr lang="en-US"/>
              <a:t>e = # edges</a:t>
            </a:r>
          </a:p>
          <a:p>
            <a:pPr lvl="1"/>
            <a:r>
              <a:rPr lang="en-US"/>
              <a:t>n = # nodes</a:t>
            </a:r>
          </a:p>
          <a:p>
            <a:pPr lvl="1"/>
            <a:r>
              <a:rPr lang="en-US"/>
              <a:t>p = number of graph components</a:t>
            </a:r>
          </a:p>
          <a:p>
            <a:pPr lvl="1"/>
            <a:r>
              <a:rPr lang="en-US"/>
              <a:t>M = e – n + 2p.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848674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testing</a:t>
            </a:r>
          </a:p>
        </p:txBody>
      </p:sp>
      <p:sp>
        <p:nvSpPr>
          <p:cNvPr id="4710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Heuristic for testing branches.</a:t>
            </a:r>
          </a:p>
          <a:p>
            <a:pPr lvl="1"/>
            <a:r>
              <a:rPr lang="en-US"/>
              <a:t>Exercise true and false branches of conditional.</a:t>
            </a:r>
          </a:p>
          <a:p>
            <a:pPr lvl="1"/>
            <a:r>
              <a:rPr lang="en-US"/>
              <a:t>Exercise every simple condition at least once.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67359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performance metrics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Average-case execution time.</a:t>
            </a:r>
          </a:p>
          <a:p>
            <a:pPr lvl="1"/>
            <a:r>
              <a:rPr lang="en-US"/>
              <a:t>Typically used in application programming.</a:t>
            </a:r>
          </a:p>
          <a:p>
            <a:r>
              <a:rPr lang="en-US"/>
              <a:t>Worst-case execution time.</a:t>
            </a:r>
          </a:p>
          <a:p>
            <a:pPr lvl="1"/>
            <a:r>
              <a:rPr lang="en-US"/>
              <a:t>A component in deadline satisfaction.</a:t>
            </a:r>
          </a:p>
          <a:p>
            <a:r>
              <a:rPr lang="en-US"/>
              <a:t>Best-case execution time.</a:t>
            </a:r>
          </a:p>
          <a:p>
            <a:pPr lvl="1"/>
            <a:r>
              <a:rPr lang="en-US"/>
              <a:t>Task-level interactions can cause best-case program behavior to result in worst-case system behavior.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01342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testing example</a:t>
            </a:r>
          </a:p>
        </p:txBody>
      </p:sp>
      <p:sp>
        <p:nvSpPr>
          <p:cNvPr id="48131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Correct:</a:t>
            </a:r>
          </a:p>
          <a:p>
            <a:pPr lvl="1"/>
            <a:r>
              <a:rPr lang="en-US"/>
              <a:t>if (a || (b &gt;= c)) { printf(“OK\n”); }</a:t>
            </a:r>
          </a:p>
          <a:p>
            <a:r>
              <a:rPr lang="en-US"/>
              <a:t>Incorrect:</a:t>
            </a:r>
          </a:p>
          <a:p>
            <a:pPr lvl="1"/>
            <a:r>
              <a:rPr lang="en-US"/>
              <a:t>if (a &amp;&amp; (b &gt;= c)) { printf(“OK\n”); }</a:t>
            </a:r>
          </a:p>
        </p:txBody>
      </p:sp>
      <p:sp>
        <p:nvSpPr>
          <p:cNvPr id="48132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Test:</a:t>
            </a:r>
          </a:p>
          <a:p>
            <a:pPr lvl="1"/>
            <a:r>
              <a:rPr lang="en-US"/>
              <a:t>a = F</a:t>
            </a:r>
          </a:p>
          <a:p>
            <a:pPr lvl="1"/>
            <a:r>
              <a:rPr lang="en-US"/>
              <a:t>(b &gt;=c) = T</a:t>
            </a:r>
          </a:p>
          <a:p>
            <a:r>
              <a:rPr lang="en-US"/>
              <a:t>Example:</a:t>
            </a:r>
          </a:p>
          <a:p>
            <a:pPr lvl="1"/>
            <a:r>
              <a:rPr lang="en-US"/>
              <a:t>Correct: [0 || (3 &gt;= 2)] = T</a:t>
            </a:r>
          </a:p>
          <a:p>
            <a:pPr lvl="1"/>
            <a:r>
              <a:rPr lang="en-US"/>
              <a:t>Incorrect: [0 &amp;&amp; (3 &gt;= 2)] = F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699081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 testing</a:t>
            </a:r>
          </a:p>
        </p:txBody>
      </p:sp>
      <p:sp>
        <p:nvSpPr>
          <p:cNvPr id="5017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Heuristic test for linear inequalities.</a:t>
            </a:r>
          </a:p>
          <a:p>
            <a:r>
              <a:rPr lang="en-US"/>
              <a:t>Test on each side + boundary of inequality.</a:t>
            </a:r>
          </a:p>
        </p:txBody>
      </p:sp>
      <p:pic>
        <p:nvPicPr>
          <p:cNvPr id="50180" name="Content Placeholder 7" descr="f05-28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6800" y="2035175"/>
            <a:ext cx="4013200" cy="3873500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862895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Def-use pairs</a:t>
            </a:r>
          </a:p>
        </p:txBody>
      </p:sp>
      <p:sp>
        <p:nvSpPr>
          <p:cNvPr id="51203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Variable def-use:</a:t>
            </a:r>
          </a:p>
          <a:p>
            <a:pPr lvl="1"/>
            <a:r>
              <a:rPr lang="en-US"/>
              <a:t>Def when value is assigned (defined).</a:t>
            </a:r>
          </a:p>
          <a:p>
            <a:pPr lvl="1"/>
            <a:r>
              <a:rPr lang="en-US"/>
              <a:t>Use when used on right-hand side.</a:t>
            </a:r>
          </a:p>
          <a:p>
            <a:r>
              <a:rPr lang="en-US"/>
              <a:t>Exercise each def-use pair.</a:t>
            </a:r>
          </a:p>
          <a:p>
            <a:pPr lvl="1"/>
            <a:r>
              <a:rPr lang="en-US"/>
              <a:t>Requires testing correct path.</a:t>
            </a:r>
          </a:p>
        </p:txBody>
      </p:sp>
      <p:pic>
        <p:nvPicPr>
          <p:cNvPr id="51204" name="Content Placeholder 7" descr="f05-29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2362201"/>
            <a:ext cx="2928938" cy="2378075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036562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testing</a:t>
            </a:r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Loops need specialized tests to be tested efficiently.</a:t>
            </a:r>
          </a:p>
          <a:p>
            <a:r>
              <a:rPr lang="en-US"/>
              <a:t>Heuristic testing strategy:</a:t>
            </a:r>
          </a:p>
          <a:p>
            <a:pPr lvl="1"/>
            <a:r>
              <a:rPr lang="en-US"/>
              <a:t>Skip loop entirely.</a:t>
            </a:r>
          </a:p>
          <a:p>
            <a:pPr lvl="1"/>
            <a:r>
              <a:rPr lang="en-US"/>
              <a:t>One loop iteration.</a:t>
            </a:r>
          </a:p>
          <a:p>
            <a:pPr lvl="1"/>
            <a:r>
              <a:rPr lang="en-US"/>
              <a:t>Two loop iterations.</a:t>
            </a:r>
          </a:p>
          <a:p>
            <a:pPr lvl="1"/>
            <a:r>
              <a:rPr lang="en-US"/>
              <a:t># iterations much below max.</a:t>
            </a:r>
          </a:p>
          <a:p>
            <a:pPr lvl="1"/>
            <a:r>
              <a:rPr lang="en-US"/>
              <a:t>n-1, n, n+1 iterations where n is max.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667846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Black-box testing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Complements clear-box testing.</a:t>
            </a:r>
          </a:p>
          <a:p>
            <a:pPr lvl="1"/>
            <a:r>
              <a:rPr lang="en-US"/>
              <a:t>May require a large number of tests.</a:t>
            </a:r>
          </a:p>
          <a:p>
            <a:r>
              <a:rPr lang="en-US"/>
              <a:t>Tests software in different ways.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548675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Black-box test vectors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Random tests.</a:t>
            </a:r>
          </a:p>
          <a:p>
            <a:pPr lvl="1"/>
            <a:r>
              <a:rPr lang="en-US"/>
              <a:t>May weight distribution based on software specification.</a:t>
            </a:r>
          </a:p>
          <a:p>
            <a:r>
              <a:rPr lang="en-US"/>
              <a:t>Regression tests.</a:t>
            </a:r>
          </a:p>
          <a:p>
            <a:pPr lvl="1"/>
            <a:r>
              <a:rPr lang="en-US"/>
              <a:t>Tests of previous versions, bugs, etc.</a:t>
            </a:r>
          </a:p>
          <a:p>
            <a:pPr lvl="1"/>
            <a:r>
              <a:rPr lang="en-US"/>
              <a:t>May be clear-box tests of previous versions.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117978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much testing is enough?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Exhaustive testing is impractical.</a:t>
            </a:r>
          </a:p>
          <a:p>
            <a:r>
              <a:rPr lang="en-US"/>
              <a:t>One important measure of test quality---bugs escaping into field.</a:t>
            </a:r>
          </a:p>
          <a:p>
            <a:r>
              <a:rPr lang="en-US"/>
              <a:t>Good organizations can test software to give very low field bug report rates.</a:t>
            </a:r>
          </a:p>
          <a:p>
            <a:r>
              <a:rPr lang="en-US"/>
              <a:t>Error injection measures test quality:</a:t>
            </a:r>
          </a:p>
          <a:p>
            <a:pPr lvl="1"/>
            <a:r>
              <a:rPr lang="en-US"/>
              <a:t>Add known bugs.</a:t>
            </a:r>
          </a:p>
          <a:p>
            <a:pPr lvl="1"/>
            <a:r>
              <a:rPr lang="en-US"/>
              <a:t>Run your tests.</a:t>
            </a:r>
          </a:p>
          <a:p>
            <a:pPr lvl="1"/>
            <a:r>
              <a:rPr lang="en-US"/>
              <a:t>Determine % injected bugs that are caught.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366976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5E37-DF95-4466-8753-78C7A4997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Security-related bugs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85DC6-C58D-4C5A-8634-52A08581B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Buffer overflows provide attackers with attack vectors.</a:t>
            </a:r>
          </a:p>
          <a:p>
            <a:r>
              <a:rPr lang="en-US" dirty="0"/>
              <a:t>Failure to initialize buffers can leak information to attackers.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EF943-F466-4A81-8967-F5A62E6D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598556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DBFE6-9164-4FCD-B588-67F14ACCC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certificates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D931-86F4-49DB-9E70-D2A3AC23F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assurance that code comes from a trusted source:</a:t>
            </a:r>
          </a:p>
          <a:p>
            <a:pPr lvl="1"/>
            <a:r>
              <a:rPr lang="en-US" dirty="0"/>
              <a:t>Certification authority provides certificate service.</a:t>
            </a:r>
          </a:p>
          <a:p>
            <a:r>
              <a:rPr lang="en-US" dirty="0"/>
              <a:t>Certificate:</a:t>
            </a:r>
          </a:p>
          <a:p>
            <a:pPr lvl="1"/>
            <a:r>
              <a:rPr lang="en-US" dirty="0"/>
              <a:t>Certification authority is given code/data.</a:t>
            </a:r>
          </a:p>
          <a:p>
            <a:pPr lvl="1"/>
            <a:r>
              <a:rPr lang="en-US" dirty="0"/>
              <a:t>Generates certificate with source for data and associated encryption date.</a:t>
            </a:r>
          </a:p>
          <a:p>
            <a:pPr lvl="1"/>
            <a:r>
              <a:rPr lang="en-US" dirty="0"/>
              <a:t>May include expiration date.</a:t>
            </a:r>
          </a:p>
          <a:p>
            <a:r>
              <a:rPr lang="en-US" dirty="0"/>
              <a:t>Recipient checks source identifier before decrypting and using code/data.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92AEE-2ABC-4155-A8A0-5C6B3412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1562412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50591-D194-4419-987E-FE59FEC8A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signing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D74AF-B2FB-4AC3-A654-65B005D27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Combines signing certificate with digital signature.</a:t>
            </a:r>
          </a:p>
          <a:p>
            <a:pPr lvl="1"/>
            <a:r>
              <a:rPr lang="en-US" dirty="0"/>
              <a:t>Hash code to provide a digest.</a:t>
            </a:r>
          </a:p>
          <a:p>
            <a:pPr lvl="1"/>
            <a:r>
              <a:rPr lang="en-US" dirty="0"/>
              <a:t>Signature includes original program, encrypted digest, public key, signing certificate.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57F158-8908-4808-A8F5-97050CC0A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5336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Elements of program performance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Basic program execution time formula: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execution time = program path + instruction timing</a:t>
            </a:r>
          </a:p>
          <a:p>
            <a:r>
              <a:rPr lang="en-US"/>
              <a:t>Solving these problems independently helps simplify analysis.</a:t>
            </a:r>
          </a:p>
          <a:p>
            <a:pPr lvl="1"/>
            <a:r>
              <a:rPr lang="en-US"/>
              <a:t>Easier to separate on simpler CPUs.</a:t>
            </a:r>
          </a:p>
          <a:p>
            <a:r>
              <a:rPr lang="en-US"/>
              <a:t>Accurate performance analysis requires:</a:t>
            </a:r>
          </a:p>
          <a:p>
            <a:pPr lvl="1"/>
            <a:r>
              <a:rPr lang="en-US"/>
              <a:t>Assembly/binary code.</a:t>
            </a:r>
          </a:p>
          <a:p>
            <a:pPr lvl="1"/>
            <a:r>
              <a:rPr lang="en-US"/>
              <a:t>Execution platform.</a:t>
            </a:r>
          </a:p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303500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8FD1B-4DF1-4520-98DE-B19B430E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signing process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26DF-38D2-404E-985B-5A52436DE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C5379E9A-E40A-4B96-97C2-F7C498D8696A}"/>
              </a:ext>
            </a:extLst>
          </p:cNvPr>
          <p:cNvSpPr/>
          <p:nvPr/>
        </p:nvSpPr>
        <p:spPr>
          <a:xfrm>
            <a:off x="3919331" y="1470166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C2E18C3F-A454-48AB-B8C3-7FEE96C46B7E}"/>
              </a:ext>
            </a:extLst>
          </p:cNvPr>
          <p:cNvSpPr/>
          <p:nvPr/>
        </p:nvSpPr>
        <p:spPr>
          <a:xfrm>
            <a:off x="3713922" y="2741545"/>
            <a:ext cx="1855305" cy="72887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generate hash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552B3B72-FE16-4CFB-8C44-F7414B242A04}"/>
              </a:ext>
            </a:extLst>
          </p:cNvPr>
          <p:cNvSpPr/>
          <p:nvPr/>
        </p:nvSpPr>
        <p:spPr>
          <a:xfrm>
            <a:off x="3713921" y="3860524"/>
            <a:ext cx="1855305" cy="72887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encrypt</a:t>
            </a:r>
          </a:p>
        </p:txBody>
      </p:sp>
      <p:sp>
        <p:nvSpPr>
          <p:cNvPr id="8" name="Flowchart: Document 7">
            <a:extLst>
              <a:ext uri="{FF2B5EF4-FFF2-40B4-BE49-F238E27FC236}">
                <a16:creationId xmlns:a16="http://schemas.microsoft.com/office/drawing/2014/main" id="{3A0F5EBF-4767-4FF3-A52F-D4F6EDC8FB3B}"/>
              </a:ext>
            </a:extLst>
          </p:cNvPr>
          <p:cNvSpPr/>
          <p:nvPr/>
        </p:nvSpPr>
        <p:spPr>
          <a:xfrm>
            <a:off x="3919329" y="4962943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encrypted digest</a:t>
            </a:r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696E5F5D-8E81-4036-9178-08D242A33B9E}"/>
              </a:ext>
            </a:extLst>
          </p:cNvPr>
          <p:cNvSpPr/>
          <p:nvPr/>
        </p:nvSpPr>
        <p:spPr>
          <a:xfrm>
            <a:off x="6337858" y="1475962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certificate</a:t>
            </a:r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6065DC3A-A4DB-4540-A30A-3BC168BC201E}"/>
              </a:ext>
            </a:extLst>
          </p:cNvPr>
          <p:cNvSpPr/>
          <p:nvPr/>
        </p:nvSpPr>
        <p:spPr>
          <a:xfrm>
            <a:off x="8524463" y="3191289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signed program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49E5CC-DD81-400A-B2BE-95A9B64D8031}"/>
              </a:ext>
            </a:extLst>
          </p:cNvPr>
          <p:cNvCxnSpPr>
            <a:stCxn id="5" idx="3"/>
            <a:endCxn id="10" idx="1"/>
          </p:cNvCxnSpPr>
          <p:nvPr/>
        </p:nvCxnSpPr>
        <p:spPr>
          <a:xfrm>
            <a:off x="5363818" y="1987001"/>
            <a:ext cx="3160645" cy="1721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93BF76-9712-4D65-8B7E-D31B9C3CB085}"/>
              </a:ext>
            </a:extLst>
          </p:cNvPr>
          <p:cNvCxnSpPr>
            <a:stCxn id="8" idx="3"/>
            <a:endCxn id="10" idx="1"/>
          </p:cNvCxnSpPr>
          <p:nvPr/>
        </p:nvCxnSpPr>
        <p:spPr>
          <a:xfrm flipV="1">
            <a:off x="5363816" y="3708124"/>
            <a:ext cx="3160647" cy="1771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CBDB1A-28C7-47E1-87B7-36D6457E04C2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782345" y="1992797"/>
            <a:ext cx="742118" cy="1715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lowchart: Document 13">
            <a:extLst>
              <a:ext uri="{FF2B5EF4-FFF2-40B4-BE49-F238E27FC236}">
                <a16:creationId xmlns:a16="http://schemas.microsoft.com/office/drawing/2014/main" id="{B13DBA4A-341A-47FC-AAFE-D84D001BE807}"/>
              </a:ext>
            </a:extLst>
          </p:cNvPr>
          <p:cNvSpPr/>
          <p:nvPr/>
        </p:nvSpPr>
        <p:spPr>
          <a:xfrm>
            <a:off x="6539120" y="4962943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public key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9F32FB-0967-4EE3-9846-C33F535AAE27}"/>
              </a:ext>
            </a:extLst>
          </p:cNvPr>
          <p:cNvCxnSpPr>
            <a:cxnSpLocks/>
            <a:stCxn id="14" idx="0"/>
            <a:endCxn id="10" idx="1"/>
          </p:cNvCxnSpPr>
          <p:nvPr/>
        </p:nvCxnSpPr>
        <p:spPr>
          <a:xfrm flipV="1">
            <a:off x="7261364" y="3708124"/>
            <a:ext cx="1263099" cy="1254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AF8B408C-C0A4-423A-929A-8D644AABF0B7}"/>
              </a:ext>
            </a:extLst>
          </p:cNvPr>
          <p:cNvSpPr/>
          <p:nvPr/>
        </p:nvSpPr>
        <p:spPr>
          <a:xfrm>
            <a:off x="1648237" y="3708124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private key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9A8BF0B-0D2C-463E-B283-DCFA7CB20704}"/>
              </a:ext>
            </a:extLst>
          </p:cNvPr>
          <p:cNvCxnSpPr>
            <a:cxnSpLocks/>
            <a:stCxn id="16" idx="3"/>
            <a:endCxn id="7" idx="1"/>
          </p:cNvCxnSpPr>
          <p:nvPr/>
        </p:nvCxnSpPr>
        <p:spPr>
          <a:xfrm>
            <a:off x="3092724" y="4224959"/>
            <a:ext cx="6211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17A09A-9EDF-4254-8A68-594FC3079E06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4641575" y="2435499"/>
            <a:ext cx="0" cy="306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1BEBB1-326E-4FE4-9A86-E60DA68956CC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4641574" y="3470415"/>
            <a:ext cx="1" cy="390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74CB5DF-79E1-42B6-ACA9-9674E9F010DE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4641573" y="4589394"/>
            <a:ext cx="1" cy="373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5011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6085B567-6510-4814-8AA1-D0BD1653B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signed code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40638-9CA1-4899-8402-FC717F4D6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Flowchart: Document 4">
            <a:extLst>
              <a:ext uri="{FF2B5EF4-FFF2-40B4-BE49-F238E27FC236}">
                <a16:creationId xmlns:a16="http://schemas.microsoft.com/office/drawing/2014/main" id="{EB6D6BD0-E9D0-4347-855F-00B1544E3E9C}"/>
              </a:ext>
            </a:extLst>
          </p:cNvPr>
          <p:cNvSpPr/>
          <p:nvPr/>
        </p:nvSpPr>
        <p:spPr>
          <a:xfrm>
            <a:off x="3203711" y="3429000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encrypted digest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0FB0AE5D-40E1-4B6C-B358-F66797D25881}"/>
              </a:ext>
            </a:extLst>
          </p:cNvPr>
          <p:cNvSpPr/>
          <p:nvPr/>
        </p:nvSpPr>
        <p:spPr>
          <a:xfrm>
            <a:off x="5314121" y="3581400"/>
            <a:ext cx="1855305" cy="72887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decrypt</a:t>
            </a:r>
          </a:p>
        </p:txBody>
      </p: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id="{5805DA8F-8472-4473-BD21-E2F439473E4A}"/>
              </a:ext>
            </a:extLst>
          </p:cNvPr>
          <p:cNvSpPr/>
          <p:nvPr/>
        </p:nvSpPr>
        <p:spPr>
          <a:xfrm>
            <a:off x="5519529" y="4747582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public key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E38416-9EFF-4921-9F1B-7EFB19B14C58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4648198" y="3945835"/>
            <a:ext cx="6659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2C1CD5D-0CEB-47E1-9727-1A6990165319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6241773" y="4310270"/>
            <a:ext cx="1" cy="437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38BBB822-63DE-48F9-8E4F-0DDCBB90BCF0}"/>
              </a:ext>
            </a:extLst>
          </p:cNvPr>
          <p:cNvSpPr/>
          <p:nvPr/>
        </p:nvSpPr>
        <p:spPr>
          <a:xfrm>
            <a:off x="3203710" y="1878496"/>
            <a:ext cx="1444487" cy="103367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program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0E84562F-50B5-4019-9008-C657910771B4}"/>
              </a:ext>
            </a:extLst>
          </p:cNvPr>
          <p:cNvSpPr/>
          <p:nvPr/>
        </p:nvSpPr>
        <p:spPr>
          <a:xfrm>
            <a:off x="5314121" y="2030896"/>
            <a:ext cx="1855305" cy="72887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generate hash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D80101-CC5A-4661-BABA-478B1F509BAA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4648197" y="2395331"/>
            <a:ext cx="6659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7DCCD71-90FC-4FB3-B387-74BDE32DD883}"/>
              </a:ext>
            </a:extLst>
          </p:cNvPr>
          <p:cNvSpPr/>
          <p:nvPr/>
        </p:nvSpPr>
        <p:spPr>
          <a:xfrm>
            <a:off x="8176594" y="2912166"/>
            <a:ext cx="669234" cy="66923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=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3AEE60E-6AC0-4D04-B46A-67BAED2940E7}"/>
              </a:ext>
            </a:extLst>
          </p:cNvPr>
          <p:cNvCxnSpPr>
            <a:stCxn id="11" idx="3"/>
            <a:endCxn id="13" idx="0"/>
          </p:cNvCxnSpPr>
          <p:nvPr/>
        </p:nvCxnSpPr>
        <p:spPr>
          <a:xfrm>
            <a:off x="7169426" y="2395331"/>
            <a:ext cx="1341785" cy="5168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D6A9CD2F-BCEB-46B0-A5A7-832FBD032569}"/>
              </a:ext>
            </a:extLst>
          </p:cNvPr>
          <p:cNvCxnSpPr>
            <a:stCxn id="6" idx="3"/>
            <a:endCxn id="13" idx="4"/>
          </p:cNvCxnSpPr>
          <p:nvPr/>
        </p:nvCxnSpPr>
        <p:spPr>
          <a:xfrm flipV="1">
            <a:off x="7169426" y="3581400"/>
            <a:ext cx="1341785" cy="3644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FE1149-06AA-40A8-B4FF-4F5B353D03F3}"/>
              </a:ext>
            </a:extLst>
          </p:cNvPr>
          <p:cNvCxnSpPr>
            <a:stCxn id="13" idx="6"/>
          </p:cNvCxnSpPr>
          <p:nvPr/>
        </p:nvCxnSpPr>
        <p:spPr>
          <a:xfrm>
            <a:off x="8845828" y="3246783"/>
            <a:ext cx="5234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163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A5B7A-1A81-45EC-9051-82F1ECEE8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Passwords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F48AE-CDF6-4142-99FA-D8BD99667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Passwords should be </a:t>
            </a:r>
            <a:r>
              <a:rPr lang="en-US"/>
              <a:t>stored in encrypted form.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F428D-2654-4540-9EB2-19066913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8540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Data-dependent paths in an if statement</a:t>
            </a:r>
          </a:p>
        </p:txBody>
      </p:sp>
      <p:sp>
        <p:nvSpPr>
          <p:cNvPr id="921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/>
              <a:t>if (a || b) { /* T1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if ( c ) /* T2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	x = r*s+t; /* A1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else y=r+s; /* A2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z = r+s+u; /* A3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}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else {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if ( c ) /* T3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	y = r-t; /* A4 */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}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146800" y="1885950"/>
          <a:ext cx="40132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T1=F, T3=F: no assignments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T1=F, T3=T: A4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T2=F:</a:t>
                      </a:r>
                      <a:r>
                        <a:rPr lang="en-US" sz="1600" baseline="0" dirty="0"/>
                        <a:t> A2, A3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T2=T: A1, A3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T2=F: A2,</a:t>
                      </a:r>
                      <a:r>
                        <a:rPr lang="en-US" sz="1600" baseline="0" dirty="0"/>
                        <a:t> A3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T2=T:</a:t>
                      </a:r>
                      <a:r>
                        <a:rPr lang="en-US" sz="1600" baseline="0" dirty="0"/>
                        <a:t> A1, A3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T2=F:</a:t>
                      </a:r>
                      <a:r>
                        <a:rPr lang="en-US" sz="1600" baseline="0" dirty="0"/>
                        <a:t> A2, A3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T1=T, T2=T:</a:t>
                      </a:r>
                      <a:r>
                        <a:rPr lang="en-US" sz="1600" baseline="0" dirty="0"/>
                        <a:t> A1, A3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8047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Paths in a loop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for (i=0, f=0; i&lt;N; i++) 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f = f + c[i] * x[i];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7620000" y="1905000"/>
            <a:ext cx="10668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i=0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f=0</a:t>
            </a:r>
          </a:p>
        </p:txBody>
      </p:sp>
      <p:sp>
        <p:nvSpPr>
          <p:cNvPr id="10247" name="Hexagon 8"/>
          <p:cNvSpPr>
            <a:spLocks noChangeArrowheads="1"/>
          </p:cNvSpPr>
          <p:nvPr/>
        </p:nvSpPr>
        <p:spPr bwMode="auto">
          <a:xfrm>
            <a:off x="7620000" y="3200400"/>
            <a:ext cx="1066800" cy="609600"/>
          </a:xfrm>
          <a:prstGeom prst="hexagon">
            <a:avLst>
              <a:gd name="adj" fmla="val 25002"/>
              <a:gd name="vf" fmla="val 115470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i=N</a:t>
            </a:r>
          </a:p>
        </p:txBody>
      </p:sp>
      <p:sp>
        <p:nvSpPr>
          <p:cNvPr id="10248" name="Rectangle 9"/>
          <p:cNvSpPr>
            <a:spLocks noChangeArrowheads="1"/>
          </p:cNvSpPr>
          <p:nvPr/>
        </p:nvSpPr>
        <p:spPr bwMode="auto">
          <a:xfrm>
            <a:off x="6934200" y="4267200"/>
            <a:ext cx="2438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f = f + c[i] * x[i]</a:t>
            </a:r>
          </a:p>
        </p:txBody>
      </p:sp>
      <p:sp>
        <p:nvSpPr>
          <p:cNvPr id="10249" name="Rectangle 10"/>
          <p:cNvSpPr>
            <a:spLocks noChangeArrowheads="1"/>
          </p:cNvSpPr>
          <p:nvPr/>
        </p:nvSpPr>
        <p:spPr bwMode="auto">
          <a:xfrm>
            <a:off x="6934200" y="5181600"/>
            <a:ext cx="2438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i = i + 1</a:t>
            </a:r>
          </a:p>
        </p:txBody>
      </p:sp>
      <p:cxnSp>
        <p:nvCxnSpPr>
          <p:cNvPr id="10250" name="Straight Arrow Connector 12"/>
          <p:cNvCxnSpPr>
            <a:cxnSpLocks noChangeShapeType="1"/>
            <a:stCxn id="10246" idx="2"/>
          </p:cNvCxnSpPr>
          <p:nvPr/>
        </p:nvCxnSpPr>
        <p:spPr bwMode="auto">
          <a:xfrm rot="5400000">
            <a:off x="7962901" y="3009901"/>
            <a:ext cx="3810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251" name="Straight Arrow Connector 14"/>
          <p:cNvCxnSpPr>
            <a:cxnSpLocks noChangeShapeType="1"/>
            <a:stCxn id="10247" idx="1"/>
          </p:cNvCxnSpPr>
          <p:nvPr/>
        </p:nvCxnSpPr>
        <p:spPr bwMode="auto">
          <a:xfrm rot="10800000">
            <a:off x="7086600" y="3505200"/>
            <a:ext cx="5334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252" name="TextBox 16"/>
          <p:cNvSpPr txBox="1">
            <a:spLocks noChangeArrowheads="1"/>
          </p:cNvSpPr>
          <p:nvPr/>
        </p:nvSpPr>
        <p:spPr bwMode="auto">
          <a:xfrm>
            <a:off x="7086600" y="2895600"/>
            <a:ext cx="333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0253" name="TextBox 17"/>
          <p:cNvSpPr txBox="1">
            <a:spLocks noChangeArrowheads="1"/>
          </p:cNvSpPr>
          <p:nvPr/>
        </p:nvSpPr>
        <p:spPr bwMode="auto">
          <a:xfrm>
            <a:off x="8458200" y="3810000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cxnSp>
        <p:nvCxnSpPr>
          <p:cNvPr id="10254" name="Straight Arrow Connector 21"/>
          <p:cNvCxnSpPr>
            <a:cxnSpLocks noChangeShapeType="1"/>
            <a:endCxn id="10248" idx="0"/>
          </p:cNvCxnSpPr>
          <p:nvPr/>
        </p:nvCxnSpPr>
        <p:spPr bwMode="auto">
          <a:xfrm rot="5400000">
            <a:off x="7926388" y="4038600"/>
            <a:ext cx="455612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255" name="Straight Arrow Connector 26"/>
          <p:cNvCxnSpPr>
            <a:cxnSpLocks noChangeShapeType="1"/>
            <a:stCxn id="10248" idx="2"/>
            <a:endCxn id="10249" idx="0"/>
          </p:cNvCxnSpPr>
          <p:nvPr/>
        </p:nvCxnSpPr>
        <p:spPr bwMode="auto">
          <a:xfrm rot="5400000">
            <a:off x="7962901" y="4991101"/>
            <a:ext cx="3810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256" name="Straight Connector 30"/>
          <p:cNvCxnSpPr>
            <a:cxnSpLocks noChangeShapeType="1"/>
            <a:stCxn id="10249" idx="2"/>
          </p:cNvCxnSpPr>
          <p:nvPr/>
        </p:nvCxnSpPr>
        <p:spPr bwMode="auto">
          <a:xfrm rot="5400000">
            <a:off x="8039101" y="5829301"/>
            <a:ext cx="2286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57" name="Straight Connector 32"/>
          <p:cNvCxnSpPr>
            <a:cxnSpLocks noChangeShapeType="1"/>
          </p:cNvCxnSpPr>
          <p:nvPr/>
        </p:nvCxnSpPr>
        <p:spPr bwMode="auto">
          <a:xfrm rot="10800000">
            <a:off x="6553200" y="5943600"/>
            <a:ext cx="16002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58" name="Straight Connector 34"/>
          <p:cNvCxnSpPr>
            <a:cxnSpLocks noChangeShapeType="1"/>
          </p:cNvCxnSpPr>
          <p:nvPr/>
        </p:nvCxnSpPr>
        <p:spPr bwMode="auto">
          <a:xfrm rot="5400000" flipH="1" flipV="1">
            <a:off x="4914901" y="4305301"/>
            <a:ext cx="32766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59" name="Straight Connector 38"/>
          <p:cNvCxnSpPr>
            <a:cxnSpLocks noChangeShapeType="1"/>
          </p:cNvCxnSpPr>
          <p:nvPr/>
        </p:nvCxnSpPr>
        <p:spPr bwMode="auto">
          <a:xfrm>
            <a:off x="6553200" y="2667000"/>
            <a:ext cx="5334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60" name="Straight Arrow Connector 40"/>
          <p:cNvCxnSpPr>
            <a:cxnSpLocks noChangeShapeType="1"/>
            <a:endCxn id="10247" idx="0"/>
          </p:cNvCxnSpPr>
          <p:nvPr/>
        </p:nvCxnSpPr>
        <p:spPr bwMode="auto">
          <a:xfrm>
            <a:off x="7086600" y="2667000"/>
            <a:ext cx="685800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3" name="Straight Arrow Connector 42"/>
          <p:cNvCxnSpPr/>
          <p:nvPr/>
        </p:nvCxnSpPr>
        <p:spPr bwMode="auto">
          <a:xfrm rot="5400000">
            <a:off x="7391401" y="2286001"/>
            <a:ext cx="13716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 bwMode="auto">
          <a:xfrm rot="5400000">
            <a:off x="6705601" y="4419601"/>
            <a:ext cx="27432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 bwMode="auto">
          <a:xfrm rot="5400000">
            <a:off x="7734301" y="3314701"/>
            <a:ext cx="381000" cy="31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 bwMode="auto">
          <a:xfrm rot="10800000">
            <a:off x="7239000" y="3505200"/>
            <a:ext cx="6858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838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Paths in a loop with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791989" cy="435133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=0, f=0;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&lt;N;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if (x[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 &gt; 0)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f = f + c[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 * x[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Rectangle 5"/>
          <p:cNvSpPr/>
          <p:nvPr/>
        </p:nvSpPr>
        <p:spPr>
          <a:xfrm>
            <a:off x="6551122" y="1564871"/>
            <a:ext cx="1592580" cy="708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r>
              <a:rPr lang="en-US" dirty="0"/>
              <a:t>=0;</a:t>
            </a:r>
          </a:p>
          <a:p>
            <a:pPr algn="ctr"/>
            <a:r>
              <a:rPr lang="en-US" dirty="0"/>
              <a:t>f=0;</a:t>
            </a:r>
          </a:p>
        </p:txBody>
      </p:sp>
      <p:sp>
        <p:nvSpPr>
          <p:cNvPr id="7" name="Diamond 6"/>
          <p:cNvSpPr/>
          <p:nvPr/>
        </p:nvSpPr>
        <p:spPr>
          <a:xfrm>
            <a:off x="6417772" y="2542136"/>
            <a:ext cx="1859280" cy="617220"/>
          </a:xfrm>
          <a:prstGeom prst="diamon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r>
              <a:rPr lang="en-US" dirty="0"/>
              <a:t>&lt;N</a:t>
            </a:r>
          </a:p>
        </p:txBody>
      </p:sp>
      <p:sp>
        <p:nvSpPr>
          <p:cNvPr id="8" name="Diamond 7"/>
          <p:cNvSpPr/>
          <p:nvPr/>
        </p:nvSpPr>
        <p:spPr>
          <a:xfrm>
            <a:off x="6417772" y="3427961"/>
            <a:ext cx="1859280" cy="617220"/>
          </a:xfrm>
          <a:prstGeom prst="diamon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x[</a:t>
            </a:r>
            <a:r>
              <a:rPr lang="en-US" dirty="0" err="1"/>
              <a:t>i</a:t>
            </a:r>
            <a:r>
              <a:rPr lang="en-US" dirty="0"/>
              <a:t>] &gt; 0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9637" y="4313786"/>
            <a:ext cx="2495550" cy="708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 =f + c[</a:t>
            </a:r>
            <a:r>
              <a:rPr lang="en-US" dirty="0" err="1"/>
              <a:t>i</a:t>
            </a:r>
            <a:r>
              <a:rPr lang="en-US" dirty="0"/>
              <a:t>] * x[</a:t>
            </a:r>
            <a:r>
              <a:rPr lang="en-US" dirty="0" err="1"/>
              <a:t>i</a:t>
            </a:r>
            <a:r>
              <a:rPr lang="en-US" dirty="0"/>
              <a:t>];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9637" y="5291051"/>
            <a:ext cx="2495550" cy="708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r>
              <a:rPr lang="en-US" dirty="0"/>
              <a:t>++;</a:t>
            </a:r>
          </a:p>
        </p:txBody>
      </p:sp>
      <p:cxnSp>
        <p:nvCxnSpPr>
          <p:cNvPr id="11" name="Straight Arrow Connector 10"/>
          <p:cNvCxnSpPr>
            <a:stCxn id="6" idx="2"/>
            <a:endCxn id="7" idx="0"/>
          </p:cNvCxnSpPr>
          <p:nvPr/>
        </p:nvCxnSpPr>
        <p:spPr>
          <a:xfrm>
            <a:off x="7347412" y="2273531"/>
            <a:ext cx="0" cy="2686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</p:cNvCxnSpPr>
          <p:nvPr/>
        </p:nvCxnSpPr>
        <p:spPr>
          <a:xfrm>
            <a:off x="7347412" y="3159356"/>
            <a:ext cx="0" cy="2686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8277052" y="2850746"/>
            <a:ext cx="73533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  <a:endCxn id="9" idx="0"/>
          </p:cNvCxnSpPr>
          <p:nvPr/>
        </p:nvCxnSpPr>
        <p:spPr>
          <a:xfrm>
            <a:off x="7347412" y="4045181"/>
            <a:ext cx="0" cy="2686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2"/>
            <a:endCxn id="10" idx="0"/>
          </p:cNvCxnSpPr>
          <p:nvPr/>
        </p:nvCxnSpPr>
        <p:spPr>
          <a:xfrm>
            <a:off x="7347412" y="5022446"/>
            <a:ext cx="0" cy="2686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0" idx="1"/>
            <a:endCxn id="7" idx="1"/>
          </p:cNvCxnSpPr>
          <p:nvPr/>
        </p:nvCxnSpPr>
        <p:spPr>
          <a:xfrm rot="10800000" flipH="1">
            <a:off x="6099636" y="2850747"/>
            <a:ext cx="318135" cy="2794635"/>
          </a:xfrm>
          <a:prstGeom prst="bentConnector3">
            <a:avLst>
              <a:gd name="adj1" fmla="val -7185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8" idx="3"/>
            <a:endCxn id="10" idx="3"/>
          </p:cNvCxnSpPr>
          <p:nvPr/>
        </p:nvCxnSpPr>
        <p:spPr>
          <a:xfrm>
            <a:off x="8277052" y="3736571"/>
            <a:ext cx="318135" cy="1908810"/>
          </a:xfrm>
          <a:prstGeom prst="bentConnector3">
            <a:avLst>
              <a:gd name="adj1" fmla="val 17185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99403" y="247391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24614" y="307863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26671" y="39444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53137" y="333652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644842" y="1734535"/>
            <a:ext cx="168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1 time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44842" y="2564996"/>
            <a:ext cx="20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N+1 times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645450" y="3521187"/>
            <a:ext cx="181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N times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644842" y="5460715"/>
            <a:ext cx="1810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executed N times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644842" y="4476127"/>
                <a:ext cx="2212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executed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/>
                  <a:t> times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4842" y="4476127"/>
                <a:ext cx="2212144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2204" t="-8197" r="-192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4617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3295</Words>
  <Application>Microsoft Office PowerPoint</Application>
  <PresentationFormat>Widescreen</PresentationFormat>
  <Paragraphs>567</Paragraphs>
  <Slides>62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Arial</vt:lpstr>
      <vt:lpstr>Arial Unicode MS</vt:lpstr>
      <vt:lpstr>Calibri</vt:lpstr>
      <vt:lpstr>Calibri Light</vt:lpstr>
      <vt:lpstr>Cambria Math</vt:lpstr>
      <vt:lpstr>Courier New</vt:lpstr>
      <vt:lpstr>Monotype Sorts</vt:lpstr>
      <vt:lpstr>Symbol</vt:lpstr>
      <vt:lpstr>Wingdings</vt:lpstr>
      <vt:lpstr>Office Theme</vt:lpstr>
      <vt:lpstr>Program design and analysis</vt:lpstr>
      <vt:lpstr>Program-level performance analysis</vt:lpstr>
      <vt:lpstr>Complexities of program performance</vt:lpstr>
      <vt:lpstr>How to measure program performance</vt:lpstr>
      <vt:lpstr>Program performance metrics</vt:lpstr>
      <vt:lpstr>Elements of program performance</vt:lpstr>
      <vt:lpstr>Data-dependent paths in an if statement</vt:lpstr>
      <vt:lpstr>Paths in a loop</vt:lpstr>
      <vt:lpstr>Paths in a loop with conditions</vt:lpstr>
      <vt:lpstr>Instruction timing</vt:lpstr>
      <vt:lpstr>Caching effects</vt:lpstr>
      <vt:lpstr>Mesaurement-driven performance analysis</vt:lpstr>
      <vt:lpstr>Feeding the program</vt:lpstr>
      <vt:lpstr>Trace-driven measurement</vt:lpstr>
      <vt:lpstr>Physical measurement</vt:lpstr>
      <vt:lpstr>CPU simulation</vt:lpstr>
      <vt:lpstr>SimpleScalar FIR filter simulation</vt:lpstr>
      <vt:lpstr>Performance optimization motivation</vt:lpstr>
      <vt:lpstr>Programs and performance analysis</vt:lpstr>
      <vt:lpstr>Loop optimizations</vt:lpstr>
      <vt:lpstr>Code motion</vt:lpstr>
      <vt:lpstr>Induction variable elimination</vt:lpstr>
      <vt:lpstr>Cache analysis</vt:lpstr>
      <vt:lpstr>Array conflicts in cache</vt:lpstr>
      <vt:lpstr>Array conflicts, cont’d.</vt:lpstr>
      <vt:lpstr>Array padding</vt:lpstr>
      <vt:lpstr>Loop tiling</vt:lpstr>
      <vt:lpstr>Loop tiling example</vt:lpstr>
      <vt:lpstr>Performance optimization hints</vt:lpstr>
      <vt:lpstr>Energy/power optimization</vt:lpstr>
      <vt:lpstr>Measuring energy consumption</vt:lpstr>
      <vt:lpstr>Sources of energy consumption</vt:lpstr>
      <vt:lpstr>Cache behavior is important</vt:lpstr>
      <vt:lpstr>Cache sweet spot</vt:lpstr>
      <vt:lpstr>Optimizing for energy</vt:lpstr>
      <vt:lpstr>Optimizing for energy, cont’d.</vt:lpstr>
      <vt:lpstr>Efficient loops</vt:lpstr>
      <vt:lpstr>Single-instruction repeat loop example</vt:lpstr>
      <vt:lpstr>Optimizing for program size</vt:lpstr>
      <vt:lpstr>Data size minimization</vt:lpstr>
      <vt:lpstr>Reducing code size</vt:lpstr>
      <vt:lpstr>Program validation and testing</vt:lpstr>
      <vt:lpstr>Clear-box testing</vt:lpstr>
      <vt:lpstr>Controlling and observing programs</vt:lpstr>
      <vt:lpstr>Execution paths and testing</vt:lpstr>
      <vt:lpstr>Choosing the paths to test</vt:lpstr>
      <vt:lpstr>Basis paths</vt:lpstr>
      <vt:lpstr>Cyclomatic complexity</vt:lpstr>
      <vt:lpstr>Branch testing</vt:lpstr>
      <vt:lpstr>Branch testing example</vt:lpstr>
      <vt:lpstr>Domain testing</vt:lpstr>
      <vt:lpstr>Def-use pairs</vt:lpstr>
      <vt:lpstr>Loop testing</vt:lpstr>
      <vt:lpstr>Black-box testing</vt:lpstr>
      <vt:lpstr>Black-box test vectors</vt:lpstr>
      <vt:lpstr>How much testing is enough?</vt:lpstr>
      <vt:lpstr>Security-related bugs</vt:lpstr>
      <vt:lpstr>Code certificates</vt:lpstr>
      <vt:lpstr>Code signing</vt:lpstr>
      <vt:lpstr>Code signing process</vt:lpstr>
      <vt:lpstr>Checking signed code</vt:lpstr>
      <vt:lpstr>Passwords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57</cp:revision>
  <dcterms:created xsi:type="dcterms:W3CDTF">2015-09-18T01:17:20Z</dcterms:created>
  <dcterms:modified xsi:type="dcterms:W3CDTF">2021-06-22T00:47:41Z</dcterms:modified>
</cp:coreProperties>
</file>