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AD9F9-BAA6-4A86-9331-9B5354A6B9A7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69DAE-F286-4EF2-9A36-6A8E6B6A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3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69DAE-F286-4EF2-9A36-6A8E6B6A5D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44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E09B6-792D-4F27-AD9C-7FF1661C6838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56E2-35DD-4269-897B-607EF40ECEDB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1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B2A3-F29B-47F8-A2CC-2C1242D77074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0AC8-75A8-47FE-AA17-D1E36C72D14B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5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D27A7-150E-4087-B99C-5144583EDC77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8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63E10-5B20-4DFE-8B13-30C17B970383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9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6A33-23DF-463C-97B3-96707676B9E1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3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31287-38DA-4086-990C-8177FD523D36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0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51B0B-DF89-4D1A-B7AC-3CE56FE7057B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5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4D363-E4B1-45C9-BB8E-D1480DFF4507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2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5FFAA-ECB6-4178-A5D9-E7AB247B6CAD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0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A02F8-C674-4857-BD29-156F0122AB49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9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 design and analysis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Digital still camera.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61958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DCT quantization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DCT does not introduce loss.</a:t>
            </a:r>
          </a:p>
          <a:p>
            <a:pPr lvl="1"/>
            <a:r>
              <a:rPr lang="en-US" dirty="0"/>
              <a:t>Quantizing the DCT matrix introduces loss.</a:t>
            </a:r>
          </a:p>
          <a:p>
            <a:r>
              <a:rPr lang="en-US" dirty="0"/>
              <a:t>Typical quantization matrix throws away high spatial frequencies:</a:t>
            </a:r>
          </a:p>
        </p:txBody>
      </p:sp>
      <p:pic>
        <p:nvPicPr>
          <p:cNvPr id="21506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114800"/>
            <a:ext cx="28384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71925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Generating the bit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885950"/>
            <a:ext cx="4114800" cy="4171950"/>
          </a:xfrm>
        </p:spPr>
        <p:txBody>
          <a:bodyPr/>
          <a:lstStyle/>
          <a:p>
            <a:r>
              <a:rPr lang="en-US" dirty="0" err="1"/>
              <a:t>Zig-zag</a:t>
            </a:r>
            <a:r>
              <a:rPr lang="en-US" dirty="0"/>
              <a:t> pattern reads coefficients from DC </a:t>
            </a:r>
            <a:r>
              <a:rPr lang="en-US" dirty="0" err="1"/>
              <a:t>x,y</a:t>
            </a:r>
            <a:r>
              <a:rPr lang="en-US" dirty="0"/>
              <a:t> spatial frequency to highest spatial frequency.</a:t>
            </a:r>
          </a:p>
          <a:p>
            <a:r>
              <a:rPr lang="en-US" dirty="0"/>
              <a:t>Increases opportunities for run-length encoding of 0s.</a:t>
            </a:r>
          </a:p>
        </p:txBody>
      </p:sp>
      <p:pic>
        <p:nvPicPr>
          <p:cNvPr id="6" name="Picture 5" descr="f05-37-9780123884367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1" y="2133601"/>
            <a:ext cx="3552825" cy="355282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14421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formats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/>
              <a:t>TIFF generally used for uncompressed images.</a:t>
            </a:r>
          </a:p>
          <a:p>
            <a:r>
              <a:rPr lang="en-US" sz="2000" dirty="0"/>
              <a:t>EXIF adds information to image:</a:t>
            </a:r>
          </a:p>
          <a:p>
            <a:pPr lvl="1"/>
            <a:r>
              <a:rPr lang="en-US" sz="2000" dirty="0"/>
              <a:t>Metadata (date, time, etc.).</a:t>
            </a:r>
          </a:p>
          <a:p>
            <a:pPr lvl="1"/>
            <a:r>
              <a:rPr lang="en-US" sz="2000" dirty="0"/>
              <a:t>Thumbnail.</a:t>
            </a:r>
          </a:p>
          <a:p>
            <a:pPr lvl="1"/>
            <a:r>
              <a:rPr lang="en-US" sz="2000" dirty="0"/>
              <a:t>JPEG data.</a:t>
            </a:r>
          </a:p>
          <a:p>
            <a:r>
              <a:rPr lang="en-US" sz="2000" dirty="0"/>
              <a:t>DCF specifies organization of directories, file names, etc.</a:t>
            </a:r>
          </a:p>
        </p:txBody>
      </p:sp>
      <p:pic>
        <p:nvPicPr>
          <p:cNvPr id="7" name="Content Placeholder 6" descr="f05-39-978012388436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315200" y="1752601"/>
            <a:ext cx="2133600" cy="438048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56215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Camera platform architecture</a:t>
            </a:r>
          </a:p>
        </p:txBody>
      </p:sp>
      <p:pic>
        <p:nvPicPr>
          <p:cNvPr id="9" name="Content Placeholder 8" descr="f05-43-9780123884367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2133600"/>
            <a:ext cx="6324600" cy="3132746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20189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Picture taking process state diagram</a:t>
            </a:r>
          </a:p>
        </p:txBody>
      </p:sp>
      <p:pic>
        <p:nvPicPr>
          <p:cNvPr id="6" name="Content Placeholder 5" descr="f05-41-9780123884367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5201" y="1981200"/>
            <a:ext cx="5046689" cy="384810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26891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Picture taking process sequence diagram</a:t>
            </a:r>
          </a:p>
        </p:txBody>
      </p:sp>
      <p:pic>
        <p:nvPicPr>
          <p:cNvPr id="6" name="Content Placeholder 5" descr="f05-44-9780123884367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46700" y="1885950"/>
            <a:ext cx="3647800" cy="4171950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456898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Picture viewing state diagram</a:t>
            </a:r>
          </a:p>
        </p:txBody>
      </p:sp>
      <p:pic>
        <p:nvPicPr>
          <p:cNvPr id="6" name="Content Placeholder 5" descr="f05-40-9780123884367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81600" y="1828801"/>
            <a:ext cx="2057400" cy="3976719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997167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Camera class diagram</a:t>
            </a:r>
          </a:p>
        </p:txBody>
      </p:sp>
      <p:pic>
        <p:nvPicPr>
          <p:cNvPr id="6" name="Content Placeholder 5" descr="f05-42-9780123884367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81401" y="1905001"/>
            <a:ext cx="5065573" cy="3757613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64923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 design and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Image compression, file system, etc. may be obtained as intellectual property.</a:t>
            </a:r>
          </a:p>
          <a:p>
            <a:r>
              <a:rPr lang="en-US" dirty="0"/>
              <a:t>Multiple buffers in imaging pipeline can be used to help </a:t>
            </a:r>
            <a:r>
              <a:rPr lang="en-US"/>
              <a:t>test the system.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65509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Theory of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Taking a picture requires:</a:t>
            </a:r>
          </a:p>
          <a:p>
            <a:pPr lvl="1"/>
            <a:r>
              <a:rPr lang="en-US" dirty="0"/>
              <a:t>Determining exposure and focus.</a:t>
            </a:r>
          </a:p>
          <a:p>
            <a:pPr lvl="1"/>
            <a:r>
              <a:rPr lang="en-US" dirty="0"/>
              <a:t>Capturing the image.</a:t>
            </a:r>
          </a:p>
          <a:p>
            <a:pPr lvl="1"/>
            <a:r>
              <a:rPr lang="en-US" dirty="0"/>
              <a:t>Developing the image.</a:t>
            </a:r>
          </a:p>
          <a:p>
            <a:pPr lvl="1"/>
            <a:r>
              <a:rPr lang="en-US" dirty="0"/>
              <a:t>Compressing the image.</a:t>
            </a:r>
          </a:p>
          <a:p>
            <a:pPr lvl="1"/>
            <a:r>
              <a:rPr lang="en-US" dirty="0"/>
              <a:t>Generating and storing an image file.</a:t>
            </a:r>
          </a:p>
          <a:p>
            <a:r>
              <a:rPr lang="en-US" dirty="0"/>
              <a:t>Luminance: brightness; chrominance: color.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85437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f05-35-9780123884367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6601" y="1600201"/>
            <a:ext cx="5663269" cy="4071937"/>
          </a:xfrm>
        </p:spPr>
      </p:pic>
      <p:sp>
        <p:nvSpPr>
          <p:cNvPr id="5" name="Oval 4"/>
          <p:cNvSpPr/>
          <p:nvPr/>
        </p:nvSpPr>
        <p:spPr bwMode="auto">
          <a:xfrm>
            <a:off x="5224670" y="2971800"/>
            <a:ext cx="762000" cy="762000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Bayer pattern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257800" y="1981200"/>
            <a:ext cx="762000" cy="2743200"/>
            <a:chOff x="3733800" y="1981200"/>
            <a:chExt cx="762000" cy="2743200"/>
          </a:xfrm>
        </p:grpSpPr>
        <p:grpSp>
          <p:nvGrpSpPr>
            <p:cNvPr id="4" name="Group 3"/>
            <p:cNvGrpSpPr/>
            <p:nvPr/>
          </p:nvGrpSpPr>
          <p:grpSpPr>
            <a:xfrm>
              <a:off x="3733800" y="1981200"/>
              <a:ext cx="762000" cy="2362200"/>
              <a:chOff x="3733800" y="1981200"/>
              <a:chExt cx="762000" cy="2362200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4114800" y="2362200"/>
                <a:ext cx="0" cy="1981200"/>
                <a:chOff x="4114800" y="2362200"/>
                <a:chExt cx="0" cy="1981200"/>
              </a:xfrm>
            </p:grpSpPr>
            <p:cxnSp>
              <p:nvCxnSpPr>
                <p:cNvPr id="8" name="Straight Arrow Connector 7"/>
                <p:cNvCxnSpPr/>
                <p:nvPr/>
              </p:nvCxnSpPr>
              <p:spPr bwMode="auto">
                <a:xfrm>
                  <a:off x="4114800" y="2362200"/>
                  <a:ext cx="0" cy="1066800"/>
                </a:xfrm>
                <a:prstGeom prst="straightConnector1">
                  <a:avLst/>
                </a:prstGeom>
                <a:solidFill>
                  <a:schemeClr val="accent1"/>
                </a:solidFill>
                <a:ln w="76200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12" name="Straight Arrow Connector 11"/>
                <p:cNvCxnSpPr/>
                <p:nvPr/>
              </p:nvCxnSpPr>
              <p:spPr bwMode="auto">
                <a:xfrm flipV="1">
                  <a:off x="4114800" y="3429000"/>
                  <a:ext cx="0" cy="914400"/>
                </a:xfrm>
                <a:prstGeom prst="straightConnector1">
                  <a:avLst/>
                </a:prstGeom>
                <a:solidFill>
                  <a:schemeClr val="accent1"/>
                </a:solidFill>
                <a:ln w="76200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sp>
            <p:nvSpPr>
              <p:cNvPr id="3" name="Oval 2"/>
              <p:cNvSpPr/>
              <p:nvPr/>
            </p:nvSpPr>
            <p:spPr bwMode="auto">
              <a:xfrm>
                <a:off x="3733800" y="1981200"/>
                <a:ext cx="762000" cy="762000"/>
              </a:xfrm>
              <a:prstGeom prst="ellipse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latin typeface="Times New Roman" pitchFamily="18" charset="0"/>
                </a:endParaRPr>
              </a:p>
            </p:txBody>
          </p:sp>
        </p:grpSp>
        <p:sp>
          <p:nvSpPr>
            <p:cNvPr id="9" name="Oval 8"/>
            <p:cNvSpPr/>
            <p:nvPr/>
          </p:nvSpPr>
          <p:spPr bwMode="auto">
            <a:xfrm>
              <a:off x="3733800" y="3962400"/>
              <a:ext cx="762000" cy="76200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10" name="Oval 9"/>
          <p:cNvSpPr/>
          <p:nvPr/>
        </p:nvSpPr>
        <p:spPr bwMode="auto">
          <a:xfrm>
            <a:off x="5220031" y="2971800"/>
            <a:ext cx="762000" cy="762000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 New Roman" pitchFamily="18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267200" y="2971800"/>
            <a:ext cx="2667000" cy="762000"/>
            <a:chOff x="2743200" y="2971800"/>
            <a:chExt cx="2667000" cy="762000"/>
          </a:xfrm>
        </p:grpSpPr>
        <p:sp>
          <p:nvSpPr>
            <p:cNvPr id="11" name="Oval 10"/>
            <p:cNvSpPr/>
            <p:nvPr/>
          </p:nvSpPr>
          <p:spPr bwMode="auto">
            <a:xfrm>
              <a:off x="2743200" y="2971800"/>
              <a:ext cx="762000" cy="762000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4648200" y="2971800"/>
              <a:ext cx="762000" cy="762000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 New Roman" pitchFamily="18" charset="0"/>
              </a:endParaRPr>
            </a:p>
          </p:txBody>
        </p:sp>
        <p:cxnSp>
          <p:nvCxnSpPr>
            <p:cNvPr id="7" name="Straight Arrow Connector 6"/>
            <p:cNvCxnSpPr>
              <a:stCxn id="11" idx="6"/>
              <a:endCxn id="10" idx="2"/>
            </p:cNvCxnSpPr>
            <p:nvPr/>
          </p:nvCxnSpPr>
          <p:spPr bwMode="auto">
            <a:xfrm>
              <a:off x="3505200" y="3352800"/>
              <a:ext cx="190831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 bwMode="auto">
            <a:xfrm flipH="1">
              <a:off x="4495800" y="3352800"/>
              <a:ext cx="152400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/>
          <p:cNvSpPr/>
          <p:nvPr/>
        </p:nvSpPr>
        <p:spPr bwMode="auto">
          <a:xfrm>
            <a:off x="5220031" y="2971800"/>
            <a:ext cx="762000" cy="762000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7239000" y="3943847"/>
            <a:ext cx="762000" cy="762000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 New Roman" pitchFamily="18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6172200" y="2971801"/>
            <a:ext cx="2756452" cy="2696817"/>
            <a:chOff x="4648200" y="2971800"/>
            <a:chExt cx="2756452" cy="2696817"/>
          </a:xfrm>
        </p:grpSpPr>
        <p:sp>
          <p:nvSpPr>
            <p:cNvPr id="20" name="Oval 19"/>
            <p:cNvSpPr/>
            <p:nvPr/>
          </p:nvSpPr>
          <p:spPr bwMode="auto">
            <a:xfrm>
              <a:off x="5715000" y="2971800"/>
              <a:ext cx="762000" cy="7620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4648200" y="3943847"/>
              <a:ext cx="762000" cy="7620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6642652" y="3943847"/>
              <a:ext cx="762000" cy="7620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688496" y="4906617"/>
              <a:ext cx="762000" cy="7620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 New Roman" pitchFamily="18" charset="0"/>
              </a:endParaRPr>
            </a:p>
          </p:txBody>
        </p:sp>
        <p:cxnSp>
          <p:nvCxnSpPr>
            <p:cNvPr id="24" name="Straight Arrow Connector 23"/>
            <p:cNvCxnSpPr>
              <a:stCxn id="21" idx="6"/>
              <a:endCxn id="14" idx="2"/>
            </p:cNvCxnSpPr>
            <p:nvPr/>
          </p:nvCxnSpPr>
          <p:spPr bwMode="auto">
            <a:xfrm>
              <a:off x="5410200" y="4324847"/>
              <a:ext cx="304800" cy="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22" idx="2"/>
              <a:endCxn id="14" idx="6"/>
            </p:cNvCxnSpPr>
            <p:nvPr/>
          </p:nvCxnSpPr>
          <p:spPr bwMode="auto">
            <a:xfrm flipH="1">
              <a:off x="6477000" y="4324847"/>
              <a:ext cx="165652" cy="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 bwMode="auto">
            <a:xfrm flipV="1">
              <a:off x="6096000" y="4705847"/>
              <a:ext cx="0" cy="200770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20" idx="4"/>
              <a:endCxn id="14" idx="0"/>
            </p:cNvCxnSpPr>
            <p:nvPr/>
          </p:nvCxnSpPr>
          <p:spPr bwMode="auto">
            <a:xfrm>
              <a:off x="6096000" y="3733800"/>
              <a:ext cx="0" cy="210047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7638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Bayer pattern interpolation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Interpolate two missing color components for each pixel.</a:t>
            </a:r>
          </a:p>
          <a:p>
            <a:pPr lvl="1"/>
            <a:r>
              <a:rPr lang="en-US" dirty="0"/>
              <a:t>Use values from neighbors.</a:t>
            </a:r>
          </a:p>
          <a:p>
            <a:r>
              <a:rPr lang="en-US" dirty="0"/>
              <a:t>R2.1 = (R1.0 + R1.1)/4</a:t>
            </a:r>
          </a:p>
          <a:p>
            <a:r>
              <a:rPr lang="en-US" dirty="0"/>
              <a:t>B2.1 = (B1.1 + B1.4)/2</a:t>
            </a:r>
          </a:p>
          <a:p>
            <a:r>
              <a:rPr lang="en-US" dirty="0"/>
              <a:t>G1.1 = (G1.1 + G2.1 + G2.2 + G1.4)/4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80055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algorithms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Color temperature correction: estimate color of light source and correct to normalize color values.</a:t>
            </a:r>
          </a:p>
          <a:p>
            <a:r>
              <a:rPr lang="en-US" dirty="0"/>
              <a:t>Sharpening algorithms reduce </a:t>
            </a:r>
            <a:r>
              <a:rPr lang="en-US" dirty="0" err="1"/>
              <a:t>pixellation</a:t>
            </a:r>
            <a:r>
              <a:rPr lang="en-US" dirty="0"/>
              <a:t> effects.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7268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compression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RAW images are uncompressed and usually </a:t>
            </a:r>
            <a:r>
              <a:rPr lang="en-US" dirty="0" err="1"/>
              <a:t>uninterpolated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Formats are camera-dependent.</a:t>
            </a:r>
          </a:p>
          <a:p>
            <a:r>
              <a:rPr lang="en-US" dirty="0"/>
              <a:t>JPEG is </a:t>
            </a:r>
            <a:r>
              <a:rPr lang="en-US" dirty="0" err="1"/>
              <a:t>lossy</a:t>
            </a:r>
            <a:r>
              <a:rPr lang="en-US" dirty="0"/>
              <a:t>---relies on perceptual image coding.</a:t>
            </a:r>
          </a:p>
          <a:p>
            <a:pPr lvl="1"/>
            <a:r>
              <a:rPr lang="en-US" dirty="0"/>
              <a:t>Eliminate or smooth some small features.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04179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JPEG compression process</a:t>
            </a:r>
          </a:p>
        </p:txBody>
      </p:sp>
      <p:pic>
        <p:nvPicPr>
          <p:cNvPr id="6" name="Content Placeholder 5" descr="f05-36-9780123884367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3048001"/>
            <a:ext cx="8534400" cy="1027115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94372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 space conversion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Convert from RGB to luminance/chrominance form used in JPEG.</a:t>
            </a:r>
          </a:p>
          <a:p>
            <a:r>
              <a:rPr lang="en-US" dirty="0"/>
              <a:t>JFIF standard conversion matrix:</a:t>
            </a:r>
          </a:p>
        </p:txBody>
      </p:sp>
      <p:pic>
        <p:nvPicPr>
          <p:cNvPr id="20482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4267200"/>
            <a:ext cx="707780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556023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Discrete cosine transform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Converts 8 x 8 block of pixel to spatial frequencies.</a:t>
            </a:r>
          </a:p>
          <a:p>
            <a:r>
              <a:rPr lang="en-US" dirty="0"/>
              <a:t>DCT computation is highly optimized, may be mapped onto accelerators or specialized </a:t>
            </a:r>
            <a:r>
              <a:rPr lang="en-US" dirty="0" err="1"/>
              <a:t>instrutions</a:t>
            </a:r>
            <a:r>
              <a:rPr lang="en-US" dirty="0"/>
              <a:t>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93962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491</Words>
  <Application>Microsoft Office PowerPoint</Application>
  <PresentationFormat>Widescreen</PresentationFormat>
  <Paragraphs>73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Office Theme</vt:lpstr>
      <vt:lpstr>Program design and analysis</vt:lpstr>
      <vt:lpstr>Theory of operations</vt:lpstr>
      <vt:lpstr>Bayer pattern</vt:lpstr>
      <vt:lpstr>Bayer pattern interpolation</vt:lpstr>
      <vt:lpstr>Development algorithms</vt:lpstr>
      <vt:lpstr>Image compression</vt:lpstr>
      <vt:lpstr>JPEG compression process</vt:lpstr>
      <vt:lpstr>Color space conversion</vt:lpstr>
      <vt:lpstr>Discrete cosine transform</vt:lpstr>
      <vt:lpstr>DCT quantization</vt:lpstr>
      <vt:lpstr>Generating the bit encoding</vt:lpstr>
      <vt:lpstr>File formats</vt:lpstr>
      <vt:lpstr>Camera platform architecture</vt:lpstr>
      <vt:lpstr>Picture taking process state diagram</vt:lpstr>
      <vt:lpstr>Picture taking process sequence diagram</vt:lpstr>
      <vt:lpstr>Picture viewing state diagram</vt:lpstr>
      <vt:lpstr>Camera class diagram</vt:lpstr>
      <vt:lpstr>Component design and testing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CPUs</dc:title>
  <dc:creator>Marilyn</dc:creator>
  <cp:lastModifiedBy>Marilyn Wolf</cp:lastModifiedBy>
  <cp:revision>44</cp:revision>
  <dcterms:created xsi:type="dcterms:W3CDTF">2015-09-18T01:17:20Z</dcterms:created>
  <dcterms:modified xsi:type="dcterms:W3CDTF">2021-06-18T01:12:53Z</dcterms:modified>
</cp:coreProperties>
</file>