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98" r:id="rId10"/>
    <p:sldId id="299" r:id="rId11"/>
    <p:sldId id="268" r:id="rId12"/>
    <p:sldId id="269" r:id="rId13"/>
    <p:sldId id="270" r:id="rId14"/>
    <p:sldId id="296" r:id="rId15"/>
    <p:sldId id="274" r:id="rId16"/>
    <p:sldId id="275" r:id="rId17"/>
    <p:sldId id="278" r:id="rId18"/>
    <p:sldId id="297" r:id="rId19"/>
    <p:sldId id="289" r:id="rId20"/>
    <p:sldId id="290" r:id="rId21"/>
    <p:sldId id="291" r:id="rId22"/>
    <p:sldId id="292" r:id="rId23"/>
    <p:sldId id="293" r:id="rId24"/>
    <p:sldId id="294" r:id="rId25"/>
    <p:sldId id="276" r:id="rId26"/>
    <p:sldId id="277" r:id="rId27"/>
    <p:sldId id="300" r:id="rId28"/>
    <p:sldId id="279" r:id="rId29"/>
    <p:sldId id="301" r:id="rId30"/>
    <p:sldId id="285" r:id="rId31"/>
    <p:sldId id="286" r:id="rId32"/>
    <p:sldId id="287" r:id="rId33"/>
    <p:sldId id="288" r:id="rId34"/>
    <p:sldId id="302" r:id="rId35"/>
    <p:sldId id="307" r:id="rId36"/>
    <p:sldId id="303" r:id="rId37"/>
    <p:sldId id="304" r:id="rId38"/>
    <p:sldId id="305" r:id="rId39"/>
    <p:sldId id="306" r:id="rId40"/>
    <p:sldId id="308" r:id="rId41"/>
    <p:sldId id="309" r:id="rId42"/>
    <p:sldId id="312" r:id="rId43"/>
    <p:sldId id="310" r:id="rId44"/>
    <p:sldId id="311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2" d="100"/>
          <a:sy n="72" d="100"/>
        </p:scale>
        <p:origin x="9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199CF-4C7D-4CD0-93EF-F5A391B58DB2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3E448-B8B0-4E9F-926B-AA5E4D6C8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31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3E448-B8B0-4E9F-926B-AA5E4D6C87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33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B955-2F72-4AF3-8046-0E80FA586FDD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725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1AE5-8446-48DB-BF46-9A301FAC70B7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5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BC3C-5DB3-4A20-B173-8A8B6AC69783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198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28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885950"/>
            <a:ext cx="10905067" cy="41719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AC6F9-922C-483B-BA08-1BDF9A5C86EB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F5201-F029-45C6-BB03-66896CF41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9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6C6C4-DA0F-4F53-9278-62E52179E958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704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5DD6B-0A6B-4A79-B213-A5404B1153A4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3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35FD7-85CE-4FC3-886F-19DF7FF826B8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8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45FF-CC95-491A-B468-F2CE56743B60}" type="datetime1">
              <a:rPr lang="en-US" smtClean="0"/>
              <a:t>11/17/2021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4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4A13-46C5-4627-A165-CD269FCF8F4D}" type="datetime1">
              <a:rPr lang="en-US" smtClean="0"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25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1F7F-108D-4A11-93B5-86C92DDD2645}" type="datetime1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259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180-6FC8-4A70-81D4-DFBC7B74B1DC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37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6C45-DE8D-40E3-A72E-4AA2D6C7CD7A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24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95022-4F1F-4C82-9B88-DB0874BC2E74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74B9D-FFE7-43FD-9398-3A852F50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design techniques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Design methodologies.</a:t>
            </a:r>
          </a:p>
          <a:p>
            <a:r>
              <a:rPr lang="en-US"/>
              <a:t>Requirements and specification.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65604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38B47-F43F-4CB1-976C-43706D8C7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 model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1E880D-286A-48C3-B940-2A4C02783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B6143E3-A154-4E09-B033-DBE3C436CAC2}"/>
              </a:ext>
            </a:extLst>
          </p:cNvPr>
          <p:cNvCxnSpPr>
            <a:cxnSpLocks/>
          </p:cNvCxnSpPr>
          <p:nvPr/>
        </p:nvCxnSpPr>
        <p:spPr>
          <a:xfrm>
            <a:off x="2597426" y="2516933"/>
            <a:ext cx="3327854" cy="2902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782EC3F-571B-4A71-991F-730FD927AF74}"/>
              </a:ext>
            </a:extLst>
          </p:cNvPr>
          <p:cNvCxnSpPr>
            <a:cxnSpLocks/>
          </p:cNvCxnSpPr>
          <p:nvPr/>
        </p:nvCxnSpPr>
        <p:spPr>
          <a:xfrm flipV="1">
            <a:off x="5925280" y="2516933"/>
            <a:ext cx="3200403" cy="2902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F3D468F-AEA7-434C-94FB-354658652E9B}"/>
              </a:ext>
            </a:extLst>
          </p:cNvPr>
          <p:cNvSpPr txBox="1"/>
          <p:nvPr/>
        </p:nvSpPr>
        <p:spPr>
          <a:xfrm>
            <a:off x="1735780" y="1940140"/>
            <a:ext cx="172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product concept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17E726-CFFE-4486-9BDF-F7348FA046AF}"/>
              </a:ext>
            </a:extLst>
          </p:cNvPr>
          <p:cNvSpPr txBox="1"/>
          <p:nvPr/>
        </p:nvSpPr>
        <p:spPr>
          <a:xfrm>
            <a:off x="8330102" y="1690688"/>
            <a:ext cx="1880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manufacturing and operation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49C746-2360-47EE-8FA2-D9822BEA0BA4}"/>
              </a:ext>
            </a:extLst>
          </p:cNvPr>
          <p:cNvSpPr txBox="1"/>
          <p:nvPr/>
        </p:nvSpPr>
        <p:spPr>
          <a:xfrm>
            <a:off x="3613421" y="5049828"/>
            <a:ext cx="1880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unit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440681-3822-4114-BADA-6CF56341BCD3}"/>
              </a:ext>
            </a:extLst>
          </p:cNvPr>
          <p:cNvSpPr txBox="1"/>
          <p:nvPr/>
        </p:nvSpPr>
        <p:spPr>
          <a:xfrm>
            <a:off x="6494809" y="5049828"/>
            <a:ext cx="1880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unit test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7B2D71-B765-4591-9988-8CAC84F72CCC}"/>
              </a:ext>
            </a:extLst>
          </p:cNvPr>
          <p:cNvSpPr txBox="1"/>
          <p:nvPr/>
        </p:nvSpPr>
        <p:spPr>
          <a:xfrm>
            <a:off x="8986668" y="2795643"/>
            <a:ext cx="1880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safety requirement verification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CCA12D-8496-4E42-A4C0-15C9DFAB94E8}"/>
              </a:ext>
            </a:extLst>
          </p:cNvPr>
          <p:cNvSpPr txBox="1"/>
          <p:nvPr/>
        </p:nvSpPr>
        <p:spPr>
          <a:xfrm>
            <a:off x="2381247" y="3976601"/>
            <a:ext cx="1880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architecture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B23967-CD1C-4138-9F21-220A1E296E79}"/>
              </a:ext>
            </a:extLst>
          </p:cNvPr>
          <p:cNvSpPr txBox="1"/>
          <p:nvPr/>
        </p:nvSpPr>
        <p:spPr>
          <a:xfrm>
            <a:off x="7434866" y="3976601"/>
            <a:ext cx="1880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integration and system test</a:t>
            </a:r>
          </a:p>
        </p:txBody>
      </p:sp>
      <p:sp>
        <p:nvSpPr>
          <p:cNvPr id="19" name="Arrow: Left 18">
            <a:extLst>
              <a:ext uri="{FF2B5EF4-FFF2-40B4-BE49-F238E27FC236}">
                <a16:creationId xmlns:a16="http://schemas.microsoft.com/office/drawing/2014/main" id="{35BB3CCE-3605-497D-9A84-D48242FEF1DF}"/>
              </a:ext>
            </a:extLst>
          </p:cNvPr>
          <p:cNvSpPr/>
          <p:nvPr/>
        </p:nvSpPr>
        <p:spPr>
          <a:xfrm>
            <a:off x="5493535" y="4541023"/>
            <a:ext cx="809273" cy="2769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Left 19">
            <a:extLst>
              <a:ext uri="{FF2B5EF4-FFF2-40B4-BE49-F238E27FC236}">
                <a16:creationId xmlns:a16="http://schemas.microsoft.com/office/drawing/2014/main" id="{4C8E6798-0A7B-4B30-8C2C-766AC871304D}"/>
              </a:ext>
            </a:extLst>
          </p:cNvPr>
          <p:cNvSpPr/>
          <p:nvPr/>
        </p:nvSpPr>
        <p:spPr>
          <a:xfrm>
            <a:off x="4900134" y="3801386"/>
            <a:ext cx="2046618" cy="2769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Left 20">
            <a:extLst>
              <a:ext uri="{FF2B5EF4-FFF2-40B4-BE49-F238E27FC236}">
                <a16:creationId xmlns:a16="http://schemas.microsoft.com/office/drawing/2014/main" id="{B3383B6B-8B1D-49BC-9229-31B2851ADD88}"/>
              </a:ext>
            </a:extLst>
          </p:cNvPr>
          <p:cNvSpPr/>
          <p:nvPr/>
        </p:nvSpPr>
        <p:spPr>
          <a:xfrm>
            <a:off x="3727854" y="2894347"/>
            <a:ext cx="4287844" cy="2769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8513CC-0B22-4276-ABA4-1042EAD344AD}"/>
              </a:ext>
            </a:extLst>
          </p:cNvPr>
          <p:cNvSpPr txBox="1"/>
          <p:nvPr/>
        </p:nvSpPr>
        <p:spPr>
          <a:xfrm flipH="1">
            <a:off x="5143912" y="2382798"/>
            <a:ext cx="1752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verification</a:t>
            </a:r>
          </a:p>
        </p:txBody>
      </p:sp>
      <p:sp>
        <p:nvSpPr>
          <p:cNvPr id="23" name="Content Placeholder 4">
            <a:extLst>
              <a:ext uri="{FF2B5EF4-FFF2-40B4-BE49-F238E27FC236}">
                <a16:creationId xmlns:a16="http://schemas.microsoft.com/office/drawing/2014/main" id="{1CF3BB1D-3835-40DE-96F2-BABEDF326233}"/>
              </a:ext>
            </a:extLst>
          </p:cNvPr>
          <p:cNvSpPr txBox="1">
            <a:spLocks/>
          </p:cNvSpPr>
          <p:nvPr/>
        </p:nvSpPr>
        <p:spPr>
          <a:xfrm>
            <a:off x="264281" y="4552286"/>
            <a:ext cx="4655335" cy="19191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Supports automotive safety methodologies.</a:t>
            </a:r>
          </a:p>
          <a:p>
            <a:r>
              <a:rPr lang="en-US"/>
              <a:t>Top-down design followed by bottom-up verification.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193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Co-design methodology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Must architect hardware and software together:</a:t>
            </a:r>
          </a:p>
          <a:p>
            <a:pPr lvl="1"/>
            <a:r>
              <a:rPr lang="en-US"/>
              <a:t>provide sufficient resources;</a:t>
            </a:r>
          </a:p>
          <a:p>
            <a:pPr lvl="1"/>
            <a:r>
              <a:rPr lang="en-US"/>
              <a:t>avoid software bottlenecks.</a:t>
            </a:r>
          </a:p>
          <a:p>
            <a:r>
              <a:rPr lang="en-US"/>
              <a:t>Can build pieces somewhat independently, but integration is major step.</a:t>
            </a:r>
          </a:p>
          <a:p>
            <a:r>
              <a:rPr lang="en-US"/>
              <a:t>Also requires bottom-up feedback.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56407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Hierarchical design flow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Embedded systems must be designed across multiple levels of abstraction:</a:t>
            </a:r>
          </a:p>
          <a:p>
            <a:pPr lvl="1"/>
            <a:r>
              <a:rPr lang="en-US"/>
              <a:t>system architecture;</a:t>
            </a:r>
          </a:p>
          <a:p>
            <a:pPr lvl="1"/>
            <a:r>
              <a:rPr lang="en-US"/>
              <a:t>hardware and software systems;</a:t>
            </a:r>
          </a:p>
          <a:p>
            <a:pPr lvl="1"/>
            <a:r>
              <a:rPr lang="en-US"/>
              <a:t>hardware and software components.</a:t>
            </a:r>
          </a:p>
          <a:p>
            <a:r>
              <a:rPr lang="en-US"/>
              <a:t>Often need design flows within design flows.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07127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Hierarchical HW/SW flow</a:t>
            </a:r>
          </a:p>
        </p:txBody>
      </p:sp>
      <p:grpSp>
        <p:nvGrpSpPr>
          <p:cNvPr id="18437" name="Group 42"/>
          <p:cNvGrpSpPr>
            <a:grpSpLocks/>
          </p:cNvGrpSpPr>
          <p:nvPr/>
        </p:nvGrpSpPr>
        <p:grpSpPr bwMode="auto">
          <a:xfrm>
            <a:off x="2362200" y="1752600"/>
            <a:ext cx="2667000" cy="4179888"/>
            <a:chOff x="528" y="1104"/>
            <a:chExt cx="1680" cy="2633"/>
          </a:xfrm>
        </p:grpSpPr>
        <p:sp>
          <p:nvSpPr>
            <p:cNvPr id="18468" name="Text Box 4"/>
            <p:cNvSpPr txBox="1">
              <a:spLocks noChangeArrowheads="1"/>
            </p:cNvSpPr>
            <p:nvPr/>
          </p:nvSpPr>
          <p:spPr bwMode="auto">
            <a:xfrm>
              <a:off x="1104" y="1200"/>
              <a:ext cx="3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spec</a:t>
              </a:r>
            </a:p>
          </p:txBody>
        </p:sp>
        <p:sp>
          <p:nvSpPr>
            <p:cNvPr id="18469" name="Text Box 5"/>
            <p:cNvSpPr txBox="1">
              <a:spLocks noChangeArrowheads="1"/>
            </p:cNvSpPr>
            <p:nvPr/>
          </p:nvSpPr>
          <p:spPr bwMode="auto">
            <a:xfrm>
              <a:off x="864" y="1632"/>
              <a:ext cx="83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architecture</a:t>
              </a:r>
            </a:p>
          </p:txBody>
        </p:sp>
        <p:sp>
          <p:nvSpPr>
            <p:cNvPr id="18470" name="Text Box 6"/>
            <p:cNvSpPr txBox="1">
              <a:spLocks noChangeArrowheads="1"/>
            </p:cNvSpPr>
            <p:nvPr/>
          </p:nvSpPr>
          <p:spPr bwMode="auto">
            <a:xfrm>
              <a:off x="614" y="2234"/>
              <a:ext cx="33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HW</a:t>
              </a:r>
            </a:p>
          </p:txBody>
        </p:sp>
        <p:sp>
          <p:nvSpPr>
            <p:cNvPr id="18471" name="Text Box 7"/>
            <p:cNvSpPr txBox="1">
              <a:spLocks noChangeArrowheads="1"/>
            </p:cNvSpPr>
            <p:nvPr/>
          </p:nvSpPr>
          <p:spPr bwMode="auto">
            <a:xfrm>
              <a:off x="1574" y="2234"/>
              <a:ext cx="31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SW</a:t>
              </a:r>
            </a:p>
          </p:txBody>
        </p:sp>
        <p:sp>
          <p:nvSpPr>
            <p:cNvPr id="18472" name="Text Box 8"/>
            <p:cNvSpPr txBox="1">
              <a:spLocks noChangeArrowheads="1"/>
            </p:cNvSpPr>
            <p:nvPr/>
          </p:nvSpPr>
          <p:spPr bwMode="auto">
            <a:xfrm>
              <a:off x="960" y="2640"/>
              <a:ext cx="64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integrate</a:t>
              </a:r>
            </a:p>
          </p:txBody>
        </p:sp>
        <p:sp>
          <p:nvSpPr>
            <p:cNvPr id="18473" name="Text Box 9"/>
            <p:cNvSpPr txBox="1">
              <a:spLocks noChangeArrowheads="1"/>
            </p:cNvSpPr>
            <p:nvPr/>
          </p:nvSpPr>
          <p:spPr bwMode="auto">
            <a:xfrm>
              <a:off x="1142" y="3098"/>
              <a:ext cx="33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test</a:t>
              </a:r>
            </a:p>
          </p:txBody>
        </p:sp>
        <p:sp>
          <p:nvSpPr>
            <p:cNvPr id="18474" name="Line 10"/>
            <p:cNvSpPr>
              <a:spLocks noChangeShapeType="1"/>
            </p:cNvSpPr>
            <p:nvPr/>
          </p:nvSpPr>
          <p:spPr bwMode="auto">
            <a:xfrm>
              <a:off x="1344" y="148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5" name="Line 11"/>
            <p:cNvSpPr>
              <a:spLocks noChangeShapeType="1"/>
            </p:cNvSpPr>
            <p:nvPr/>
          </p:nvSpPr>
          <p:spPr bwMode="auto">
            <a:xfrm flipH="1">
              <a:off x="912" y="1920"/>
              <a:ext cx="24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6" name="Line 12"/>
            <p:cNvSpPr>
              <a:spLocks noChangeShapeType="1"/>
            </p:cNvSpPr>
            <p:nvPr/>
          </p:nvSpPr>
          <p:spPr bwMode="auto">
            <a:xfrm>
              <a:off x="912" y="2544"/>
              <a:ext cx="1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7" name="Line 13"/>
            <p:cNvSpPr>
              <a:spLocks noChangeShapeType="1"/>
            </p:cNvSpPr>
            <p:nvPr/>
          </p:nvSpPr>
          <p:spPr bwMode="auto">
            <a:xfrm>
              <a:off x="1584" y="1920"/>
              <a:ext cx="24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8" name="Line 14"/>
            <p:cNvSpPr>
              <a:spLocks noChangeShapeType="1"/>
            </p:cNvSpPr>
            <p:nvPr/>
          </p:nvSpPr>
          <p:spPr bwMode="auto">
            <a:xfrm flipH="1">
              <a:off x="1632" y="2496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9" name="Line 15"/>
            <p:cNvSpPr>
              <a:spLocks noChangeShapeType="1"/>
            </p:cNvSpPr>
            <p:nvPr/>
          </p:nvSpPr>
          <p:spPr bwMode="auto">
            <a:xfrm>
              <a:off x="1344" y="292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80" name="Rectangle 16"/>
            <p:cNvSpPr>
              <a:spLocks noChangeArrowheads="1"/>
            </p:cNvSpPr>
            <p:nvPr/>
          </p:nvSpPr>
          <p:spPr bwMode="auto">
            <a:xfrm>
              <a:off x="528" y="1104"/>
              <a:ext cx="1680" cy="2304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66FF"/>
                </a:solidFill>
              </a:endParaRPr>
            </a:p>
          </p:txBody>
        </p:sp>
        <p:sp>
          <p:nvSpPr>
            <p:cNvPr id="18481" name="Text Box 17"/>
            <p:cNvSpPr txBox="1">
              <a:spLocks noChangeArrowheads="1"/>
            </p:cNvSpPr>
            <p:nvPr/>
          </p:nvSpPr>
          <p:spPr bwMode="auto">
            <a:xfrm>
              <a:off x="1152" y="3504"/>
              <a:ext cx="52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66FF"/>
                  </a:solidFill>
                </a:rPr>
                <a:t>system</a:t>
              </a:r>
              <a:endParaRPr lang="en-US"/>
            </a:p>
          </p:txBody>
        </p:sp>
      </p:grp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2971800" y="1828800"/>
            <a:ext cx="6019800" cy="4179888"/>
            <a:chOff x="912" y="1152"/>
            <a:chExt cx="3792" cy="2633"/>
          </a:xfrm>
        </p:grpSpPr>
        <p:grpSp>
          <p:nvGrpSpPr>
            <p:cNvPr id="18454" name="Group 40"/>
            <p:cNvGrpSpPr>
              <a:grpSpLocks/>
            </p:cNvGrpSpPr>
            <p:nvPr/>
          </p:nvGrpSpPr>
          <p:grpSpPr bwMode="auto">
            <a:xfrm>
              <a:off x="3024" y="1152"/>
              <a:ext cx="1680" cy="2633"/>
              <a:chOff x="2304" y="1152"/>
              <a:chExt cx="1680" cy="2633"/>
            </a:xfrm>
          </p:grpSpPr>
          <p:sp>
            <p:nvSpPr>
              <p:cNvPr id="18457" name="Rectangle 18"/>
              <p:cNvSpPr>
                <a:spLocks noChangeArrowheads="1"/>
              </p:cNvSpPr>
              <p:nvPr/>
            </p:nvSpPr>
            <p:spPr bwMode="auto">
              <a:xfrm>
                <a:off x="2304" y="1152"/>
                <a:ext cx="1680" cy="230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66FF"/>
                  </a:solidFill>
                </a:endParaRPr>
              </a:p>
            </p:txBody>
          </p:sp>
          <p:sp>
            <p:nvSpPr>
              <p:cNvPr id="18458" name="Text Box 19"/>
              <p:cNvSpPr txBox="1">
                <a:spLocks noChangeArrowheads="1"/>
              </p:cNvSpPr>
              <p:nvPr/>
            </p:nvSpPr>
            <p:spPr bwMode="auto">
              <a:xfrm>
                <a:off x="2870" y="1274"/>
                <a:ext cx="38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spec</a:t>
                </a:r>
              </a:p>
            </p:txBody>
          </p:sp>
          <p:sp>
            <p:nvSpPr>
              <p:cNvPr id="18459" name="Text Box 20"/>
              <p:cNvSpPr txBox="1">
                <a:spLocks noChangeArrowheads="1"/>
              </p:cNvSpPr>
              <p:nvPr/>
            </p:nvSpPr>
            <p:spPr bwMode="auto">
              <a:xfrm>
                <a:off x="2448" y="1680"/>
                <a:ext cx="1087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HW architecture</a:t>
                </a:r>
              </a:p>
            </p:txBody>
          </p:sp>
          <p:sp>
            <p:nvSpPr>
              <p:cNvPr id="18460" name="Text Box 21"/>
              <p:cNvSpPr txBox="1">
                <a:spLocks noChangeArrowheads="1"/>
              </p:cNvSpPr>
              <p:nvPr/>
            </p:nvSpPr>
            <p:spPr bwMode="auto">
              <a:xfrm>
                <a:off x="2544" y="2160"/>
                <a:ext cx="101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detailed design</a:t>
                </a:r>
              </a:p>
            </p:txBody>
          </p:sp>
          <p:sp>
            <p:nvSpPr>
              <p:cNvPr id="18461" name="Text Box 22"/>
              <p:cNvSpPr txBox="1">
                <a:spLocks noChangeArrowheads="1"/>
              </p:cNvSpPr>
              <p:nvPr/>
            </p:nvSpPr>
            <p:spPr bwMode="auto">
              <a:xfrm>
                <a:off x="2678" y="2666"/>
                <a:ext cx="76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integration</a:t>
                </a:r>
              </a:p>
            </p:txBody>
          </p:sp>
          <p:sp>
            <p:nvSpPr>
              <p:cNvPr id="18462" name="Text Box 23"/>
              <p:cNvSpPr txBox="1">
                <a:spLocks noChangeArrowheads="1"/>
              </p:cNvSpPr>
              <p:nvPr/>
            </p:nvSpPr>
            <p:spPr bwMode="auto">
              <a:xfrm>
                <a:off x="2976" y="3072"/>
                <a:ext cx="339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test</a:t>
                </a:r>
              </a:p>
            </p:txBody>
          </p:sp>
          <p:sp>
            <p:nvSpPr>
              <p:cNvPr id="18463" name="Line 24"/>
              <p:cNvSpPr>
                <a:spLocks noChangeShapeType="1"/>
              </p:cNvSpPr>
              <p:nvPr/>
            </p:nvSpPr>
            <p:spPr bwMode="auto">
              <a:xfrm>
                <a:off x="3120" y="1536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4" name="Line 25"/>
              <p:cNvSpPr>
                <a:spLocks noChangeShapeType="1"/>
              </p:cNvSpPr>
              <p:nvPr/>
            </p:nvSpPr>
            <p:spPr bwMode="auto">
              <a:xfrm>
                <a:off x="3120" y="196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5" name="Line 26"/>
              <p:cNvSpPr>
                <a:spLocks noChangeShapeType="1"/>
              </p:cNvSpPr>
              <p:nvPr/>
            </p:nvSpPr>
            <p:spPr bwMode="auto">
              <a:xfrm>
                <a:off x="3120" y="24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6" name="Line 27"/>
              <p:cNvSpPr>
                <a:spLocks noChangeShapeType="1"/>
              </p:cNvSpPr>
              <p:nvPr/>
            </p:nvSpPr>
            <p:spPr bwMode="auto">
              <a:xfrm>
                <a:off x="3120" y="292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7" name="Text Box 28"/>
              <p:cNvSpPr txBox="1">
                <a:spLocks noChangeArrowheads="1"/>
              </p:cNvSpPr>
              <p:nvPr/>
            </p:nvSpPr>
            <p:spPr bwMode="auto">
              <a:xfrm>
                <a:off x="2784" y="3552"/>
                <a:ext cx="68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0066FF"/>
                    </a:solidFill>
                  </a:rPr>
                  <a:t>hardware</a:t>
                </a:r>
                <a:endParaRPr lang="en-US"/>
              </a:p>
            </p:txBody>
          </p:sp>
        </p:grpSp>
        <p:sp>
          <p:nvSpPr>
            <p:cNvPr id="18455" name="Line 43"/>
            <p:cNvSpPr>
              <a:spLocks noChangeShapeType="1"/>
            </p:cNvSpPr>
            <p:nvPr/>
          </p:nvSpPr>
          <p:spPr bwMode="auto">
            <a:xfrm flipV="1">
              <a:off x="1056" y="1152"/>
              <a:ext cx="1968" cy="110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6" name="Line 44"/>
            <p:cNvSpPr>
              <a:spLocks noChangeShapeType="1"/>
            </p:cNvSpPr>
            <p:nvPr/>
          </p:nvSpPr>
          <p:spPr bwMode="auto">
            <a:xfrm>
              <a:off x="912" y="2496"/>
              <a:ext cx="2112" cy="96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4191000" y="1828800"/>
            <a:ext cx="5181600" cy="4179888"/>
            <a:chOff x="1680" y="1152"/>
            <a:chExt cx="3264" cy="2633"/>
          </a:xfrm>
        </p:grpSpPr>
        <p:grpSp>
          <p:nvGrpSpPr>
            <p:cNvPr id="18440" name="Group 41"/>
            <p:cNvGrpSpPr>
              <a:grpSpLocks/>
            </p:cNvGrpSpPr>
            <p:nvPr/>
          </p:nvGrpSpPr>
          <p:grpSpPr bwMode="auto">
            <a:xfrm>
              <a:off x="3264" y="1152"/>
              <a:ext cx="1680" cy="2633"/>
              <a:chOff x="3936" y="1152"/>
              <a:chExt cx="1680" cy="2633"/>
            </a:xfrm>
          </p:grpSpPr>
          <p:sp>
            <p:nvSpPr>
              <p:cNvPr id="18443" name="Rectangle 29"/>
              <p:cNvSpPr>
                <a:spLocks noChangeArrowheads="1"/>
              </p:cNvSpPr>
              <p:nvPr/>
            </p:nvSpPr>
            <p:spPr bwMode="auto">
              <a:xfrm>
                <a:off x="3936" y="1152"/>
                <a:ext cx="1680" cy="230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66FF"/>
                  </a:solidFill>
                </a:endParaRPr>
              </a:p>
            </p:txBody>
          </p:sp>
          <p:sp>
            <p:nvSpPr>
              <p:cNvPr id="18444" name="Text Box 30"/>
              <p:cNvSpPr txBox="1">
                <a:spLocks noChangeArrowheads="1"/>
              </p:cNvSpPr>
              <p:nvPr/>
            </p:nvSpPr>
            <p:spPr bwMode="auto">
              <a:xfrm>
                <a:off x="4502" y="1274"/>
                <a:ext cx="38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spec</a:t>
                </a:r>
              </a:p>
            </p:txBody>
          </p:sp>
          <p:sp>
            <p:nvSpPr>
              <p:cNvPr id="18445" name="Text Box 31"/>
              <p:cNvSpPr txBox="1">
                <a:spLocks noChangeArrowheads="1"/>
              </p:cNvSpPr>
              <p:nvPr/>
            </p:nvSpPr>
            <p:spPr bwMode="auto">
              <a:xfrm>
                <a:off x="4080" y="1680"/>
                <a:ext cx="106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SW architecture</a:t>
                </a:r>
              </a:p>
            </p:txBody>
          </p:sp>
          <p:sp>
            <p:nvSpPr>
              <p:cNvPr id="18446" name="Text Box 32"/>
              <p:cNvSpPr txBox="1">
                <a:spLocks noChangeArrowheads="1"/>
              </p:cNvSpPr>
              <p:nvPr/>
            </p:nvSpPr>
            <p:spPr bwMode="auto">
              <a:xfrm>
                <a:off x="4176" y="2160"/>
                <a:ext cx="101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detailed design</a:t>
                </a:r>
              </a:p>
            </p:txBody>
          </p:sp>
          <p:sp>
            <p:nvSpPr>
              <p:cNvPr id="18447" name="Text Box 33"/>
              <p:cNvSpPr txBox="1">
                <a:spLocks noChangeArrowheads="1"/>
              </p:cNvSpPr>
              <p:nvPr/>
            </p:nvSpPr>
            <p:spPr bwMode="auto">
              <a:xfrm>
                <a:off x="4310" y="2666"/>
                <a:ext cx="76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integration</a:t>
                </a:r>
              </a:p>
            </p:txBody>
          </p:sp>
          <p:sp>
            <p:nvSpPr>
              <p:cNvPr id="18448" name="Text Box 34"/>
              <p:cNvSpPr txBox="1">
                <a:spLocks noChangeArrowheads="1"/>
              </p:cNvSpPr>
              <p:nvPr/>
            </p:nvSpPr>
            <p:spPr bwMode="auto">
              <a:xfrm>
                <a:off x="4608" y="3072"/>
                <a:ext cx="339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test</a:t>
                </a:r>
              </a:p>
            </p:txBody>
          </p:sp>
          <p:sp>
            <p:nvSpPr>
              <p:cNvPr id="18449" name="Line 35"/>
              <p:cNvSpPr>
                <a:spLocks noChangeShapeType="1"/>
              </p:cNvSpPr>
              <p:nvPr/>
            </p:nvSpPr>
            <p:spPr bwMode="auto">
              <a:xfrm>
                <a:off x="4752" y="1536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0" name="Line 36"/>
              <p:cNvSpPr>
                <a:spLocks noChangeShapeType="1"/>
              </p:cNvSpPr>
              <p:nvPr/>
            </p:nvSpPr>
            <p:spPr bwMode="auto">
              <a:xfrm>
                <a:off x="4752" y="196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1" name="Line 37"/>
              <p:cNvSpPr>
                <a:spLocks noChangeShapeType="1"/>
              </p:cNvSpPr>
              <p:nvPr/>
            </p:nvSpPr>
            <p:spPr bwMode="auto">
              <a:xfrm>
                <a:off x="4752" y="24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2" name="Line 38"/>
              <p:cNvSpPr>
                <a:spLocks noChangeShapeType="1"/>
              </p:cNvSpPr>
              <p:nvPr/>
            </p:nvSpPr>
            <p:spPr bwMode="auto">
              <a:xfrm>
                <a:off x="4752" y="292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3" name="Text Box 39"/>
              <p:cNvSpPr txBox="1">
                <a:spLocks noChangeArrowheads="1"/>
              </p:cNvSpPr>
              <p:nvPr/>
            </p:nvSpPr>
            <p:spPr bwMode="auto">
              <a:xfrm>
                <a:off x="4416" y="3552"/>
                <a:ext cx="63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0066FF"/>
                    </a:solidFill>
                  </a:rPr>
                  <a:t>software</a:t>
                </a:r>
                <a:endParaRPr lang="en-US"/>
              </a:p>
            </p:txBody>
          </p:sp>
        </p:grpSp>
        <p:sp>
          <p:nvSpPr>
            <p:cNvPr id="18441" name="Line 46"/>
            <p:cNvSpPr>
              <a:spLocks noChangeShapeType="1"/>
            </p:cNvSpPr>
            <p:nvPr/>
          </p:nvSpPr>
          <p:spPr bwMode="auto">
            <a:xfrm flipV="1">
              <a:off x="1680" y="1152"/>
              <a:ext cx="1584" cy="110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2" name="Line 47"/>
            <p:cNvSpPr>
              <a:spLocks noChangeShapeType="1"/>
            </p:cNvSpPr>
            <p:nvPr/>
          </p:nvSpPr>
          <p:spPr bwMode="auto">
            <a:xfrm>
              <a:off x="1680" y="2496"/>
              <a:ext cx="1584" cy="96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9914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A104A-9DE0-40A3-BADF-97B4F7A60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Model-based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481013-6167-4B00-9C54-ADE3FCED2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Unified view of physical plant and embedded computing system (cyber plant).</a:t>
            </a:r>
          </a:p>
          <a:p>
            <a:r>
              <a:rPr lang="en-US" dirty="0"/>
              <a:t>Design created in domain-specific modeling language (DSML).</a:t>
            </a:r>
          </a:p>
          <a:p>
            <a:pPr lvl="1"/>
            <a:r>
              <a:rPr lang="en-US" dirty="0"/>
              <a:t>Simulation.</a:t>
            </a:r>
          </a:p>
          <a:p>
            <a:pPr lvl="1"/>
            <a:r>
              <a:rPr lang="en-US" dirty="0"/>
              <a:t>Design space exploration.</a:t>
            </a:r>
          </a:p>
          <a:p>
            <a:pPr lvl="1"/>
            <a:r>
              <a:rPr lang="en-US" dirty="0"/>
              <a:t>Implementation synthesis.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9AE4F-83CF-4734-A7F1-4B9B48514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83660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Requirements analysis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Requirements</a:t>
            </a:r>
            <a:r>
              <a:rPr lang="en-US" dirty="0"/>
              <a:t>: a description of a desired system characteristic.</a:t>
            </a:r>
          </a:p>
          <a:p>
            <a:r>
              <a:rPr lang="en-US" dirty="0">
                <a:solidFill>
                  <a:srgbClr val="FF0000"/>
                </a:solidFill>
              </a:rPr>
              <a:t>Specification</a:t>
            </a:r>
            <a:r>
              <a:rPr lang="en-US" dirty="0"/>
              <a:t>: complete set of system requirements.</a:t>
            </a:r>
          </a:p>
          <a:p>
            <a:r>
              <a:rPr lang="en-US" dirty="0"/>
              <a:t>Requirements phase links customers with designers.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08272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requirements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Functional</a:t>
            </a:r>
            <a:r>
              <a:rPr lang="en-US"/>
              <a:t>: input/output relationships.</a:t>
            </a:r>
          </a:p>
          <a:p>
            <a:r>
              <a:rPr lang="en-US">
                <a:solidFill>
                  <a:srgbClr val="FF0000"/>
                </a:solidFill>
              </a:rPr>
              <a:t>Non-functional</a:t>
            </a:r>
            <a:r>
              <a:rPr lang="en-US"/>
              <a:t>:</a:t>
            </a:r>
          </a:p>
          <a:p>
            <a:pPr lvl="1"/>
            <a:r>
              <a:rPr lang="en-US"/>
              <a:t>timing;</a:t>
            </a:r>
          </a:p>
          <a:p>
            <a:pPr lvl="1"/>
            <a:r>
              <a:rPr lang="en-US"/>
              <a:t>power consumption;</a:t>
            </a:r>
          </a:p>
          <a:p>
            <a:pPr lvl="1"/>
            <a:r>
              <a:rPr lang="en-US"/>
              <a:t>manufacturing cost;</a:t>
            </a:r>
          </a:p>
          <a:p>
            <a:pPr lvl="1"/>
            <a:r>
              <a:rPr lang="en-US"/>
              <a:t>physical size;</a:t>
            </a:r>
          </a:p>
          <a:p>
            <a:pPr lvl="1"/>
            <a:r>
              <a:rPr lang="en-US"/>
              <a:t>time-to-market;</a:t>
            </a:r>
          </a:p>
          <a:p>
            <a:pPr lvl="1"/>
            <a:r>
              <a:rPr lang="en-US"/>
              <a:t>reliability.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33975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Eliciting requirements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Customer interviews.</a:t>
            </a:r>
          </a:p>
          <a:p>
            <a:r>
              <a:rPr lang="en-US"/>
              <a:t>Comparison with competitors.</a:t>
            </a:r>
          </a:p>
          <a:p>
            <a:r>
              <a:rPr lang="en-US"/>
              <a:t>Sales feedback.</a:t>
            </a:r>
          </a:p>
          <a:p>
            <a:r>
              <a:rPr lang="en-US"/>
              <a:t>Mock-ups, prototypes.</a:t>
            </a:r>
          </a:p>
          <a:p>
            <a:r>
              <a:rPr lang="en-US"/>
              <a:t>Next-bench syndrome (HP): design a product for someone like you.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72591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3C05D-56D0-4EE5-ABC8-D15E6D827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51B1E88-FED1-4253-836D-2EB48C0E24A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Defines example of user interaction with system.</a:t>
            </a:r>
          </a:p>
          <a:p>
            <a:r>
              <a:rPr lang="en-US" dirty="0"/>
              <a:t>Collection of use cases helps to define the system.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535AD-0D17-4EE9-ACB4-D05D6EECD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5E3A1CFF-5328-41BC-8894-074C4CCF1951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728" y="1825625"/>
            <a:ext cx="455854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021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CRC cards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Well-known method for analyzing a system and developing an architecture.</a:t>
            </a:r>
          </a:p>
          <a:p>
            <a:r>
              <a:rPr lang="en-US"/>
              <a:t>CRC: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classes</a:t>
            </a:r>
            <a:r>
              <a:rPr lang="en-US"/>
              <a:t>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responsibilities</a:t>
            </a:r>
            <a:r>
              <a:rPr lang="en-US"/>
              <a:t> of each class;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collaborators</a:t>
            </a:r>
            <a:r>
              <a:rPr lang="en-US"/>
              <a:t> are other classes that work with a class.</a:t>
            </a:r>
          </a:p>
          <a:p>
            <a:r>
              <a:rPr lang="en-US"/>
              <a:t>Team-oriented methodology.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4738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methodologies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Process for creating a system.</a:t>
            </a:r>
          </a:p>
          <a:p>
            <a:r>
              <a:rPr lang="en-US"/>
              <a:t>Many systems are complex:</a:t>
            </a:r>
          </a:p>
          <a:p>
            <a:pPr lvl="1"/>
            <a:r>
              <a:rPr lang="en-US"/>
              <a:t>large specifications;</a:t>
            </a:r>
          </a:p>
          <a:p>
            <a:pPr lvl="1"/>
            <a:r>
              <a:rPr lang="en-US"/>
              <a:t>multiple designers;</a:t>
            </a:r>
          </a:p>
          <a:p>
            <a:pPr lvl="1"/>
            <a:r>
              <a:rPr lang="en-US"/>
              <a:t>interface to manufacturing.</a:t>
            </a:r>
          </a:p>
          <a:p>
            <a:r>
              <a:rPr lang="en-US"/>
              <a:t>Proper processes improve:</a:t>
            </a:r>
          </a:p>
          <a:p>
            <a:pPr lvl="1"/>
            <a:r>
              <a:rPr lang="en-US"/>
              <a:t>quality;</a:t>
            </a:r>
          </a:p>
          <a:p>
            <a:pPr lvl="1"/>
            <a:r>
              <a:rPr lang="en-US"/>
              <a:t>cost of design and manufacture.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635747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9"/>
          <p:cNvSpPr>
            <a:spLocks noChangeArrowheads="1"/>
          </p:cNvSpPr>
          <p:nvPr/>
        </p:nvSpPr>
        <p:spPr bwMode="auto">
          <a:xfrm>
            <a:off x="6264275" y="2244725"/>
            <a:ext cx="4038600" cy="2438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CRC card format</a:t>
            </a:r>
          </a:p>
        </p:txBody>
      </p:sp>
      <p:sp>
        <p:nvSpPr>
          <p:cNvPr id="38918" name="Rectangle 4"/>
          <p:cNvSpPr>
            <a:spLocks noChangeArrowheads="1"/>
          </p:cNvSpPr>
          <p:nvPr/>
        </p:nvSpPr>
        <p:spPr bwMode="auto">
          <a:xfrm>
            <a:off x="1997075" y="2244725"/>
            <a:ext cx="4038600" cy="2438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2149475" y="2320926"/>
            <a:ext cx="34623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Class name:</a:t>
            </a:r>
          </a:p>
          <a:p>
            <a:r>
              <a:rPr lang="en-US" sz="2000"/>
              <a:t>Superclasses:</a:t>
            </a:r>
          </a:p>
          <a:p>
            <a:r>
              <a:rPr lang="en-US" sz="2000"/>
              <a:t>Subclasses:</a:t>
            </a:r>
          </a:p>
          <a:p>
            <a:r>
              <a:rPr lang="en-US" sz="2000"/>
              <a:t>Responsibilities:	Collaborators:</a:t>
            </a:r>
            <a:endParaRPr lang="en-US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6416675" y="2397126"/>
            <a:ext cx="18938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Class name:</a:t>
            </a:r>
          </a:p>
          <a:p>
            <a:r>
              <a:rPr lang="en-US" sz="2000"/>
              <a:t>Class’s function:</a:t>
            </a:r>
          </a:p>
          <a:p>
            <a:r>
              <a:rPr lang="en-US" sz="2000"/>
              <a:t>Attributes:</a:t>
            </a:r>
            <a:endParaRPr lang="en-US"/>
          </a:p>
        </p:txBody>
      </p:sp>
      <p:sp>
        <p:nvSpPr>
          <p:cNvPr id="38921" name="Text Box 10"/>
          <p:cNvSpPr txBox="1">
            <a:spLocks noChangeArrowheads="1"/>
          </p:cNvSpPr>
          <p:nvPr/>
        </p:nvSpPr>
        <p:spPr bwMode="auto">
          <a:xfrm>
            <a:off x="3581400" y="4953000"/>
            <a:ext cx="6501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front</a:t>
            </a:r>
          </a:p>
        </p:txBody>
      </p:sp>
      <p:sp>
        <p:nvSpPr>
          <p:cNvPr id="38922" name="Text Box 11"/>
          <p:cNvSpPr txBox="1">
            <a:spLocks noChangeArrowheads="1"/>
          </p:cNvSpPr>
          <p:nvPr/>
        </p:nvSpPr>
        <p:spPr bwMode="auto">
          <a:xfrm>
            <a:off x="7848600" y="4953000"/>
            <a:ext cx="619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back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01592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CRC methodology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Develop an initial list of classes.</a:t>
            </a:r>
          </a:p>
          <a:p>
            <a:pPr lvl="1"/>
            <a:r>
              <a:rPr lang="en-US"/>
              <a:t>Simple description is OK.</a:t>
            </a:r>
          </a:p>
          <a:p>
            <a:pPr lvl="1"/>
            <a:r>
              <a:rPr lang="en-US"/>
              <a:t>Team members should discuss their choices.</a:t>
            </a:r>
          </a:p>
          <a:p>
            <a:r>
              <a:rPr lang="en-US"/>
              <a:t>Write initial responsibilities/collaborators.</a:t>
            </a:r>
          </a:p>
          <a:p>
            <a:pPr lvl="1"/>
            <a:r>
              <a:rPr lang="en-US"/>
              <a:t>Helps to define the classes.</a:t>
            </a:r>
          </a:p>
          <a:p>
            <a:r>
              <a:rPr lang="en-US"/>
              <a:t>Create some usage scenarios.</a:t>
            </a:r>
          </a:p>
          <a:p>
            <a:pPr lvl="1"/>
            <a:r>
              <a:rPr lang="en-US"/>
              <a:t>Major uses of system and classes.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690226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CRC methodology, cont’d.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Walk through scenarios.</a:t>
            </a:r>
          </a:p>
          <a:p>
            <a:pPr lvl="1"/>
            <a:r>
              <a:rPr lang="en-US"/>
              <a:t>See what works and doesn’t work.</a:t>
            </a:r>
          </a:p>
          <a:p>
            <a:r>
              <a:rPr lang="en-US"/>
              <a:t>Refine the classes, responsibilities, and collaborators.</a:t>
            </a:r>
          </a:p>
          <a:p>
            <a:r>
              <a:rPr lang="en-US"/>
              <a:t>Add class relatoinships:</a:t>
            </a:r>
          </a:p>
          <a:p>
            <a:pPr lvl="1"/>
            <a:r>
              <a:rPr lang="en-US"/>
              <a:t>superclass, subclass.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56417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CRC cards for elevator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Real-world classes:</a:t>
            </a:r>
          </a:p>
          <a:p>
            <a:pPr lvl="1"/>
            <a:r>
              <a:rPr lang="en-US"/>
              <a:t>elevator car, passenger, floor control, car control, car sensor.</a:t>
            </a:r>
          </a:p>
          <a:p>
            <a:r>
              <a:rPr lang="en-US"/>
              <a:t>Architectural classes: car state, floor control reader, car control reader, car control sender, scheduler.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809596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Elevator responsibilities and collaborators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type="tbl" idx="1"/>
          </p:nvPr>
        </p:nvGraphicFramePr>
        <p:xfrm>
          <a:off x="1985963" y="1917701"/>
          <a:ext cx="8153400" cy="413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Document" r:id="rId3" imgW="8164800" imgH="4137120" progId="Word.Document.8">
                  <p:embed/>
                </p:oleObj>
              </mc:Choice>
              <mc:Fallback>
                <p:oleObj name="Document" r:id="rId3" imgW="8164800" imgH="4137120" progId="Word.Document.8">
                  <p:embed/>
                  <p:pic>
                    <p:nvPicPr>
                      <p:cNvPr id="102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5963" y="1917701"/>
                        <a:ext cx="8153400" cy="413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802547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specification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Correct.</a:t>
            </a:r>
          </a:p>
          <a:p>
            <a:r>
              <a:rPr lang="en-US"/>
              <a:t>Unambiguous.</a:t>
            </a:r>
          </a:p>
          <a:p>
            <a:r>
              <a:rPr lang="en-US"/>
              <a:t>Complete.</a:t>
            </a:r>
          </a:p>
          <a:p>
            <a:r>
              <a:rPr lang="en-US"/>
              <a:t>Verifiable: is each requirement satisfied in the final system?</a:t>
            </a:r>
          </a:p>
          <a:p>
            <a:r>
              <a:rPr lang="en-US"/>
              <a:t>Consistent: requirements do not contradict each other.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333325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specification, cont’d.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Modifiable: can update requirements easily.</a:t>
            </a:r>
          </a:p>
          <a:p>
            <a:r>
              <a:rPr lang="en-US" dirty="0"/>
              <a:t>Traceable:</a:t>
            </a:r>
          </a:p>
          <a:p>
            <a:pPr lvl="1"/>
            <a:r>
              <a:rPr lang="en-US" dirty="0"/>
              <a:t>know why each requirement exists;</a:t>
            </a:r>
          </a:p>
          <a:p>
            <a:pPr lvl="1"/>
            <a:r>
              <a:rPr lang="en-US" dirty="0"/>
              <a:t>go from source documents to requirement;</a:t>
            </a:r>
          </a:p>
          <a:p>
            <a:pPr lvl="1"/>
            <a:r>
              <a:rPr lang="en-US" dirty="0"/>
              <a:t>go from requirement to implementation;</a:t>
            </a:r>
          </a:p>
          <a:p>
            <a:pPr lvl="1"/>
            <a:r>
              <a:rPr lang="en-US" dirty="0"/>
              <a:t>back from implementation to requirement.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14883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2DCE9-17AC-439F-8EFF-505B02350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Validating the specification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AAC2B-11B5-4A06-8C57-CAB9BE001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Validate spec to ensure correctness, completeness, consistency, </a:t>
            </a:r>
            <a:r>
              <a:rPr lang="en-US" dirty="0" err="1"/>
              <a:t>etIc</a:t>
            </a:r>
            <a:r>
              <a:rPr lang="en-US" dirty="0"/>
              <a:t>.</a:t>
            </a:r>
          </a:p>
          <a:p>
            <a:r>
              <a:rPr lang="en-US" dirty="0"/>
              <a:t>Specification bugs caught late in the design process are expensive to fix.</a:t>
            </a:r>
          </a:p>
          <a:p>
            <a:r>
              <a:rPr lang="en-US" dirty="0"/>
              <a:t>Validation techniques:</a:t>
            </a:r>
          </a:p>
          <a:p>
            <a:pPr lvl="1"/>
            <a:r>
              <a:rPr lang="en-US" dirty="0"/>
              <a:t>Prototyping and user testing.</a:t>
            </a:r>
          </a:p>
          <a:p>
            <a:pPr lvl="1"/>
            <a:r>
              <a:rPr lang="en-US" dirty="0"/>
              <a:t>Use cases.</a:t>
            </a:r>
          </a:p>
          <a:p>
            <a:pPr lvl="1"/>
            <a:r>
              <a:rPr lang="en-US" dirty="0"/>
              <a:t>Formal methods.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CE8AD-29CD-49FB-8710-290622F48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19245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Computers as Components 5e © 2022 Marilyn Wolf</a:t>
            </a: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modeling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Capture functional and non-functional properties:</a:t>
            </a:r>
          </a:p>
          <a:p>
            <a:pPr lvl="1"/>
            <a:r>
              <a:rPr lang="en-US" dirty="0"/>
              <a:t>verify correctness of spec;</a:t>
            </a:r>
          </a:p>
          <a:p>
            <a:pPr lvl="1"/>
            <a:r>
              <a:rPr lang="en-US" dirty="0"/>
              <a:t>compare spec to implementation.</a:t>
            </a:r>
          </a:p>
          <a:p>
            <a:r>
              <a:rPr lang="en-US" dirty="0"/>
              <a:t>Many specification styles:</a:t>
            </a:r>
          </a:p>
          <a:p>
            <a:pPr lvl="1"/>
            <a:r>
              <a:rPr lang="en-US" dirty="0"/>
              <a:t>control-oriented vs. data-oriented;</a:t>
            </a:r>
          </a:p>
          <a:p>
            <a:pPr lvl="1"/>
            <a:r>
              <a:rPr lang="en-US" dirty="0"/>
              <a:t>textual vs. graphical.</a:t>
            </a:r>
          </a:p>
          <a:p>
            <a:r>
              <a:rPr lang="en-US" dirty="0"/>
              <a:t>UML is one modeling/design language.</a:t>
            </a:r>
          </a:p>
        </p:txBody>
      </p:sp>
    </p:spTree>
    <p:extLst>
      <p:ext uri="{BB962C8B-B14F-4D97-AF65-F5344CB8AC3E}">
        <p14:creationId xmlns:p14="http://schemas.microsoft.com/office/powerpoint/2010/main" val="11189143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4A2BB-0F5E-4140-B899-DCF95171C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Model-based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8BEB7-D93A-4479-8030-C1A3283EF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Targets cyber-physical system = computing system + physical plant.</a:t>
            </a:r>
          </a:p>
          <a:p>
            <a:r>
              <a:rPr lang="en-US" dirty="0"/>
              <a:t>Methodology:</a:t>
            </a:r>
          </a:p>
          <a:p>
            <a:pPr lvl="1"/>
            <a:r>
              <a:rPr lang="en-US" dirty="0"/>
              <a:t>Capture system in domain-specific modeling language (DSML).</a:t>
            </a:r>
          </a:p>
          <a:p>
            <a:pPr lvl="1"/>
            <a:r>
              <a:rPr lang="en-US" dirty="0"/>
              <a:t>Validate using simulation, formal methods.</a:t>
            </a:r>
          </a:p>
          <a:p>
            <a:pPr lvl="1"/>
            <a:r>
              <a:rPr lang="en-US" dirty="0"/>
              <a:t>Compile into implementation components:</a:t>
            </a:r>
          </a:p>
          <a:p>
            <a:pPr lvl="2"/>
            <a:r>
              <a:rPr lang="en-US" dirty="0"/>
              <a:t>Software.</a:t>
            </a:r>
          </a:p>
          <a:p>
            <a:pPr lvl="2"/>
            <a:r>
              <a:rPr lang="en-US" dirty="0"/>
              <a:t>Computing platform.</a:t>
            </a:r>
          </a:p>
          <a:p>
            <a:pPr lvl="2"/>
            <a:r>
              <a:rPr lang="en-US" dirty="0"/>
              <a:t>Physical plant components.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70B971-026A-423E-91C1-7FE76D4E8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2701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 metrics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Time-to-market:</a:t>
            </a:r>
          </a:p>
          <a:p>
            <a:pPr lvl="1"/>
            <a:r>
              <a:rPr lang="en-US"/>
              <a:t>beat competitors to market;</a:t>
            </a:r>
          </a:p>
          <a:p>
            <a:pPr lvl="1"/>
            <a:r>
              <a:rPr lang="en-US"/>
              <a:t>meet marketing window (back-to-school).</a:t>
            </a:r>
          </a:p>
          <a:p>
            <a:r>
              <a:rPr lang="en-US"/>
              <a:t>Design cost.</a:t>
            </a:r>
          </a:p>
          <a:p>
            <a:r>
              <a:rPr lang="en-US"/>
              <a:t>Manufacturing cost.</a:t>
            </a:r>
          </a:p>
          <a:p>
            <a:r>
              <a:rPr lang="en-US"/>
              <a:t>Quality.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896400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TCAS II specification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TCAS II: aircraft collision avoidance system.</a:t>
            </a:r>
          </a:p>
          <a:p>
            <a:r>
              <a:rPr lang="en-US"/>
              <a:t>Monitors aircraft and air traffic info.</a:t>
            </a:r>
          </a:p>
          <a:p>
            <a:r>
              <a:rPr lang="en-US"/>
              <a:t>Provides audio warnings and directives to avoid collisions.</a:t>
            </a:r>
          </a:p>
          <a:p>
            <a:r>
              <a:rPr lang="en-US"/>
              <a:t>Leveson et al used RMSL language to capture the TCAS specification.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387120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RMSL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885950"/>
            <a:ext cx="4013200" cy="628650"/>
          </a:xfrm>
        </p:spPr>
        <p:txBody>
          <a:bodyPr/>
          <a:lstStyle/>
          <a:p>
            <a:r>
              <a:rPr lang="en-US"/>
              <a:t>State description:</a:t>
            </a:r>
          </a:p>
        </p:txBody>
      </p:sp>
      <p:sp>
        <p:nvSpPr>
          <p:cNvPr id="3482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146800" y="1885950"/>
            <a:ext cx="4013200" cy="1314450"/>
          </a:xfrm>
        </p:spPr>
        <p:txBody>
          <a:bodyPr/>
          <a:lstStyle/>
          <a:p>
            <a:r>
              <a:rPr lang="en-US"/>
              <a:t>Transition bus for transitions between many states:</a:t>
            </a:r>
          </a:p>
        </p:txBody>
      </p:sp>
      <p:sp>
        <p:nvSpPr>
          <p:cNvPr id="34823" name="AutoShape 5"/>
          <p:cNvSpPr>
            <a:spLocks noChangeArrowheads="1"/>
          </p:cNvSpPr>
          <p:nvPr/>
        </p:nvSpPr>
        <p:spPr bwMode="auto">
          <a:xfrm>
            <a:off x="2209800" y="3124200"/>
            <a:ext cx="3657600" cy="2819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Rectangle 6"/>
          <p:cNvSpPr>
            <a:spLocks noChangeArrowheads="1"/>
          </p:cNvSpPr>
          <p:nvPr/>
        </p:nvSpPr>
        <p:spPr bwMode="auto">
          <a:xfrm>
            <a:off x="2667000" y="2667000"/>
            <a:ext cx="9144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state1</a:t>
            </a:r>
          </a:p>
        </p:txBody>
      </p:sp>
      <p:sp>
        <p:nvSpPr>
          <p:cNvPr id="34825" name="Line 7"/>
          <p:cNvSpPr>
            <a:spLocks noChangeShapeType="1"/>
          </p:cNvSpPr>
          <p:nvPr/>
        </p:nvSpPr>
        <p:spPr bwMode="auto">
          <a:xfrm>
            <a:off x="2209800" y="3962400"/>
            <a:ext cx="36576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6" name="Line 8"/>
          <p:cNvSpPr>
            <a:spLocks noChangeShapeType="1"/>
          </p:cNvSpPr>
          <p:nvPr/>
        </p:nvSpPr>
        <p:spPr bwMode="auto">
          <a:xfrm>
            <a:off x="2209800" y="5334000"/>
            <a:ext cx="36576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7" name="Text Box 9"/>
          <p:cNvSpPr txBox="1">
            <a:spLocks noChangeArrowheads="1"/>
          </p:cNvSpPr>
          <p:nvPr/>
        </p:nvSpPr>
        <p:spPr bwMode="auto">
          <a:xfrm>
            <a:off x="2514601" y="3276600"/>
            <a:ext cx="7697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inputs</a:t>
            </a:r>
          </a:p>
        </p:txBody>
      </p:sp>
      <p:sp>
        <p:nvSpPr>
          <p:cNvPr id="34828" name="Text Box 10"/>
          <p:cNvSpPr txBox="1">
            <a:spLocks noChangeArrowheads="1"/>
          </p:cNvSpPr>
          <p:nvPr/>
        </p:nvSpPr>
        <p:spPr bwMode="auto">
          <a:xfrm>
            <a:off x="2971800" y="4419600"/>
            <a:ext cx="17493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state description</a:t>
            </a:r>
          </a:p>
        </p:txBody>
      </p:sp>
      <p:sp>
        <p:nvSpPr>
          <p:cNvPr id="34829" name="Text Box 11"/>
          <p:cNvSpPr txBox="1">
            <a:spLocks noChangeArrowheads="1"/>
          </p:cNvSpPr>
          <p:nvPr/>
        </p:nvSpPr>
        <p:spPr bwMode="auto">
          <a:xfrm>
            <a:off x="2590801" y="5410200"/>
            <a:ext cx="9156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outputs</a:t>
            </a:r>
          </a:p>
        </p:txBody>
      </p:sp>
      <p:sp>
        <p:nvSpPr>
          <p:cNvPr id="34830" name="AutoShape 13"/>
          <p:cNvSpPr>
            <a:spLocks noChangeArrowheads="1"/>
          </p:cNvSpPr>
          <p:nvPr/>
        </p:nvSpPr>
        <p:spPr bwMode="auto">
          <a:xfrm>
            <a:off x="7620000" y="3810000"/>
            <a:ext cx="762000" cy="457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>
            <a:off x="8382000" y="3962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 flipH="1">
            <a:off x="8382000" y="4114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3" name="AutoShape 17"/>
          <p:cNvSpPr>
            <a:spLocks noChangeArrowheads="1"/>
          </p:cNvSpPr>
          <p:nvPr/>
        </p:nvSpPr>
        <p:spPr bwMode="auto">
          <a:xfrm>
            <a:off x="7620000" y="4419600"/>
            <a:ext cx="762000" cy="457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b</a:t>
            </a:r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>
            <a:off x="8382000" y="4572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 flipH="1">
            <a:off x="8382000" y="4724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AutoShape 20"/>
          <p:cNvSpPr>
            <a:spLocks noChangeArrowheads="1"/>
          </p:cNvSpPr>
          <p:nvPr/>
        </p:nvSpPr>
        <p:spPr bwMode="auto">
          <a:xfrm>
            <a:off x="7620000" y="5029200"/>
            <a:ext cx="762000" cy="457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c</a:t>
            </a:r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>
            <a:off x="8382000" y="5181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8" name="Line 22"/>
          <p:cNvSpPr>
            <a:spLocks noChangeShapeType="1"/>
          </p:cNvSpPr>
          <p:nvPr/>
        </p:nvSpPr>
        <p:spPr bwMode="auto">
          <a:xfrm flipH="1">
            <a:off x="8382000" y="5334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9" name="AutoShape 23"/>
          <p:cNvSpPr>
            <a:spLocks noChangeArrowheads="1"/>
          </p:cNvSpPr>
          <p:nvPr/>
        </p:nvSpPr>
        <p:spPr bwMode="auto">
          <a:xfrm>
            <a:off x="7620000" y="5638800"/>
            <a:ext cx="762000" cy="457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/>
              <a:t>d</a:t>
            </a:r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>
            <a:off x="8382000" y="5791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1" name="Line 25"/>
          <p:cNvSpPr>
            <a:spLocks noChangeShapeType="1"/>
          </p:cNvSpPr>
          <p:nvPr/>
        </p:nvSpPr>
        <p:spPr bwMode="auto">
          <a:xfrm flipH="1">
            <a:off x="8382000" y="594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 flipV="1">
            <a:off x="8839200" y="38100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943616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TCAS top-level description</a:t>
            </a:r>
          </a:p>
        </p:txBody>
      </p:sp>
      <p:sp>
        <p:nvSpPr>
          <p:cNvPr id="35845" name="AutoShape 4"/>
          <p:cNvSpPr>
            <a:spLocks noChangeArrowheads="1"/>
          </p:cNvSpPr>
          <p:nvPr/>
        </p:nvSpPr>
        <p:spPr bwMode="auto">
          <a:xfrm>
            <a:off x="2362200" y="1905000"/>
            <a:ext cx="7315200" cy="4038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3124200" y="1447800"/>
            <a:ext cx="990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CAS</a:t>
            </a:r>
          </a:p>
        </p:txBody>
      </p:sp>
      <p:sp>
        <p:nvSpPr>
          <p:cNvPr id="35847" name="AutoShape 6"/>
          <p:cNvSpPr>
            <a:spLocks noChangeArrowheads="1"/>
          </p:cNvSpPr>
          <p:nvPr/>
        </p:nvSpPr>
        <p:spPr bwMode="auto">
          <a:xfrm>
            <a:off x="7467600" y="2209800"/>
            <a:ext cx="1447800" cy="381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power-off</a:t>
            </a:r>
          </a:p>
        </p:txBody>
      </p:sp>
      <p:sp>
        <p:nvSpPr>
          <p:cNvPr id="35848" name="AutoShape 7"/>
          <p:cNvSpPr>
            <a:spLocks noChangeArrowheads="1"/>
          </p:cNvSpPr>
          <p:nvPr/>
        </p:nvSpPr>
        <p:spPr bwMode="auto">
          <a:xfrm>
            <a:off x="3124200" y="2743200"/>
            <a:ext cx="6096000" cy="2971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5849" name="Line 8"/>
          <p:cNvSpPr>
            <a:spLocks noChangeShapeType="1"/>
          </p:cNvSpPr>
          <p:nvPr/>
        </p:nvSpPr>
        <p:spPr bwMode="auto">
          <a:xfrm>
            <a:off x="3124200" y="3505200"/>
            <a:ext cx="60960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Rectangle 9"/>
          <p:cNvSpPr>
            <a:spLocks noChangeArrowheads="1"/>
          </p:cNvSpPr>
          <p:nvPr/>
        </p:nvSpPr>
        <p:spPr bwMode="auto">
          <a:xfrm>
            <a:off x="3657600" y="2362200"/>
            <a:ext cx="1600200" cy="381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power-on</a:t>
            </a:r>
          </a:p>
        </p:txBody>
      </p:sp>
      <p:sp>
        <p:nvSpPr>
          <p:cNvPr id="35851" name="Text Box 10"/>
          <p:cNvSpPr txBox="1">
            <a:spLocks noChangeArrowheads="1"/>
          </p:cNvSpPr>
          <p:nvPr/>
        </p:nvSpPr>
        <p:spPr bwMode="auto">
          <a:xfrm>
            <a:off x="3505200" y="2743200"/>
            <a:ext cx="580992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Inputs:</a:t>
            </a:r>
          </a:p>
          <a:p>
            <a:r>
              <a:rPr lang="en-US" sz="2000" dirty="0"/>
              <a:t>TCAS-operational-status {</a:t>
            </a:r>
            <a:r>
              <a:rPr lang="en-US" sz="2000" dirty="0" err="1"/>
              <a:t>operational,not</a:t>
            </a:r>
            <a:r>
              <a:rPr lang="en-US" sz="2000" dirty="0"/>
              <a:t>-operational}</a:t>
            </a:r>
            <a:endParaRPr lang="en-US" dirty="0"/>
          </a:p>
        </p:txBody>
      </p:sp>
      <p:sp>
        <p:nvSpPr>
          <p:cNvPr id="35852" name="AutoShape 11"/>
          <p:cNvSpPr>
            <a:spLocks noChangeArrowheads="1"/>
          </p:cNvSpPr>
          <p:nvPr/>
        </p:nvSpPr>
        <p:spPr bwMode="auto">
          <a:xfrm>
            <a:off x="3886200" y="3886200"/>
            <a:ext cx="3581400" cy="1600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35853" name="Rectangle 12"/>
          <p:cNvSpPr>
            <a:spLocks noChangeArrowheads="1"/>
          </p:cNvSpPr>
          <p:nvPr/>
        </p:nvSpPr>
        <p:spPr bwMode="auto">
          <a:xfrm>
            <a:off x="4267200" y="3581400"/>
            <a:ext cx="2286000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fully-operational</a:t>
            </a:r>
          </a:p>
        </p:txBody>
      </p:sp>
      <p:sp>
        <p:nvSpPr>
          <p:cNvPr id="35854" name="AutoShape 13"/>
          <p:cNvSpPr>
            <a:spLocks noChangeArrowheads="1"/>
          </p:cNvSpPr>
          <p:nvPr/>
        </p:nvSpPr>
        <p:spPr bwMode="auto">
          <a:xfrm>
            <a:off x="7772400" y="3810000"/>
            <a:ext cx="838200" cy="457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C</a:t>
            </a:r>
          </a:p>
        </p:txBody>
      </p:sp>
      <p:sp>
        <p:nvSpPr>
          <p:cNvPr id="35855" name="AutoShape 14"/>
          <p:cNvSpPr>
            <a:spLocks noChangeArrowheads="1"/>
          </p:cNvSpPr>
          <p:nvPr/>
        </p:nvSpPr>
        <p:spPr bwMode="auto">
          <a:xfrm>
            <a:off x="7772400" y="4572000"/>
            <a:ext cx="1066800" cy="457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/>
              <a:t>standby</a:t>
            </a:r>
          </a:p>
        </p:txBody>
      </p:sp>
      <p:sp>
        <p:nvSpPr>
          <p:cNvPr id="35856" name="Line 15"/>
          <p:cNvSpPr>
            <a:spLocks noChangeShapeType="1"/>
          </p:cNvSpPr>
          <p:nvPr/>
        </p:nvSpPr>
        <p:spPr bwMode="auto">
          <a:xfrm>
            <a:off x="3886200" y="4343400"/>
            <a:ext cx="35814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7" name="Line 16"/>
          <p:cNvSpPr>
            <a:spLocks noChangeShapeType="1"/>
          </p:cNvSpPr>
          <p:nvPr/>
        </p:nvSpPr>
        <p:spPr bwMode="auto">
          <a:xfrm>
            <a:off x="3886200" y="5029200"/>
            <a:ext cx="35814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8" name="Text Box 17"/>
          <p:cNvSpPr txBox="1">
            <a:spLocks noChangeArrowheads="1"/>
          </p:cNvSpPr>
          <p:nvPr/>
        </p:nvSpPr>
        <p:spPr bwMode="auto">
          <a:xfrm>
            <a:off x="4038600" y="3886200"/>
            <a:ext cx="14635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own-aircraft</a:t>
            </a:r>
          </a:p>
        </p:txBody>
      </p:sp>
      <p:sp>
        <p:nvSpPr>
          <p:cNvPr id="35859" name="Text Box 18"/>
          <p:cNvSpPr txBox="1">
            <a:spLocks noChangeArrowheads="1"/>
          </p:cNvSpPr>
          <p:nvPr/>
        </p:nvSpPr>
        <p:spPr bwMode="auto">
          <a:xfrm>
            <a:off x="4038600" y="4495800"/>
            <a:ext cx="24472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other-aircraft i:[1..30]</a:t>
            </a:r>
          </a:p>
        </p:txBody>
      </p:sp>
      <p:sp>
        <p:nvSpPr>
          <p:cNvPr id="35860" name="Text Box 19"/>
          <p:cNvSpPr txBox="1">
            <a:spLocks noChangeArrowheads="1"/>
          </p:cNvSpPr>
          <p:nvPr/>
        </p:nvSpPr>
        <p:spPr bwMode="auto">
          <a:xfrm>
            <a:off x="4038600" y="5029200"/>
            <a:ext cx="34470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mode-s-ground-station i:[1..15]</a:t>
            </a:r>
          </a:p>
        </p:txBody>
      </p:sp>
      <p:sp>
        <p:nvSpPr>
          <p:cNvPr id="35861" name="Line 20"/>
          <p:cNvSpPr>
            <a:spLocks noChangeShapeType="1"/>
          </p:cNvSpPr>
          <p:nvPr/>
        </p:nvSpPr>
        <p:spPr bwMode="auto">
          <a:xfrm flipV="1">
            <a:off x="6934200" y="23622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2" name="Line 21"/>
          <p:cNvSpPr>
            <a:spLocks noChangeShapeType="1"/>
          </p:cNvSpPr>
          <p:nvPr/>
        </p:nvSpPr>
        <p:spPr bwMode="auto">
          <a:xfrm flipH="1">
            <a:off x="8077200" y="25908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3" name="Line 22"/>
          <p:cNvSpPr>
            <a:spLocks noChangeShapeType="1"/>
          </p:cNvSpPr>
          <p:nvPr/>
        </p:nvSpPr>
        <p:spPr bwMode="auto">
          <a:xfrm flipH="1">
            <a:off x="8534400" y="36576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4" name="Line 23"/>
          <p:cNvSpPr>
            <a:spLocks noChangeShapeType="1"/>
          </p:cNvSpPr>
          <p:nvPr/>
        </p:nvSpPr>
        <p:spPr bwMode="auto">
          <a:xfrm flipH="1">
            <a:off x="7467600" y="39624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5" name="Line 24"/>
          <p:cNvSpPr>
            <a:spLocks noChangeShapeType="1"/>
          </p:cNvSpPr>
          <p:nvPr/>
        </p:nvSpPr>
        <p:spPr bwMode="auto">
          <a:xfrm>
            <a:off x="8382000" y="42672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6" name="Line 25"/>
          <p:cNvSpPr>
            <a:spLocks noChangeShapeType="1"/>
          </p:cNvSpPr>
          <p:nvPr/>
        </p:nvSpPr>
        <p:spPr bwMode="auto">
          <a:xfrm flipH="1">
            <a:off x="74676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7" name="Line 26"/>
          <p:cNvSpPr>
            <a:spLocks noChangeShapeType="1"/>
          </p:cNvSpPr>
          <p:nvPr/>
        </p:nvSpPr>
        <p:spPr bwMode="auto">
          <a:xfrm>
            <a:off x="7467600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269513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Own-Aircraft AND state</a:t>
            </a:r>
          </a:p>
        </p:txBody>
      </p:sp>
      <p:sp>
        <p:nvSpPr>
          <p:cNvPr id="36869" name="AutoShape 4"/>
          <p:cNvSpPr>
            <a:spLocks noChangeArrowheads="1"/>
          </p:cNvSpPr>
          <p:nvPr/>
        </p:nvSpPr>
        <p:spPr bwMode="auto">
          <a:xfrm>
            <a:off x="2362200" y="1905000"/>
            <a:ext cx="7848600" cy="4267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870" name="Rectangle 5"/>
          <p:cNvSpPr>
            <a:spLocks noChangeArrowheads="1"/>
          </p:cNvSpPr>
          <p:nvPr/>
        </p:nvSpPr>
        <p:spPr bwMode="auto">
          <a:xfrm>
            <a:off x="3124200" y="1447800"/>
            <a:ext cx="9906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CAS</a:t>
            </a:r>
          </a:p>
        </p:txBody>
      </p:sp>
      <p:sp>
        <p:nvSpPr>
          <p:cNvPr id="36871" name="Line 6"/>
          <p:cNvSpPr>
            <a:spLocks noChangeShapeType="1"/>
          </p:cNvSpPr>
          <p:nvPr/>
        </p:nvSpPr>
        <p:spPr bwMode="auto">
          <a:xfrm>
            <a:off x="2362200" y="2971800"/>
            <a:ext cx="78486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2" name="Line 7"/>
          <p:cNvSpPr>
            <a:spLocks noChangeShapeType="1"/>
          </p:cNvSpPr>
          <p:nvPr/>
        </p:nvSpPr>
        <p:spPr bwMode="auto">
          <a:xfrm>
            <a:off x="2362200" y="5105400"/>
            <a:ext cx="78486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Text Box 8"/>
          <p:cNvSpPr txBox="1">
            <a:spLocks noChangeArrowheads="1"/>
          </p:cNvSpPr>
          <p:nvPr/>
        </p:nvSpPr>
        <p:spPr bwMode="auto">
          <a:xfrm>
            <a:off x="2743200" y="1905000"/>
            <a:ext cx="555684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Inputs:</a:t>
            </a:r>
          </a:p>
          <a:p>
            <a:r>
              <a:rPr lang="en-US"/>
              <a:t>own-alt-radio: integer standby-discrete-input: {true,false}</a:t>
            </a:r>
          </a:p>
          <a:p>
            <a:r>
              <a:rPr lang="en-US"/>
              <a:t>own-alt-barometric:integer, etc.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2590801" y="3048000"/>
            <a:ext cx="13787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Effective-SL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4267200" y="3048001"/>
            <a:ext cx="1493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Alt-SL</a:t>
            </a: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5257800" y="3048001"/>
            <a:ext cx="1098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Alt-layer</a:t>
            </a: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6477000" y="2971801"/>
            <a:ext cx="1435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Climb-inibit</a:t>
            </a:r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8077200" y="2971801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Descend-inibit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6629400" y="3581401"/>
            <a:ext cx="2306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Increase-climb-inibit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6629401" y="4038600"/>
            <a:ext cx="26434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Increase-Descend-inibit</a:t>
            </a:r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6629401" y="4495801"/>
            <a:ext cx="1831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Advisory-Status</a:t>
            </a:r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4114800" y="29718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>
            <a:off x="5181600" y="29718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4" name="Line 20"/>
          <p:cNvSpPr>
            <a:spLocks noChangeShapeType="1"/>
          </p:cNvSpPr>
          <p:nvPr/>
        </p:nvSpPr>
        <p:spPr bwMode="auto">
          <a:xfrm>
            <a:off x="6400800" y="29718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5" name="Line 21"/>
          <p:cNvSpPr>
            <a:spLocks noChangeShapeType="1"/>
          </p:cNvSpPr>
          <p:nvPr/>
        </p:nvSpPr>
        <p:spPr bwMode="auto">
          <a:xfrm>
            <a:off x="6400800" y="35052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6" name="Line 22"/>
          <p:cNvSpPr>
            <a:spLocks noChangeShapeType="1"/>
          </p:cNvSpPr>
          <p:nvPr/>
        </p:nvSpPr>
        <p:spPr bwMode="auto">
          <a:xfrm flipV="1">
            <a:off x="8001000" y="2971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7" name="Line 23"/>
          <p:cNvSpPr>
            <a:spLocks noChangeShapeType="1"/>
          </p:cNvSpPr>
          <p:nvPr/>
        </p:nvSpPr>
        <p:spPr bwMode="auto">
          <a:xfrm>
            <a:off x="6400800" y="39624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8" name="Line 24"/>
          <p:cNvSpPr>
            <a:spLocks noChangeShapeType="1"/>
          </p:cNvSpPr>
          <p:nvPr/>
        </p:nvSpPr>
        <p:spPr bwMode="auto">
          <a:xfrm>
            <a:off x="6400800" y="44958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9" name="Text Box 25"/>
          <p:cNvSpPr txBox="1">
            <a:spLocks noChangeArrowheads="1"/>
          </p:cNvSpPr>
          <p:nvPr/>
        </p:nvSpPr>
        <p:spPr bwMode="auto">
          <a:xfrm>
            <a:off x="5562600" y="38862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36890" name="Text Box 26"/>
          <p:cNvSpPr txBox="1">
            <a:spLocks noChangeArrowheads="1"/>
          </p:cNvSpPr>
          <p:nvPr/>
        </p:nvSpPr>
        <p:spPr bwMode="auto">
          <a:xfrm>
            <a:off x="6934200" y="30480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36891" name="Text Box 27"/>
          <p:cNvSpPr txBox="1">
            <a:spLocks noChangeArrowheads="1"/>
          </p:cNvSpPr>
          <p:nvPr/>
        </p:nvSpPr>
        <p:spPr bwMode="auto">
          <a:xfrm>
            <a:off x="8763000" y="30480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36892" name="Text Box 28"/>
          <p:cNvSpPr txBox="1">
            <a:spLocks noChangeArrowheads="1"/>
          </p:cNvSpPr>
          <p:nvPr/>
        </p:nvSpPr>
        <p:spPr bwMode="auto">
          <a:xfrm>
            <a:off x="9144000" y="34290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36893" name="Text Box 29"/>
          <p:cNvSpPr txBox="1">
            <a:spLocks noChangeArrowheads="1"/>
          </p:cNvSpPr>
          <p:nvPr/>
        </p:nvSpPr>
        <p:spPr bwMode="auto">
          <a:xfrm>
            <a:off x="9296400" y="38862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36894" name="Text Box 30"/>
          <p:cNvSpPr txBox="1">
            <a:spLocks noChangeArrowheads="1"/>
          </p:cNvSpPr>
          <p:nvPr/>
        </p:nvSpPr>
        <p:spPr bwMode="auto">
          <a:xfrm>
            <a:off x="8991600" y="44958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36895" name="Text Box 31"/>
          <p:cNvSpPr txBox="1">
            <a:spLocks noChangeArrowheads="1"/>
          </p:cNvSpPr>
          <p:nvPr/>
        </p:nvSpPr>
        <p:spPr bwMode="auto">
          <a:xfrm>
            <a:off x="2971800" y="41148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36896" name="AutoShape 32"/>
          <p:cNvSpPr>
            <a:spLocks noChangeArrowheads="1"/>
          </p:cNvSpPr>
          <p:nvPr/>
        </p:nvSpPr>
        <p:spPr bwMode="auto">
          <a:xfrm>
            <a:off x="2971800" y="3505200"/>
            <a:ext cx="304800" cy="228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897" name="Line 33"/>
          <p:cNvSpPr>
            <a:spLocks noChangeShapeType="1"/>
          </p:cNvSpPr>
          <p:nvPr/>
        </p:nvSpPr>
        <p:spPr bwMode="auto">
          <a:xfrm>
            <a:off x="3276600" y="3581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8" name="Line 34"/>
          <p:cNvSpPr>
            <a:spLocks noChangeShapeType="1"/>
          </p:cNvSpPr>
          <p:nvPr/>
        </p:nvSpPr>
        <p:spPr bwMode="auto">
          <a:xfrm flipH="1" flipV="1">
            <a:off x="3276600" y="3657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9" name="AutoShape 35"/>
          <p:cNvSpPr>
            <a:spLocks noChangeArrowheads="1"/>
          </p:cNvSpPr>
          <p:nvPr/>
        </p:nvSpPr>
        <p:spPr bwMode="auto">
          <a:xfrm>
            <a:off x="2971800" y="3886200"/>
            <a:ext cx="304800" cy="228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2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36900" name="Line 36"/>
          <p:cNvSpPr>
            <a:spLocks noChangeShapeType="1"/>
          </p:cNvSpPr>
          <p:nvPr/>
        </p:nvSpPr>
        <p:spPr bwMode="auto">
          <a:xfrm>
            <a:off x="32766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1" name="Line 37"/>
          <p:cNvSpPr>
            <a:spLocks noChangeShapeType="1"/>
          </p:cNvSpPr>
          <p:nvPr/>
        </p:nvSpPr>
        <p:spPr bwMode="auto">
          <a:xfrm flipH="1" flipV="1">
            <a:off x="3276600" y="4038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2" name="AutoShape 38"/>
          <p:cNvSpPr>
            <a:spLocks noChangeArrowheads="1"/>
          </p:cNvSpPr>
          <p:nvPr/>
        </p:nvSpPr>
        <p:spPr bwMode="auto">
          <a:xfrm>
            <a:off x="2971800" y="4648200"/>
            <a:ext cx="304800" cy="228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7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>
            <a:off x="32766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4" name="Line 40"/>
          <p:cNvSpPr>
            <a:spLocks noChangeShapeType="1"/>
          </p:cNvSpPr>
          <p:nvPr/>
        </p:nvSpPr>
        <p:spPr bwMode="auto">
          <a:xfrm flipH="1" flipV="1">
            <a:off x="32766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5" name="Line 41"/>
          <p:cNvSpPr>
            <a:spLocks noChangeShapeType="1"/>
          </p:cNvSpPr>
          <p:nvPr/>
        </p:nvSpPr>
        <p:spPr bwMode="auto">
          <a:xfrm>
            <a:off x="3581400" y="3505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6" name="Line 42"/>
          <p:cNvSpPr>
            <a:spLocks noChangeShapeType="1"/>
          </p:cNvSpPr>
          <p:nvPr/>
        </p:nvSpPr>
        <p:spPr bwMode="auto">
          <a:xfrm>
            <a:off x="2514600" y="4114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7" name="Text Box 43"/>
          <p:cNvSpPr txBox="1">
            <a:spLocks noChangeArrowheads="1"/>
          </p:cNvSpPr>
          <p:nvPr/>
        </p:nvSpPr>
        <p:spPr bwMode="auto">
          <a:xfrm>
            <a:off x="4419600" y="4114800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...</a:t>
            </a:r>
          </a:p>
        </p:txBody>
      </p:sp>
      <p:sp>
        <p:nvSpPr>
          <p:cNvPr id="36908" name="AutoShape 44"/>
          <p:cNvSpPr>
            <a:spLocks noChangeArrowheads="1"/>
          </p:cNvSpPr>
          <p:nvPr/>
        </p:nvSpPr>
        <p:spPr bwMode="auto">
          <a:xfrm>
            <a:off x="4419600" y="3505200"/>
            <a:ext cx="304800" cy="228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1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36909" name="Line 45"/>
          <p:cNvSpPr>
            <a:spLocks noChangeShapeType="1"/>
          </p:cNvSpPr>
          <p:nvPr/>
        </p:nvSpPr>
        <p:spPr bwMode="auto">
          <a:xfrm>
            <a:off x="4724400" y="3581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0" name="Line 46"/>
          <p:cNvSpPr>
            <a:spLocks noChangeShapeType="1"/>
          </p:cNvSpPr>
          <p:nvPr/>
        </p:nvSpPr>
        <p:spPr bwMode="auto">
          <a:xfrm flipH="1" flipV="1">
            <a:off x="4724400" y="3657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1" name="AutoShape 47"/>
          <p:cNvSpPr>
            <a:spLocks noChangeArrowheads="1"/>
          </p:cNvSpPr>
          <p:nvPr/>
        </p:nvSpPr>
        <p:spPr bwMode="auto">
          <a:xfrm>
            <a:off x="4419600" y="3886200"/>
            <a:ext cx="304800" cy="228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2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36912" name="Line 48"/>
          <p:cNvSpPr>
            <a:spLocks noChangeShapeType="1"/>
          </p:cNvSpPr>
          <p:nvPr/>
        </p:nvSpPr>
        <p:spPr bwMode="auto">
          <a:xfrm>
            <a:off x="47244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3" name="Line 49"/>
          <p:cNvSpPr>
            <a:spLocks noChangeShapeType="1"/>
          </p:cNvSpPr>
          <p:nvPr/>
        </p:nvSpPr>
        <p:spPr bwMode="auto">
          <a:xfrm flipH="1" flipV="1">
            <a:off x="4724400" y="4038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4" name="AutoShape 50"/>
          <p:cNvSpPr>
            <a:spLocks noChangeArrowheads="1"/>
          </p:cNvSpPr>
          <p:nvPr/>
        </p:nvSpPr>
        <p:spPr bwMode="auto">
          <a:xfrm>
            <a:off x="4419600" y="4648200"/>
            <a:ext cx="304800" cy="228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7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>
            <a:off x="47244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6" name="Line 52"/>
          <p:cNvSpPr>
            <a:spLocks noChangeShapeType="1"/>
          </p:cNvSpPr>
          <p:nvPr/>
        </p:nvSpPr>
        <p:spPr bwMode="auto">
          <a:xfrm flipH="1" flipV="1">
            <a:off x="47244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7" name="Line 53"/>
          <p:cNvSpPr>
            <a:spLocks noChangeShapeType="1"/>
          </p:cNvSpPr>
          <p:nvPr/>
        </p:nvSpPr>
        <p:spPr bwMode="auto">
          <a:xfrm>
            <a:off x="5029200" y="3505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8" name="Line 54"/>
          <p:cNvSpPr>
            <a:spLocks noChangeShapeType="1"/>
          </p:cNvSpPr>
          <p:nvPr/>
        </p:nvSpPr>
        <p:spPr bwMode="auto">
          <a:xfrm>
            <a:off x="3962400" y="4114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9" name="Text Box 55"/>
          <p:cNvSpPr txBox="1">
            <a:spLocks noChangeArrowheads="1"/>
          </p:cNvSpPr>
          <p:nvPr/>
        </p:nvSpPr>
        <p:spPr bwMode="auto">
          <a:xfrm>
            <a:off x="2743200" y="5105400"/>
            <a:ext cx="60636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Outputs:</a:t>
            </a:r>
          </a:p>
          <a:p>
            <a:r>
              <a:rPr lang="en-US"/>
              <a:t>sound-aural-alarm: {true,false} aural-alarm-inhibit: {true, false}</a:t>
            </a:r>
          </a:p>
          <a:p>
            <a:r>
              <a:rPr lang="en-US"/>
              <a:t>combined-control-out: enumerated, etc.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511419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6269E-8567-4307-86CA-9B1991E94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SysML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68414-444D-42F7-9585-4390B65EC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Systems Modeling Language is based on UML.</a:t>
            </a:r>
          </a:p>
          <a:p>
            <a:r>
              <a:rPr lang="en-US" dirty="0"/>
              <a:t>Broad-spectrum systems engineering diagram.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AA23F1-777B-447B-B54B-B1A88DDB3AA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Nine types of diagrams:</a:t>
            </a:r>
          </a:p>
          <a:p>
            <a:pPr lvl="1"/>
            <a:r>
              <a:rPr lang="en-US" dirty="0"/>
              <a:t>Sequence (</a:t>
            </a:r>
            <a:r>
              <a:rPr lang="en-US" dirty="0" err="1"/>
              <a:t>sd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State machine (</a:t>
            </a:r>
            <a:r>
              <a:rPr lang="en-US" dirty="0" err="1"/>
              <a:t>stm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Package (pkg).</a:t>
            </a:r>
          </a:p>
          <a:p>
            <a:pPr lvl="1"/>
            <a:r>
              <a:rPr lang="en-US" dirty="0"/>
              <a:t>Use case (</a:t>
            </a:r>
            <a:r>
              <a:rPr lang="en-US" dirty="0" err="1"/>
              <a:t>uc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Block definition (</a:t>
            </a:r>
            <a:r>
              <a:rPr lang="en-US" dirty="0" err="1"/>
              <a:t>bdd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Internal block (</a:t>
            </a:r>
            <a:r>
              <a:rPr lang="en-US" dirty="0" err="1"/>
              <a:t>ibd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Activity (act).</a:t>
            </a:r>
          </a:p>
          <a:p>
            <a:pPr lvl="1"/>
            <a:r>
              <a:rPr lang="en-US" dirty="0"/>
              <a:t>Requirement (req).</a:t>
            </a:r>
          </a:p>
          <a:p>
            <a:pPr lvl="1"/>
            <a:r>
              <a:rPr lang="en-US" dirty="0"/>
              <a:t>Parametric (par).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ADDFD1-D5CF-4BED-AC39-68C6F63F9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868048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0BE5945-ED95-4787-B077-24ADA2EE9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SysML</a:t>
            </a:r>
            <a:r>
              <a:rPr lang="en-US" dirty="0"/>
              <a:t> use case diagram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0523F-1E57-48E1-A47A-F4376410F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F1EB66-6D17-4F52-AC0C-A5958B5152B2}"/>
              </a:ext>
            </a:extLst>
          </p:cNvPr>
          <p:cNvSpPr/>
          <p:nvPr/>
        </p:nvSpPr>
        <p:spPr>
          <a:xfrm>
            <a:off x="3434824" y="1410368"/>
            <a:ext cx="5322351" cy="46583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9251F8-96D0-4C46-B4A6-85B1441893E7}"/>
              </a:ext>
            </a:extLst>
          </p:cNvPr>
          <p:cNvSpPr/>
          <p:nvPr/>
        </p:nvSpPr>
        <p:spPr>
          <a:xfrm>
            <a:off x="4418859" y="2545957"/>
            <a:ext cx="1879322" cy="104414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drive car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497D793-90FD-4D3E-B7F5-E5A33C85C3D4}"/>
              </a:ext>
            </a:extLst>
          </p:cNvPr>
          <p:cNvSpPr/>
          <p:nvPr/>
        </p:nvSpPr>
        <p:spPr>
          <a:xfrm>
            <a:off x="4418858" y="4212060"/>
            <a:ext cx="2329091" cy="104414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perform maintenance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3CDFDC-68AF-432D-844B-B71AEE02AE0E}"/>
              </a:ext>
            </a:extLst>
          </p:cNvPr>
          <p:cNvGrpSpPr/>
          <p:nvPr/>
        </p:nvGrpSpPr>
        <p:grpSpPr>
          <a:xfrm>
            <a:off x="1811680" y="2116496"/>
            <a:ext cx="605481" cy="1749854"/>
            <a:chOff x="2131539" y="2167239"/>
            <a:chExt cx="605481" cy="174985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CD871F-CB4F-4C64-A8CC-7231CA1236EF}"/>
                </a:ext>
              </a:extLst>
            </p:cNvPr>
            <p:cNvSpPr/>
            <p:nvPr/>
          </p:nvSpPr>
          <p:spPr>
            <a:xfrm>
              <a:off x="2248929" y="2167239"/>
              <a:ext cx="370703" cy="3707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DAAC6F1-20C4-4A99-AD11-1ECA4683B2FD}"/>
                </a:ext>
              </a:extLst>
            </p:cNvPr>
            <p:cNvCxnSpPr>
              <a:stCxn id="11" idx="4"/>
            </p:cNvCxnSpPr>
            <p:nvPr/>
          </p:nvCxnSpPr>
          <p:spPr>
            <a:xfrm>
              <a:off x="2434281" y="2537942"/>
              <a:ext cx="6178" cy="8910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74E25F7-B36C-4092-BE7A-02EA8C2B55D9}"/>
                </a:ext>
              </a:extLst>
            </p:cNvPr>
            <p:cNvCxnSpPr/>
            <p:nvPr/>
          </p:nvCxnSpPr>
          <p:spPr>
            <a:xfrm>
              <a:off x="2131539" y="2767913"/>
              <a:ext cx="60548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05A571-6465-42BF-981C-0D8722302D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31539" y="3429000"/>
              <a:ext cx="302740" cy="48809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8CED110-0615-4D48-931A-44E69743DC1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4279" y="3429000"/>
              <a:ext cx="302741" cy="48809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89FD622-BCCF-44B8-A696-0E4082D22314}"/>
              </a:ext>
            </a:extLst>
          </p:cNvPr>
          <p:cNvCxnSpPr>
            <a:cxnSpLocks/>
            <a:endCxn id="8" idx="2"/>
          </p:cNvCxnSpPr>
          <p:nvPr/>
        </p:nvCxnSpPr>
        <p:spPr>
          <a:xfrm>
            <a:off x="2500005" y="3068030"/>
            <a:ext cx="1918854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54E79FD-0C64-4669-A976-02086E8EFCC3}"/>
              </a:ext>
            </a:extLst>
          </p:cNvPr>
          <p:cNvSpPr txBox="1"/>
          <p:nvPr/>
        </p:nvSpPr>
        <p:spPr>
          <a:xfrm>
            <a:off x="6686945" y="2694209"/>
            <a:ext cx="1167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&lt;&lt;extend&gt;&gt;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F015B73-5682-4553-94CA-89B31B3E6CC1}"/>
              </a:ext>
            </a:extLst>
          </p:cNvPr>
          <p:cNvSpPr/>
          <p:nvPr/>
        </p:nvSpPr>
        <p:spPr>
          <a:xfrm>
            <a:off x="6736397" y="2098836"/>
            <a:ext cx="1418003" cy="63646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cruise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2742533-E6C0-429F-AEEA-CB63C49CC03E}"/>
              </a:ext>
            </a:extLst>
          </p:cNvPr>
          <p:cNvSpPr/>
          <p:nvPr/>
        </p:nvSpPr>
        <p:spPr>
          <a:xfrm>
            <a:off x="6747949" y="3292105"/>
            <a:ext cx="1418003" cy="63646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warmup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4BAF4D5-FB6D-4E2E-A04D-35F9E54D388B}"/>
              </a:ext>
            </a:extLst>
          </p:cNvPr>
          <p:cNvCxnSpPr>
            <a:cxnSpLocks/>
            <a:endCxn id="18" idx="3"/>
          </p:cNvCxnSpPr>
          <p:nvPr/>
        </p:nvCxnSpPr>
        <p:spPr>
          <a:xfrm flipV="1">
            <a:off x="6286629" y="2642095"/>
            <a:ext cx="657430" cy="39389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D8F5C23-D655-48E5-97CE-160D82CB01D5}"/>
              </a:ext>
            </a:extLst>
          </p:cNvPr>
          <p:cNvCxnSpPr>
            <a:cxnSpLocks/>
          </p:cNvCxnSpPr>
          <p:nvPr/>
        </p:nvCxnSpPr>
        <p:spPr>
          <a:xfrm>
            <a:off x="6286629" y="3056998"/>
            <a:ext cx="657430" cy="33494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E672BD-6578-49F6-AA34-BCEF51E08ECA}"/>
              </a:ext>
            </a:extLst>
          </p:cNvPr>
          <p:cNvSpPr txBox="1"/>
          <p:nvPr/>
        </p:nvSpPr>
        <p:spPr>
          <a:xfrm>
            <a:off x="6704635" y="2991423"/>
            <a:ext cx="1167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&lt;&lt;extend&gt;&gt;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09666F0-631E-450E-B417-69A3A1D1F082}"/>
              </a:ext>
            </a:extLst>
          </p:cNvPr>
          <p:cNvSpPr txBox="1"/>
          <p:nvPr/>
        </p:nvSpPr>
        <p:spPr>
          <a:xfrm>
            <a:off x="1818505" y="4076591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user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37D8B2-A1A5-4D32-A5AC-A24DF60D00E7}"/>
              </a:ext>
            </a:extLst>
          </p:cNvPr>
          <p:cNvGrpSpPr/>
          <p:nvPr/>
        </p:nvGrpSpPr>
        <p:grpSpPr>
          <a:xfrm>
            <a:off x="9741209" y="3820568"/>
            <a:ext cx="605481" cy="1749854"/>
            <a:chOff x="2131539" y="2167239"/>
            <a:chExt cx="605481" cy="174985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BA0C37C-1AF9-4924-98C3-CBC7A01DDF2D}"/>
                </a:ext>
              </a:extLst>
            </p:cNvPr>
            <p:cNvSpPr/>
            <p:nvPr/>
          </p:nvSpPr>
          <p:spPr>
            <a:xfrm>
              <a:off x="2248929" y="2167239"/>
              <a:ext cx="370703" cy="3707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D4FB751-6798-401B-843C-EA3CEC02DD95}"/>
                </a:ext>
              </a:extLst>
            </p:cNvPr>
            <p:cNvCxnSpPr>
              <a:stCxn id="25" idx="4"/>
            </p:cNvCxnSpPr>
            <p:nvPr/>
          </p:nvCxnSpPr>
          <p:spPr>
            <a:xfrm>
              <a:off x="2434281" y="2537942"/>
              <a:ext cx="6178" cy="8910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B064F26-2DFF-4FFF-8C57-B1A91BDB011B}"/>
                </a:ext>
              </a:extLst>
            </p:cNvPr>
            <p:cNvCxnSpPr/>
            <p:nvPr/>
          </p:nvCxnSpPr>
          <p:spPr>
            <a:xfrm>
              <a:off x="2131539" y="2767913"/>
              <a:ext cx="60548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830534C-7FC5-4E95-9083-17D59EF922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31539" y="3429000"/>
              <a:ext cx="302740" cy="48809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52F854C-4622-4BA9-AA87-B4A12DB2CE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4279" y="3429000"/>
              <a:ext cx="302741" cy="48809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94D676-571A-49D4-8E56-05B23024E2DE}"/>
              </a:ext>
            </a:extLst>
          </p:cNvPr>
          <p:cNvSpPr txBox="1"/>
          <p:nvPr/>
        </p:nvSpPr>
        <p:spPr>
          <a:xfrm>
            <a:off x="9500371" y="5780663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mechanic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94A8DB-8202-4A90-898E-98BD9C8BB8FD}"/>
              </a:ext>
            </a:extLst>
          </p:cNvPr>
          <p:cNvSpPr txBox="1"/>
          <p:nvPr/>
        </p:nvSpPr>
        <p:spPr>
          <a:xfrm>
            <a:off x="3540594" y="1490821"/>
            <a:ext cx="2587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uc</a:t>
            </a:r>
            <a:r>
              <a:rPr lang="en-US" dirty="0"/>
              <a:t> </a:t>
            </a:r>
            <a:r>
              <a:rPr lang="en-US" dirty="0" err="1"/>
              <a:t>ECUusecase</a:t>
            </a:r>
            <a:r>
              <a:rPr lang="en-US" dirty="0"/>
              <a:t> [</a:t>
            </a:r>
            <a:r>
              <a:rPr lang="en-US" dirty="0" err="1"/>
              <a:t>TopLevel</a:t>
            </a:r>
            <a:r>
              <a:rPr lang="en-US" dirty="0"/>
              <a:t>]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9089AE-F911-474A-BBD6-64C3C3A9CC49}"/>
              </a:ext>
            </a:extLst>
          </p:cNvPr>
          <p:cNvGrpSpPr/>
          <p:nvPr/>
        </p:nvGrpSpPr>
        <p:grpSpPr>
          <a:xfrm>
            <a:off x="3464070" y="1410368"/>
            <a:ext cx="2834111" cy="555336"/>
            <a:chOff x="3918858" y="968613"/>
            <a:chExt cx="2318618" cy="467004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3B0F8C5-1608-4B3A-9774-C39E7A2313FF}"/>
                </a:ext>
              </a:extLst>
            </p:cNvPr>
            <p:cNvCxnSpPr>
              <a:cxnSpLocks/>
            </p:cNvCxnSpPr>
            <p:nvPr/>
          </p:nvCxnSpPr>
          <p:spPr>
            <a:xfrm>
              <a:off x="3918858" y="1435617"/>
              <a:ext cx="21161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80718A4-A825-4E91-AD59-D256B2AEB2FC}"/>
                </a:ext>
              </a:extLst>
            </p:cNvPr>
            <p:cNvCxnSpPr/>
            <p:nvPr/>
          </p:nvCxnSpPr>
          <p:spPr>
            <a:xfrm flipV="1">
              <a:off x="6035040" y="1258093"/>
              <a:ext cx="202436" cy="1775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BA1ADB4-1439-48E5-B746-407CC62C26E9}"/>
                </a:ext>
              </a:extLst>
            </p:cNvPr>
            <p:cNvCxnSpPr/>
            <p:nvPr/>
          </p:nvCxnSpPr>
          <p:spPr>
            <a:xfrm flipV="1">
              <a:off x="6237476" y="968613"/>
              <a:ext cx="0" cy="2894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40DC013-2B4E-4867-8719-1507AD671BE4}"/>
              </a:ext>
            </a:extLst>
          </p:cNvPr>
          <p:cNvCxnSpPr>
            <a:cxnSpLocks/>
            <a:endCxn id="9" idx="6"/>
          </p:cNvCxnSpPr>
          <p:nvPr/>
        </p:nvCxnSpPr>
        <p:spPr>
          <a:xfrm flipH="1">
            <a:off x="6747949" y="4734133"/>
            <a:ext cx="2715972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7636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FEBF41F-36A4-43EB-9795-98E9DBF2D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SysML</a:t>
            </a:r>
            <a:r>
              <a:rPr lang="en-US" dirty="0"/>
              <a:t> block definition diagram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D83BA-E5BA-44DF-8AC8-74C19581B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7203B2-4E6D-45F0-9820-1F3B1E26949C}"/>
              </a:ext>
            </a:extLst>
          </p:cNvPr>
          <p:cNvSpPr/>
          <p:nvPr/>
        </p:nvSpPr>
        <p:spPr>
          <a:xfrm>
            <a:off x="2320834" y="2225376"/>
            <a:ext cx="7550331" cy="30101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768BF4-7E2C-4884-8950-D8673DA48B29}"/>
              </a:ext>
            </a:extLst>
          </p:cNvPr>
          <p:cNvSpPr txBox="1"/>
          <p:nvPr/>
        </p:nvSpPr>
        <p:spPr>
          <a:xfrm>
            <a:off x="2712656" y="2261149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bdd</a:t>
            </a:r>
            <a:r>
              <a:rPr lang="en-US" dirty="0"/>
              <a:t> ECU blocks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6A89194-B383-45CE-94BD-91FAC78B043C}"/>
              </a:ext>
            </a:extLst>
          </p:cNvPr>
          <p:cNvGrpSpPr/>
          <p:nvPr/>
        </p:nvGrpSpPr>
        <p:grpSpPr>
          <a:xfrm>
            <a:off x="2341259" y="2225375"/>
            <a:ext cx="2390503" cy="467004"/>
            <a:chOff x="391887" y="212265"/>
            <a:chExt cx="2318618" cy="467004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0061CA8-75D7-4D83-9855-9F33423EDB33}"/>
                </a:ext>
              </a:extLst>
            </p:cNvPr>
            <p:cNvCxnSpPr>
              <a:cxnSpLocks/>
            </p:cNvCxnSpPr>
            <p:nvPr/>
          </p:nvCxnSpPr>
          <p:spPr>
            <a:xfrm>
              <a:off x="391887" y="679269"/>
              <a:ext cx="21161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6E58286-6C12-447F-933F-3E8471ACCB59}"/>
                </a:ext>
              </a:extLst>
            </p:cNvPr>
            <p:cNvCxnSpPr/>
            <p:nvPr/>
          </p:nvCxnSpPr>
          <p:spPr>
            <a:xfrm flipV="1">
              <a:off x="2508069" y="501745"/>
              <a:ext cx="202436" cy="1775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E69135B-4834-46DA-AE10-C868BBA377AA}"/>
                </a:ext>
              </a:extLst>
            </p:cNvPr>
            <p:cNvCxnSpPr/>
            <p:nvPr/>
          </p:nvCxnSpPr>
          <p:spPr>
            <a:xfrm flipV="1">
              <a:off x="2710505" y="212265"/>
              <a:ext cx="0" cy="2894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4823641-E1DF-452D-A125-EA5C19DF4D8F}"/>
              </a:ext>
            </a:extLst>
          </p:cNvPr>
          <p:cNvSpPr/>
          <p:nvPr/>
        </p:nvSpPr>
        <p:spPr>
          <a:xfrm>
            <a:off x="3098905" y="4250938"/>
            <a:ext cx="1632857" cy="5878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Sensors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E84862-29F8-462B-9960-DB843919E7DE}"/>
              </a:ext>
            </a:extLst>
          </p:cNvPr>
          <p:cNvSpPr/>
          <p:nvPr/>
        </p:nvSpPr>
        <p:spPr>
          <a:xfrm>
            <a:off x="7616843" y="4246036"/>
            <a:ext cx="1632857" cy="5878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Actuators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A456F6-E8BF-43C5-8E1E-F8741EFEF274}"/>
              </a:ext>
            </a:extLst>
          </p:cNvPr>
          <p:cNvSpPr/>
          <p:nvPr/>
        </p:nvSpPr>
        <p:spPr>
          <a:xfrm>
            <a:off x="5357874" y="4250938"/>
            <a:ext cx="1632857" cy="5878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ControlLaw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E7E0974-DC7E-459E-8EC5-18D573008087}"/>
              </a:ext>
            </a:extLst>
          </p:cNvPr>
          <p:cNvSpPr/>
          <p:nvPr/>
        </p:nvSpPr>
        <p:spPr>
          <a:xfrm>
            <a:off x="5338646" y="2602568"/>
            <a:ext cx="1632857" cy="5878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&lt;&lt;system&gt;&gt; ECU</a:t>
            </a:r>
          </a:p>
        </p:txBody>
      </p:sp>
      <p:sp>
        <p:nvSpPr>
          <p:cNvPr id="17" name="Diamond 16">
            <a:extLst>
              <a:ext uri="{FF2B5EF4-FFF2-40B4-BE49-F238E27FC236}">
                <a16:creationId xmlns:a16="http://schemas.microsoft.com/office/drawing/2014/main" id="{4925586F-7996-4451-A60E-BE3FEDDD1557}"/>
              </a:ext>
            </a:extLst>
          </p:cNvPr>
          <p:cNvSpPr/>
          <p:nvPr/>
        </p:nvSpPr>
        <p:spPr>
          <a:xfrm>
            <a:off x="6037216" y="3190397"/>
            <a:ext cx="274174" cy="445778"/>
          </a:xfrm>
          <a:prstGeom prst="diamon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715826-9B4C-49CB-908A-2470055C4428}"/>
              </a:ext>
            </a:extLst>
          </p:cNvPr>
          <p:cNvCxnSpPr>
            <a:stCxn id="17" idx="2"/>
          </p:cNvCxnSpPr>
          <p:nvPr/>
        </p:nvCxnSpPr>
        <p:spPr>
          <a:xfrm flipH="1">
            <a:off x="6174302" y="3636175"/>
            <a:ext cx="1" cy="2539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9611997-17A8-4709-B9AE-9DD777C3E4CC}"/>
              </a:ext>
            </a:extLst>
          </p:cNvPr>
          <p:cNvCxnSpPr>
            <a:cxnSpLocks/>
          </p:cNvCxnSpPr>
          <p:nvPr/>
        </p:nvCxnSpPr>
        <p:spPr>
          <a:xfrm>
            <a:off x="3915333" y="3890080"/>
            <a:ext cx="45179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00F884E-E561-4B72-87ED-A91B2221A218}"/>
              </a:ext>
            </a:extLst>
          </p:cNvPr>
          <p:cNvCxnSpPr>
            <a:endCxn id="13" idx="0"/>
          </p:cNvCxnSpPr>
          <p:nvPr/>
        </p:nvCxnSpPr>
        <p:spPr>
          <a:xfrm>
            <a:off x="3915333" y="3890080"/>
            <a:ext cx="1" cy="360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A284F64-94CB-4FE6-90C5-5CB410F7741D}"/>
              </a:ext>
            </a:extLst>
          </p:cNvPr>
          <p:cNvCxnSpPr>
            <a:endCxn id="14" idx="0"/>
          </p:cNvCxnSpPr>
          <p:nvPr/>
        </p:nvCxnSpPr>
        <p:spPr>
          <a:xfrm>
            <a:off x="8433271" y="3890080"/>
            <a:ext cx="1" cy="355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9B42A8D-AE19-4E95-81E8-E6DA368396EF}"/>
              </a:ext>
            </a:extLst>
          </p:cNvPr>
          <p:cNvCxnSpPr>
            <a:endCxn id="15" idx="0"/>
          </p:cNvCxnSpPr>
          <p:nvPr/>
        </p:nvCxnSpPr>
        <p:spPr>
          <a:xfrm>
            <a:off x="6174302" y="3890080"/>
            <a:ext cx="1" cy="360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0834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DF228-6035-4AE8-9071-19837A423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SysML</a:t>
            </a:r>
            <a:r>
              <a:rPr lang="en-US" dirty="0"/>
              <a:t> internal block diagram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7DFF23-6C35-4504-9CD4-64BD2EB0E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246194A-C91A-4A55-8E7B-7E395E6914DC}"/>
              </a:ext>
            </a:extLst>
          </p:cNvPr>
          <p:cNvSpPr/>
          <p:nvPr/>
        </p:nvSpPr>
        <p:spPr>
          <a:xfrm>
            <a:off x="2320834" y="2251881"/>
            <a:ext cx="7550331" cy="30101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F9C456-1C80-4752-BFCC-E0C6D62846AB}"/>
              </a:ext>
            </a:extLst>
          </p:cNvPr>
          <p:cNvSpPr txBox="1"/>
          <p:nvPr/>
        </p:nvSpPr>
        <p:spPr>
          <a:xfrm>
            <a:off x="2712656" y="2287654"/>
            <a:ext cx="2283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ibd</a:t>
            </a:r>
            <a:r>
              <a:rPr lang="en-US" dirty="0"/>
              <a:t> ECU block diagram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3EB4314-2A0E-4A92-B54E-2C3FD6299C2D}"/>
              </a:ext>
            </a:extLst>
          </p:cNvPr>
          <p:cNvGrpSpPr/>
          <p:nvPr/>
        </p:nvGrpSpPr>
        <p:grpSpPr>
          <a:xfrm>
            <a:off x="2341259" y="2251880"/>
            <a:ext cx="2748899" cy="467004"/>
            <a:chOff x="391887" y="212265"/>
            <a:chExt cx="2318618" cy="46700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F5ABAAF-3CBF-4A96-9EFE-55C2DA3503DB}"/>
                </a:ext>
              </a:extLst>
            </p:cNvPr>
            <p:cNvCxnSpPr>
              <a:cxnSpLocks/>
            </p:cNvCxnSpPr>
            <p:nvPr/>
          </p:nvCxnSpPr>
          <p:spPr>
            <a:xfrm>
              <a:off x="391887" y="679269"/>
              <a:ext cx="21161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BE20038-EC39-4F43-A504-AD8C5A8F32FD}"/>
                </a:ext>
              </a:extLst>
            </p:cNvPr>
            <p:cNvCxnSpPr/>
            <p:nvPr/>
          </p:nvCxnSpPr>
          <p:spPr>
            <a:xfrm flipV="1">
              <a:off x="2508069" y="501745"/>
              <a:ext cx="202436" cy="1775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84E9E27-FA1D-4E4F-8236-E252FCBB3DE4}"/>
                </a:ext>
              </a:extLst>
            </p:cNvPr>
            <p:cNvCxnSpPr/>
            <p:nvPr/>
          </p:nvCxnSpPr>
          <p:spPr>
            <a:xfrm flipV="1">
              <a:off x="2710505" y="212265"/>
              <a:ext cx="0" cy="2894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0E14BD61-D151-449D-A513-478919C7EB2C}"/>
              </a:ext>
            </a:extLst>
          </p:cNvPr>
          <p:cNvSpPr/>
          <p:nvPr/>
        </p:nvSpPr>
        <p:spPr>
          <a:xfrm>
            <a:off x="3217298" y="3463056"/>
            <a:ext cx="1632857" cy="5878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s: sensors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8DFDC8-E1BF-44B7-AD18-9D88DB4EACFC}"/>
              </a:ext>
            </a:extLst>
          </p:cNvPr>
          <p:cNvSpPr/>
          <p:nvPr/>
        </p:nvSpPr>
        <p:spPr>
          <a:xfrm>
            <a:off x="7341842" y="3463056"/>
            <a:ext cx="1632857" cy="5878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a: actuators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9C0A48-4842-4DB9-9E46-CEB74E90756F}"/>
              </a:ext>
            </a:extLst>
          </p:cNvPr>
          <p:cNvSpPr/>
          <p:nvPr/>
        </p:nvSpPr>
        <p:spPr>
          <a:xfrm>
            <a:off x="5279570" y="3463056"/>
            <a:ext cx="1632857" cy="5878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c: </a:t>
            </a:r>
            <a:r>
              <a:rPr lang="en-US" dirty="0" err="1"/>
              <a:t>controlLaw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1C31137-835A-4F1E-9134-8BE1C7FE7E73}"/>
              </a:ext>
            </a:extLst>
          </p:cNvPr>
          <p:cNvCxnSpPr>
            <a:stCxn id="10" idx="3"/>
            <a:endCxn id="12" idx="1"/>
          </p:cNvCxnSpPr>
          <p:nvPr/>
        </p:nvCxnSpPr>
        <p:spPr>
          <a:xfrm>
            <a:off x="4850155" y="3756971"/>
            <a:ext cx="42941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01A4B1-56B6-48E4-AFC7-6024DF8BBEEF}"/>
              </a:ext>
            </a:extLst>
          </p:cNvPr>
          <p:cNvCxnSpPr>
            <a:stCxn id="12" idx="3"/>
            <a:endCxn id="11" idx="1"/>
          </p:cNvCxnSpPr>
          <p:nvPr/>
        </p:nvCxnSpPr>
        <p:spPr>
          <a:xfrm>
            <a:off x="6912427" y="3756971"/>
            <a:ext cx="42941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2387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576D2-94CE-4700-9943-093797B4A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SysML</a:t>
            </a:r>
            <a:r>
              <a:rPr lang="en-US" dirty="0"/>
              <a:t> activity diagram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6A7B25-42DF-48C5-9C6A-A906D6162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143DBD-B931-4561-8342-15D79BAB77D7}"/>
              </a:ext>
            </a:extLst>
          </p:cNvPr>
          <p:cNvSpPr/>
          <p:nvPr/>
        </p:nvSpPr>
        <p:spPr>
          <a:xfrm>
            <a:off x="2977131" y="1573413"/>
            <a:ext cx="6514076" cy="453281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9AC5A5-7DEF-4612-9DD8-A2F3C1A12F19}"/>
              </a:ext>
            </a:extLst>
          </p:cNvPr>
          <p:cNvSpPr txBox="1"/>
          <p:nvPr/>
        </p:nvSpPr>
        <p:spPr>
          <a:xfrm>
            <a:off x="3219502" y="1662753"/>
            <a:ext cx="2583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 ECU activity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A935D06-A505-4A79-9FE8-2C3318AD18FF}"/>
              </a:ext>
            </a:extLst>
          </p:cNvPr>
          <p:cNvGrpSpPr/>
          <p:nvPr/>
        </p:nvGrpSpPr>
        <p:grpSpPr>
          <a:xfrm>
            <a:off x="2977131" y="1596149"/>
            <a:ext cx="3038749" cy="552373"/>
            <a:chOff x="391887" y="212265"/>
            <a:chExt cx="2318618" cy="46700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8581AF0-3036-43F5-80B2-5657F96F38C0}"/>
                </a:ext>
              </a:extLst>
            </p:cNvPr>
            <p:cNvCxnSpPr>
              <a:cxnSpLocks/>
            </p:cNvCxnSpPr>
            <p:nvPr/>
          </p:nvCxnSpPr>
          <p:spPr>
            <a:xfrm>
              <a:off x="391887" y="679269"/>
              <a:ext cx="21161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4C5FDE7-511C-44B9-A91B-8D94570A03EF}"/>
                </a:ext>
              </a:extLst>
            </p:cNvPr>
            <p:cNvCxnSpPr/>
            <p:nvPr/>
          </p:nvCxnSpPr>
          <p:spPr>
            <a:xfrm flipV="1">
              <a:off x="2508069" y="501745"/>
              <a:ext cx="202436" cy="1775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CDDD64D-3B3F-4181-8B0B-5465C842A89C}"/>
                </a:ext>
              </a:extLst>
            </p:cNvPr>
            <p:cNvCxnSpPr/>
            <p:nvPr/>
          </p:nvCxnSpPr>
          <p:spPr>
            <a:xfrm flipV="1">
              <a:off x="2710505" y="212265"/>
              <a:ext cx="0" cy="2894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7DC79DA0-EB0B-4F86-A610-17B36F64E992}"/>
              </a:ext>
            </a:extLst>
          </p:cNvPr>
          <p:cNvSpPr/>
          <p:nvPr/>
        </p:nvSpPr>
        <p:spPr>
          <a:xfrm>
            <a:off x="3260161" y="3997309"/>
            <a:ext cx="287382" cy="28738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DFD6B11-B979-491C-8BB2-1D0999B59F85}"/>
              </a:ext>
            </a:extLst>
          </p:cNvPr>
          <p:cNvSpPr/>
          <p:nvPr/>
        </p:nvSpPr>
        <p:spPr>
          <a:xfrm>
            <a:off x="8387687" y="3932731"/>
            <a:ext cx="4572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1D47E50-42BA-40B4-A6A9-53E262FA4CF9}"/>
              </a:ext>
            </a:extLst>
          </p:cNvPr>
          <p:cNvSpPr/>
          <p:nvPr/>
        </p:nvSpPr>
        <p:spPr>
          <a:xfrm>
            <a:off x="8472596" y="4017640"/>
            <a:ext cx="287382" cy="28738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6492913-EA34-47EA-90D4-C092A7114439}"/>
              </a:ext>
            </a:extLst>
          </p:cNvPr>
          <p:cNvSpPr/>
          <p:nvPr/>
        </p:nvSpPr>
        <p:spPr>
          <a:xfrm>
            <a:off x="3903604" y="3781773"/>
            <a:ext cx="1214845" cy="71845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start engine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6C4766-D6FA-4825-BEC4-9B03BBC123A1}"/>
              </a:ext>
            </a:extLst>
          </p:cNvPr>
          <p:cNvSpPr/>
          <p:nvPr/>
        </p:nvSpPr>
        <p:spPr>
          <a:xfrm>
            <a:off x="5874972" y="2601020"/>
            <a:ext cx="1214845" cy="71845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warm-up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62BE256-83A7-4277-A653-5446DD9A000D}"/>
              </a:ext>
            </a:extLst>
          </p:cNvPr>
          <p:cNvSpPr/>
          <p:nvPr/>
        </p:nvSpPr>
        <p:spPr>
          <a:xfrm>
            <a:off x="5874972" y="5091672"/>
            <a:ext cx="1214845" cy="71845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cruise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4836D60-0162-4974-BFAF-F3F54B1C7D88}"/>
              </a:ext>
            </a:extLst>
          </p:cNvPr>
          <p:cNvGrpSpPr/>
          <p:nvPr/>
        </p:nvGrpSpPr>
        <p:grpSpPr>
          <a:xfrm>
            <a:off x="7929364" y="2587954"/>
            <a:ext cx="1214846" cy="731520"/>
            <a:chOff x="7040880" y="1254034"/>
            <a:chExt cx="1214846" cy="73152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7FE6350-5152-4791-83E5-B88EFAAF8AD4}"/>
                </a:ext>
              </a:extLst>
            </p:cNvPr>
            <p:cNvSpPr txBox="1"/>
            <p:nvPr/>
          </p:nvSpPr>
          <p:spPr>
            <a:xfrm>
              <a:off x="7335794" y="1275802"/>
              <a:ext cx="9199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turn off</a:t>
              </a:r>
            </a:p>
            <a:p>
              <a:pPr algn="ctr"/>
              <a:r>
                <a:rPr lang="en-US" dirty="0"/>
                <a:t>engine</a:t>
              </a: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8B043DF-6634-4F54-8DE7-589E28C5F175}"/>
                </a:ext>
              </a:extLst>
            </p:cNvPr>
            <p:cNvSpPr/>
            <p:nvPr/>
          </p:nvSpPr>
          <p:spPr>
            <a:xfrm>
              <a:off x="7040880" y="1254034"/>
              <a:ext cx="1214846" cy="731520"/>
            </a:xfrm>
            <a:custGeom>
              <a:avLst/>
              <a:gdLst>
                <a:gd name="connsiteX0" fmla="*/ 0 w 1214846"/>
                <a:gd name="connsiteY0" fmla="*/ 0 h 731520"/>
                <a:gd name="connsiteX1" fmla="*/ 1214846 w 1214846"/>
                <a:gd name="connsiteY1" fmla="*/ 0 h 731520"/>
                <a:gd name="connsiteX2" fmla="*/ 1214846 w 1214846"/>
                <a:gd name="connsiteY2" fmla="*/ 718457 h 731520"/>
                <a:gd name="connsiteX3" fmla="*/ 52251 w 1214846"/>
                <a:gd name="connsiteY3" fmla="*/ 731520 h 731520"/>
                <a:gd name="connsiteX4" fmla="*/ 313509 w 1214846"/>
                <a:gd name="connsiteY4" fmla="*/ 352697 h 731520"/>
                <a:gd name="connsiteX5" fmla="*/ 0 w 1214846"/>
                <a:gd name="connsiteY5" fmla="*/ 0 h 73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846" h="731520">
                  <a:moveTo>
                    <a:pt x="0" y="0"/>
                  </a:moveTo>
                  <a:lnTo>
                    <a:pt x="1214846" y="0"/>
                  </a:lnTo>
                  <a:lnTo>
                    <a:pt x="1214846" y="718457"/>
                  </a:lnTo>
                  <a:lnTo>
                    <a:pt x="52251" y="731520"/>
                  </a:lnTo>
                  <a:lnTo>
                    <a:pt x="313509" y="35269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54AEC07-9B11-47C9-898D-A01F52FFA6EA}"/>
              </a:ext>
            </a:extLst>
          </p:cNvPr>
          <p:cNvCxnSpPr>
            <a:stCxn id="10" idx="6"/>
            <a:endCxn id="13" idx="1"/>
          </p:cNvCxnSpPr>
          <p:nvPr/>
        </p:nvCxnSpPr>
        <p:spPr>
          <a:xfrm>
            <a:off x="3547543" y="4141000"/>
            <a:ext cx="3560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80E14F6E-2B1D-48CD-BC0E-ACC38351838F}"/>
              </a:ext>
            </a:extLst>
          </p:cNvPr>
          <p:cNvCxnSpPr>
            <a:stCxn id="13" idx="3"/>
            <a:endCxn id="14" idx="1"/>
          </p:cNvCxnSpPr>
          <p:nvPr/>
        </p:nvCxnSpPr>
        <p:spPr>
          <a:xfrm flipV="1">
            <a:off x="5118449" y="2960247"/>
            <a:ext cx="756523" cy="11807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882C4E9-7855-49C3-816F-E270712F39C4}"/>
              </a:ext>
            </a:extLst>
          </p:cNvPr>
          <p:cNvCxnSpPr>
            <a:stCxn id="14" idx="2"/>
            <a:endCxn id="15" idx="0"/>
          </p:cNvCxnSpPr>
          <p:nvPr/>
        </p:nvCxnSpPr>
        <p:spPr>
          <a:xfrm>
            <a:off x="6482395" y="3319474"/>
            <a:ext cx="0" cy="1772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8FD58E6-8064-46E9-8DD7-79228F34CDBC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8616287" y="3319474"/>
            <a:ext cx="0" cy="613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B976A04F-0746-4007-B6D7-2105671F1416}"/>
              </a:ext>
            </a:extLst>
          </p:cNvPr>
          <p:cNvSpPr/>
          <p:nvPr/>
        </p:nvSpPr>
        <p:spPr>
          <a:xfrm>
            <a:off x="6803697" y="3839819"/>
            <a:ext cx="1319514" cy="7184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engine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temp</a:t>
            </a: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F35EDE1A-E075-49F1-92DD-5CF2CB436BBA}"/>
              </a:ext>
            </a:extLst>
          </p:cNvPr>
          <p:cNvCxnSpPr>
            <a:cxnSpLocks/>
            <a:stCxn id="14" idx="3"/>
            <a:endCxn id="23" idx="0"/>
          </p:cNvCxnSpPr>
          <p:nvPr/>
        </p:nvCxnSpPr>
        <p:spPr>
          <a:xfrm>
            <a:off x="7089817" y="2960247"/>
            <a:ext cx="373637" cy="8795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1950DC64-C9BF-4296-AB43-ADD0B392FB31}"/>
              </a:ext>
            </a:extLst>
          </p:cNvPr>
          <p:cNvCxnSpPr>
            <a:stCxn id="23" idx="2"/>
            <a:endCxn id="15" idx="3"/>
          </p:cNvCxnSpPr>
          <p:nvPr/>
        </p:nvCxnSpPr>
        <p:spPr>
          <a:xfrm rot="5400000">
            <a:off x="6830323" y="4817768"/>
            <a:ext cx="892626" cy="3736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8994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27194-6767-4017-A570-B8586C8FA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59" y="2461297"/>
            <a:ext cx="3132657" cy="2144049"/>
          </a:xfrm>
        </p:spPr>
        <p:txBody>
          <a:bodyPr/>
          <a:lstStyle/>
          <a:p>
            <a:r>
              <a:rPr lang="en-US" dirty="0" err="1"/>
              <a:t>SysML</a:t>
            </a:r>
            <a:r>
              <a:rPr lang="en-US" dirty="0"/>
              <a:t> requirement diagram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5F23A3-7EB1-46A2-83C3-F77FD51CF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134579-8FB9-46EA-85CB-693BFD17A2BA}"/>
              </a:ext>
            </a:extLst>
          </p:cNvPr>
          <p:cNvSpPr/>
          <p:nvPr/>
        </p:nvSpPr>
        <p:spPr>
          <a:xfrm>
            <a:off x="4096967" y="2509179"/>
            <a:ext cx="2050868" cy="7475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A658B-494E-4ECE-8044-F159CF9B34C8}"/>
              </a:ext>
            </a:extLst>
          </p:cNvPr>
          <p:cNvSpPr/>
          <p:nvPr/>
        </p:nvSpPr>
        <p:spPr>
          <a:xfrm>
            <a:off x="4096967" y="1908288"/>
            <a:ext cx="1371600" cy="6008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ECU functional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EF1ABF-6686-4F6D-A93B-E39A52CBB6F2}"/>
              </a:ext>
            </a:extLst>
          </p:cNvPr>
          <p:cNvSpPr/>
          <p:nvPr/>
        </p:nvSpPr>
        <p:spPr>
          <a:xfrm>
            <a:off x="8133427" y="833562"/>
            <a:ext cx="3095898" cy="12148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1766F7-0C04-4EC8-9E3A-584D2801046C}"/>
              </a:ext>
            </a:extLst>
          </p:cNvPr>
          <p:cNvSpPr txBox="1"/>
          <p:nvPr/>
        </p:nvSpPr>
        <p:spPr>
          <a:xfrm>
            <a:off x="8769171" y="949341"/>
            <a:ext cx="1824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&lt;&lt;requirement&gt;&gt;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0A75EC-445F-4B16-9839-21C5E39634A3}"/>
              </a:ext>
            </a:extLst>
          </p:cNvPr>
          <p:cNvSpPr txBox="1"/>
          <p:nvPr/>
        </p:nvSpPr>
        <p:spPr>
          <a:xfrm>
            <a:off x="8864966" y="1532425"/>
            <a:ext cx="1632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warm-up mode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A1C13C-D081-41A1-8E79-C53E9DEC1068}"/>
              </a:ext>
            </a:extLst>
          </p:cNvPr>
          <p:cNvSpPr/>
          <p:nvPr/>
        </p:nvSpPr>
        <p:spPr>
          <a:xfrm>
            <a:off x="8133426" y="2041876"/>
            <a:ext cx="3095898" cy="5290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ID = 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60B1A0-4023-468F-B2FC-CBB85AE115C4}"/>
              </a:ext>
            </a:extLst>
          </p:cNvPr>
          <p:cNvSpPr/>
          <p:nvPr/>
        </p:nvSpPr>
        <p:spPr>
          <a:xfrm>
            <a:off x="8133445" y="2570922"/>
            <a:ext cx="3095898" cy="5290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provide warm-up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FAC0FC-91B2-41A7-BC5D-08CF401B7F79}"/>
              </a:ext>
            </a:extLst>
          </p:cNvPr>
          <p:cNvSpPr/>
          <p:nvPr/>
        </p:nvSpPr>
        <p:spPr>
          <a:xfrm>
            <a:off x="8133408" y="3562220"/>
            <a:ext cx="3095898" cy="12148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CEC47E-6473-44B9-99A1-47C7AB4DC710}"/>
              </a:ext>
            </a:extLst>
          </p:cNvPr>
          <p:cNvSpPr txBox="1"/>
          <p:nvPr/>
        </p:nvSpPr>
        <p:spPr>
          <a:xfrm>
            <a:off x="8769152" y="3677999"/>
            <a:ext cx="1824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&lt;&lt;requirement&gt;&gt;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70BEEF-3F42-4F7C-A0D4-62D2156F807E}"/>
              </a:ext>
            </a:extLst>
          </p:cNvPr>
          <p:cNvSpPr txBox="1"/>
          <p:nvPr/>
        </p:nvSpPr>
        <p:spPr>
          <a:xfrm>
            <a:off x="9146052" y="4261083"/>
            <a:ext cx="10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max RPM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408F3B-AB14-4CAA-9A6F-2FA38A44047B}"/>
              </a:ext>
            </a:extLst>
          </p:cNvPr>
          <p:cNvSpPr/>
          <p:nvPr/>
        </p:nvSpPr>
        <p:spPr>
          <a:xfrm>
            <a:off x="8133407" y="4770534"/>
            <a:ext cx="3095898" cy="5290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ID = 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0AEF47-7BB9-4F27-A5F7-66EA524407D1}"/>
              </a:ext>
            </a:extLst>
          </p:cNvPr>
          <p:cNvSpPr/>
          <p:nvPr/>
        </p:nvSpPr>
        <p:spPr>
          <a:xfrm>
            <a:off x="8133426" y="5299580"/>
            <a:ext cx="3095898" cy="5290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maximum RPM 6000  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D7C8A51-7C6D-4D4F-B38E-84C74B26A68F}"/>
              </a:ext>
            </a:extLst>
          </p:cNvPr>
          <p:cNvSpPr/>
          <p:nvPr/>
        </p:nvSpPr>
        <p:spPr>
          <a:xfrm>
            <a:off x="6160654" y="2623377"/>
            <a:ext cx="378802" cy="37880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F0A9CCB-01F4-4BDB-966F-E6C5ABCFBBE8}"/>
              </a:ext>
            </a:extLst>
          </p:cNvPr>
          <p:cNvSpPr/>
          <p:nvPr/>
        </p:nvSpPr>
        <p:spPr>
          <a:xfrm>
            <a:off x="6160654" y="4614086"/>
            <a:ext cx="378802" cy="37880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+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49214D-9E0E-46C0-851D-621CC00170D7}"/>
              </a:ext>
            </a:extLst>
          </p:cNvPr>
          <p:cNvCxnSpPr>
            <a:stCxn id="16" idx="6"/>
            <a:endCxn id="6" idx="1"/>
          </p:cNvCxnSpPr>
          <p:nvPr/>
        </p:nvCxnSpPr>
        <p:spPr>
          <a:xfrm flipV="1">
            <a:off x="6539456" y="1440985"/>
            <a:ext cx="1593971" cy="13717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E1C3C6-D23B-498F-AFA4-D2858DF82956}"/>
              </a:ext>
            </a:extLst>
          </p:cNvPr>
          <p:cNvCxnSpPr>
            <a:cxnSpLocks/>
            <a:stCxn id="17" idx="6"/>
            <a:endCxn id="11" idx="1"/>
          </p:cNvCxnSpPr>
          <p:nvPr/>
        </p:nvCxnSpPr>
        <p:spPr>
          <a:xfrm flipV="1">
            <a:off x="6539456" y="4169643"/>
            <a:ext cx="1593952" cy="6338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E46786E4-0EAE-4598-84BB-14B860FC2A38}"/>
              </a:ext>
            </a:extLst>
          </p:cNvPr>
          <p:cNvSpPr/>
          <p:nvPr/>
        </p:nvSpPr>
        <p:spPr>
          <a:xfrm>
            <a:off x="3676060" y="552275"/>
            <a:ext cx="8010465" cy="5493367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5CE8B22-085F-4AC8-B9AF-BCBF9E2F3948}"/>
              </a:ext>
            </a:extLst>
          </p:cNvPr>
          <p:cNvGrpSpPr/>
          <p:nvPr/>
        </p:nvGrpSpPr>
        <p:grpSpPr>
          <a:xfrm>
            <a:off x="3705345" y="562426"/>
            <a:ext cx="2834111" cy="555336"/>
            <a:chOff x="3918858" y="968613"/>
            <a:chExt cx="2318618" cy="467004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7901B19-AF7A-4F73-8285-141C38236C64}"/>
                </a:ext>
              </a:extLst>
            </p:cNvPr>
            <p:cNvCxnSpPr>
              <a:cxnSpLocks/>
            </p:cNvCxnSpPr>
            <p:nvPr/>
          </p:nvCxnSpPr>
          <p:spPr>
            <a:xfrm>
              <a:off x="3918858" y="1435617"/>
              <a:ext cx="21161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8A9917F-5DF3-4CF9-9E98-A4F9CE2551E3}"/>
                </a:ext>
              </a:extLst>
            </p:cNvPr>
            <p:cNvCxnSpPr/>
            <p:nvPr/>
          </p:nvCxnSpPr>
          <p:spPr>
            <a:xfrm flipV="1">
              <a:off x="6035040" y="1258093"/>
              <a:ext cx="202436" cy="1775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68592F6-4EEC-4DBC-B898-3D64B9042D11}"/>
                </a:ext>
              </a:extLst>
            </p:cNvPr>
            <p:cNvCxnSpPr/>
            <p:nvPr/>
          </p:nvCxnSpPr>
          <p:spPr>
            <a:xfrm flipV="1">
              <a:off x="6237476" y="968613"/>
              <a:ext cx="0" cy="2894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41C86B9-D0EF-465C-B77C-2DD6E97F6304}"/>
              </a:ext>
            </a:extLst>
          </p:cNvPr>
          <p:cNvSpPr txBox="1"/>
          <p:nvPr/>
        </p:nvSpPr>
        <p:spPr>
          <a:xfrm>
            <a:off x="3970876" y="642879"/>
            <a:ext cx="225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 ECU requirements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6FE7A6E-D27D-4995-BFA2-894209851F77}"/>
              </a:ext>
            </a:extLst>
          </p:cNvPr>
          <p:cNvSpPr/>
          <p:nvPr/>
        </p:nvSpPr>
        <p:spPr>
          <a:xfrm>
            <a:off x="4102423" y="4507796"/>
            <a:ext cx="2050868" cy="7475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0AC18CA-232F-4792-947B-0CBACC74C088}"/>
              </a:ext>
            </a:extLst>
          </p:cNvPr>
          <p:cNvSpPr/>
          <p:nvPr/>
        </p:nvSpPr>
        <p:spPr>
          <a:xfrm>
            <a:off x="4102423" y="3906905"/>
            <a:ext cx="1662244" cy="6008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ECU nonfunctional</a:t>
            </a:r>
          </a:p>
        </p:txBody>
      </p:sp>
    </p:spTree>
    <p:extLst>
      <p:ext uri="{BB962C8B-B14F-4D97-AF65-F5344CB8AC3E}">
        <p14:creationId xmlns:p14="http://schemas.microsoft.com/office/powerpoint/2010/main" val="3437997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Spacecraft design errors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Mars Climate Observer lost on Mars in September 1999.</a:t>
            </a:r>
          </a:p>
          <a:p>
            <a:r>
              <a:rPr lang="en-US" dirty="0"/>
              <a:t>Requirements problem:</a:t>
            </a:r>
          </a:p>
          <a:p>
            <a:pPr lvl="1"/>
            <a:r>
              <a:rPr lang="en-US" dirty="0"/>
              <a:t>Requirements did not specify units. </a:t>
            </a:r>
          </a:p>
          <a:p>
            <a:pPr lvl="1"/>
            <a:r>
              <a:rPr lang="en-US" dirty="0"/>
              <a:t>Lockheed Martin used English; JPL wanted metric.</a:t>
            </a:r>
          </a:p>
          <a:p>
            <a:r>
              <a:rPr lang="en-US" dirty="0"/>
              <a:t>Not caught by manual inspections.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New Horizons experienced 81-minute </a:t>
            </a:r>
            <a:r>
              <a:rPr lang="en-US" dirty="0" err="1"/>
              <a:t>comm</a:t>
            </a:r>
            <a:r>
              <a:rPr lang="en-US" dirty="0"/>
              <a:t> blackout while approaching Jupiter in 2015.</a:t>
            </a:r>
          </a:p>
          <a:p>
            <a:r>
              <a:rPr lang="en-US" dirty="0"/>
              <a:t>LightSail malfunctioned in orbit due to a file overflow bug.</a:t>
            </a:r>
          </a:p>
          <a:p>
            <a:pPr lvl="1"/>
            <a:r>
              <a:rPr lang="en-US" dirty="0"/>
              <a:t>Bug occurred only after about 40 hours of operation, ground tests did not run long enough.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298136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5C98C-865C-472F-AE5C-B61086FC7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SysML</a:t>
            </a:r>
            <a:r>
              <a:rPr lang="en-US" dirty="0"/>
              <a:t> parametric diagram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C82E7-77A1-473E-A85C-8AAC35233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BB7FC0-3D1C-4767-9CF1-A07E022BF20F}"/>
              </a:ext>
            </a:extLst>
          </p:cNvPr>
          <p:cNvSpPr/>
          <p:nvPr/>
        </p:nvSpPr>
        <p:spPr>
          <a:xfrm>
            <a:off x="2552726" y="1811952"/>
            <a:ext cx="6885473" cy="416705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AFF946-E689-40DD-A8C8-BDA17A47B1AC}"/>
              </a:ext>
            </a:extLst>
          </p:cNvPr>
          <p:cNvSpPr txBox="1"/>
          <p:nvPr/>
        </p:nvSpPr>
        <p:spPr>
          <a:xfrm>
            <a:off x="2924123" y="1875480"/>
            <a:ext cx="2583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 ECU parameters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8A6D3B7-7236-402C-9695-C299A5957A38}"/>
              </a:ext>
            </a:extLst>
          </p:cNvPr>
          <p:cNvGrpSpPr/>
          <p:nvPr/>
        </p:nvGrpSpPr>
        <p:grpSpPr>
          <a:xfrm>
            <a:off x="2552726" y="1839705"/>
            <a:ext cx="3038749" cy="552373"/>
            <a:chOff x="391887" y="212265"/>
            <a:chExt cx="2318618" cy="46700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12E094D-12C0-4786-B8F3-B614FA5716AA}"/>
                </a:ext>
              </a:extLst>
            </p:cNvPr>
            <p:cNvCxnSpPr>
              <a:cxnSpLocks/>
            </p:cNvCxnSpPr>
            <p:nvPr/>
          </p:nvCxnSpPr>
          <p:spPr>
            <a:xfrm>
              <a:off x="391887" y="679269"/>
              <a:ext cx="21161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4D3B776-484A-4E29-BC28-4E105197E679}"/>
                </a:ext>
              </a:extLst>
            </p:cNvPr>
            <p:cNvCxnSpPr/>
            <p:nvPr/>
          </p:nvCxnSpPr>
          <p:spPr>
            <a:xfrm flipV="1">
              <a:off x="2508069" y="501745"/>
              <a:ext cx="202436" cy="1775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0ED215D-FF02-41BF-A980-387E666CD4C0}"/>
                </a:ext>
              </a:extLst>
            </p:cNvPr>
            <p:cNvCxnSpPr/>
            <p:nvPr/>
          </p:nvCxnSpPr>
          <p:spPr>
            <a:xfrm flipV="1">
              <a:off x="2710505" y="212265"/>
              <a:ext cx="0" cy="2894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A6FC83A-30FB-480A-9F19-E662C89B0C17}"/>
              </a:ext>
            </a:extLst>
          </p:cNvPr>
          <p:cNvSpPr/>
          <p:nvPr/>
        </p:nvSpPr>
        <p:spPr>
          <a:xfrm>
            <a:off x="4578816" y="2982927"/>
            <a:ext cx="3200396" cy="214230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C0C28B-B94D-44D2-9BE0-66F62D33A724}"/>
              </a:ext>
            </a:extLst>
          </p:cNvPr>
          <p:cNvSpPr/>
          <p:nvPr/>
        </p:nvSpPr>
        <p:spPr>
          <a:xfrm>
            <a:off x="1918547" y="3868798"/>
            <a:ext cx="1345475" cy="3705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thr</a:t>
            </a:r>
            <a:r>
              <a:rPr lang="en-US" dirty="0"/>
              <a:t>: throttle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861559-55CB-4466-8F42-92B1EE71AF6F}"/>
              </a:ext>
            </a:extLst>
          </p:cNvPr>
          <p:cNvSpPr txBox="1"/>
          <p:nvPr/>
        </p:nvSpPr>
        <p:spPr>
          <a:xfrm>
            <a:off x="4926780" y="3192903"/>
            <a:ext cx="2504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fic: fuel injection control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4321BE-8BDA-4D01-BA6F-D8572EBFA58B}"/>
              </a:ext>
            </a:extLst>
          </p:cNvPr>
          <p:cNvSpPr/>
          <p:nvPr/>
        </p:nvSpPr>
        <p:spPr>
          <a:xfrm>
            <a:off x="4315381" y="3873588"/>
            <a:ext cx="526869" cy="3705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68EBC23-C27E-4BC2-AD53-F5F08C9EE54C}"/>
              </a:ext>
            </a:extLst>
          </p:cNvPr>
          <p:cNvCxnSpPr>
            <a:stCxn id="11" idx="3"/>
            <a:endCxn id="13" idx="1"/>
          </p:cNvCxnSpPr>
          <p:nvPr/>
        </p:nvCxnSpPr>
        <p:spPr>
          <a:xfrm>
            <a:off x="3264022" y="4054081"/>
            <a:ext cx="1051359" cy="47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0B63311-D050-4C5E-82F6-061CE8851A61}"/>
              </a:ext>
            </a:extLst>
          </p:cNvPr>
          <p:cNvSpPr/>
          <p:nvPr/>
        </p:nvSpPr>
        <p:spPr>
          <a:xfrm>
            <a:off x="7515777" y="3868798"/>
            <a:ext cx="526869" cy="3705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40C54BE-1335-4A1B-B2C2-4E02D9B6F3DE}"/>
              </a:ext>
            </a:extLst>
          </p:cNvPr>
          <p:cNvCxnSpPr>
            <a:stCxn id="15" idx="3"/>
            <a:endCxn id="17" idx="1"/>
          </p:cNvCxnSpPr>
          <p:nvPr/>
        </p:nvCxnSpPr>
        <p:spPr>
          <a:xfrm>
            <a:off x="8042646" y="4054081"/>
            <a:ext cx="7613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CD9DA58B-6C2E-4052-BD6C-33DEDBA23023}"/>
              </a:ext>
            </a:extLst>
          </p:cNvPr>
          <p:cNvSpPr/>
          <p:nvPr/>
        </p:nvSpPr>
        <p:spPr>
          <a:xfrm>
            <a:off x="8804020" y="3868798"/>
            <a:ext cx="1345475" cy="3705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f: </a:t>
            </a:r>
            <a:r>
              <a:rPr lang="en-US" dirty="0" err="1"/>
              <a:t>inj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E337D5-9E44-43E1-A480-102FC1F19BF5}"/>
              </a:ext>
            </a:extLst>
          </p:cNvPr>
          <p:cNvSpPr txBox="1"/>
          <p:nvPr/>
        </p:nvSpPr>
        <p:spPr>
          <a:xfrm>
            <a:off x="4906465" y="3868798"/>
            <a:ext cx="1139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ni</a:t>
            </a:r>
            <a:r>
              <a:rPr lang="en-US" dirty="0"/>
              <a:t>: integer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55390B-C691-4D29-B207-A18A87DAC15D}"/>
              </a:ext>
            </a:extLst>
          </p:cNvPr>
          <p:cNvSpPr txBox="1"/>
          <p:nvPr/>
        </p:nvSpPr>
        <p:spPr>
          <a:xfrm>
            <a:off x="6299828" y="3833461"/>
            <a:ext cx="1139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/>
              <a:t>ni</a:t>
            </a:r>
            <a:r>
              <a:rPr lang="en-US" dirty="0"/>
              <a:t>: integer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A75F63-8101-4246-915B-2B599A0F563E}"/>
              </a:ext>
            </a:extLst>
          </p:cNvPr>
          <p:cNvSpPr txBox="1"/>
          <p:nvPr/>
        </p:nvSpPr>
        <p:spPr>
          <a:xfrm>
            <a:off x="3172540" y="4235191"/>
            <a:ext cx="1168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&lt;&lt;equal&gt;&gt;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F53BB1-3BA7-4F7B-8C96-E9AC625C0F24}"/>
              </a:ext>
            </a:extLst>
          </p:cNvPr>
          <p:cNvSpPr txBox="1"/>
          <p:nvPr/>
        </p:nvSpPr>
        <p:spPr>
          <a:xfrm>
            <a:off x="7884382" y="4216335"/>
            <a:ext cx="1168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&lt;&lt;equal&gt;&gt;</a:t>
            </a:r>
          </a:p>
        </p:txBody>
      </p:sp>
    </p:spTree>
    <p:extLst>
      <p:ext uri="{BB962C8B-B14F-4D97-AF65-F5344CB8AC3E}">
        <p14:creationId xmlns:p14="http://schemas.microsoft.com/office/powerpoint/2010/main" val="9608908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B3B08-1B4F-424D-B082-2205E751D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6115E6-CF6B-43B0-A7AB-8429C2BEE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Targets model-based design of real-time embedded computing systems.</a:t>
            </a:r>
          </a:p>
          <a:p>
            <a:r>
              <a:rPr lang="en-US" dirty="0"/>
              <a:t>Non-Functional Properties Modeling (NFP) module captures non-functional properties.</a:t>
            </a:r>
          </a:p>
          <a:p>
            <a:r>
              <a:rPr lang="en-US" dirty="0"/>
              <a:t>Time Modeling (Time) model captures chronometric and sequential time characteristics.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70014D-F090-4B60-8355-1A4748172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457749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9ED62-B966-46ED-BC8D-DDF466CE2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MARTE, cont’d.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275C8-9F9F-424A-8A2F-270A7DB3A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High-Level Application Modeling (HLAM) profile describes quantitative and qualitative features.</a:t>
            </a:r>
          </a:p>
          <a:p>
            <a:r>
              <a:rPr lang="en-US" dirty="0"/>
              <a:t>Detailed Resource Modeling (DRM) profile provides for software, hardware resource modeling (SRM, HRM).</a:t>
            </a:r>
          </a:p>
          <a:p>
            <a:r>
              <a:rPr lang="en-US" dirty="0"/>
              <a:t>Generic Quantitative Analysis Modeling (GQAM) describes </a:t>
            </a:r>
            <a:r>
              <a:rPr lang="en-US" dirty="0" err="1"/>
              <a:t>schedulability</a:t>
            </a:r>
            <a:r>
              <a:rPr lang="en-US" dirty="0"/>
              <a:t>, performance analysis.</a:t>
            </a:r>
          </a:p>
          <a:p>
            <a:r>
              <a:rPr lang="en-US" dirty="0"/>
              <a:t>Performance Analysis Modeling (PAM) profile describes best-effort, soft </a:t>
            </a:r>
            <a:r>
              <a:rPr lang="en-US"/>
              <a:t>real-time systems.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AC4C9B-AF6B-4BA9-A9C6-34475442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669880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9D4E1-DFDB-41E7-A92B-2BBBF78B6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diagram with MARTE timing constraint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F60332-E95F-45FB-BEA5-42664A19F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846E1A-8ABB-4F60-98E9-8160CA582868}"/>
              </a:ext>
            </a:extLst>
          </p:cNvPr>
          <p:cNvSpPr/>
          <p:nvPr/>
        </p:nvSpPr>
        <p:spPr>
          <a:xfrm>
            <a:off x="5151698" y="1790247"/>
            <a:ext cx="1567543" cy="7445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sensors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C491CF-9C6A-4D85-9E86-62F9E8386FDA}"/>
              </a:ext>
            </a:extLst>
          </p:cNvPr>
          <p:cNvSpPr/>
          <p:nvPr/>
        </p:nvSpPr>
        <p:spPr>
          <a:xfrm>
            <a:off x="7263527" y="1790247"/>
            <a:ext cx="1567543" cy="7445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control law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2D5778-FE98-4511-AFCB-DDDBE7D176B0}"/>
              </a:ext>
            </a:extLst>
          </p:cNvPr>
          <p:cNvSpPr/>
          <p:nvPr/>
        </p:nvSpPr>
        <p:spPr>
          <a:xfrm>
            <a:off x="9375356" y="1790246"/>
            <a:ext cx="1567543" cy="7445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actuators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96F91B8-28DC-42BC-892D-1CF5420EF440}"/>
              </a:ext>
            </a:extLst>
          </p:cNvPr>
          <p:cNvCxnSpPr>
            <a:stCxn id="4" idx="2"/>
          </p:cNvCxnSpPr>
          <p:nvPr/>
        </p:nvCxnSpPr>
        <p:spPr>
          <a:xfrm flipH="1">
            <a:off x="5935469" y="2534830"/>
            <a:ext cx="1" cy="3696788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1201CC2-FD2A-4550-AEE8-FE51C9ABCE06}"/>
              </a:ext>
            </a:extLst>
          </p:cNvPr>
          <p:cNvCxnSpPr/>
          <p:nvPr/>
        </p:nvCxnSpPr>
        <p:spPr>
          <a:xfrm flipH="1">
            <a:off x="8047298" y="2534830"/>
            <a:ext cx="1" cy="3696788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A7CACDF-C5FC-4089-B6B0-5A1ACB991E30}"/>
              </a:ext>
            </a:extLst>
          </p:cNvPr>
          <p:cNvCxnSpPr/>
          <p:nvPr/>
        </p:nvCxnSpPr>
        <p:spPr>
          <a:xfrm flipH="1">
            <a:off x="10159127" y="2534829"/>
            <a:ext cx="1" cy="3696788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B64DDCE-72A2-44EC-A8A9-30D69904DAA3}"/>
              </a:ext>
            </a:extLst>
          </p:cNvPr>
          <p:cNvSpPr/>
          <p:nvPr/>
        </p:nvSpPr>
        <p:spPr>
          <a:xfrm>
            <a:off x="5830967" y="3057344"/>
            <a:ext cx="209002" cy="7445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9F114A-9ED7-45D9-8C75-E57EEDD600D8}"/>
              </a:ext>
            </a:extLst>
          </p:cNvPr>
          <p:cNvSpPr/>
          <p:nvPr/>
        </p:nvSpPr>
        <p:spPr>
          <a:xfrm>
            <a:off x="7934086" y="3057343"/>
            <a:ext cx="217713" cy="24558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46D105-8AA1-4FDB-9B24-6B4579ADB5E6}"/>
              </a:ext>
            </a:extLst>
          </p:cNvPr>
          <p:cNvSpPr/>
          <p:nvPr/>
        </p:nvSpPr>
        <p:spPr>
          <a:xfrm>
            <a:off x="10054625" y="4951458"/>
            <a:ext cx="209002" cy="5617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70ABF58-1F59-4A05-9F02-F559DE4D9BDF}"/>
              </a:ext>
            </a:extLst>
          </p:cNvPr>
          <p:cNvCxnSpPr>
            <a:cxnSpLocks/>
          </p:cNvCxnSpPr>
          <p:nvPr/>
        </p:nvCxnSpPr>
        <p:spPr>
          <a:xfrm>
            <a:off x="5151698" y="3057343"/>
            <a:ext cx="2782388" cy="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AD8B668-2458-4C74-8EB0-61CBF58F4125}"/>
              </a:ext>
            </a:extLst>
          </p:cNvPr>
          <p:cNvCxnSpPr>
            <a:cxnSpLocks/>
          </p:cNvCxnSpPr>
          <p:nvPr/>
        </p:nvCxnSpPr>
        <p:spPr>
          <a:xfrm>
            <a:off x="5151698" y="5513156"/>
            <a:ext cx="4902927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D597A4-0277-4143-8D72-9EC8D5739A72}"/>
              </a:ext>
            </a:extLst>
          </p:cNvPr>
          <p:cNvSpPr/>
          <p:nvPr/>
        </p:nvSpPr>
        <p:spPr>
          <a:xfrm>
            <a:off x="3450677" y="1019539"/>
            <a:ext cx="8062633" cy="533681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2E6921-CA62-4482-9474-9185161DEA86}"/>
              </a:ext>
            </a:extLst>
          </p:cNvPr>
          <p:cNvSpPr txBox="1"/>
          <p:nvPr/>
        </p:nvSpPr>
        <p:spPr>
          <a:xfrm>
            <a:off x="3822074" y="1055313"/>
            <a:ext cx="2583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sd</a:t>
            </a:r>
            <a:r>
              <a:rPr lang="en-US" dirty="0"/>
              <a:t> control cycle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CED8AD5-48F5-4754-ADC8-3BFAC3C9735C}"/>
              </a:ext>
            </a:extLst>
          </p:cNvPr>
          <p:cNvGrpSpPr/>
          <p:nvPr/>
        </p:nvGrpSpPr>
        <p:grpSpPr>
          <a:xfrm>
            <a:off x="3450677" y="1019538"/>
            <a:ext cx="3038749" cy="552373"/>
            <a:chOff x="391887" y="212265"/>
            <a:chExt cx="2318618" cy="46700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63093D9-CD0C-45C5-8DA2-B8DDF0489C2F}"/>
                </a:ext>
              </a:extLst>
            </p:cNvPr>
            <p:cNvCxnSpPr>
              <a:cxnSpLocks/>
            </p:cNvCxnSpPr>
            <p:nvPr/>
          </p:nvCxnSpPr>
          <p:spPr>
            <a:xfrm>
              <a:off x="391887" y="679269"/>
              <a:ext cx="211618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276CE10-7D18-4590-95C0-C3F19AF5435B}"/>
                </a:ext>
              </a:extLst>
            </p:cNvPr>
            <p:cNvCxnSpPr/>
            <p:nvPr/>
          </p:nvCxnSpPr>
          <p:spPr>
            <a:xfrm flipV="1">
              <a:off x="2508069" y="501745"/>
              <a:ext cx="202436" cy="1775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FB32D5F-3596-4DAC-8D8E-F7BE7019D957}"/>
                </a:ext>
              </a:extLst>
            </p:cNvPr>
            <p:cNvCxnSpPr/>
            <p:nvPr/>
          </p:nvCxnSpPr>
          <p:spPr>
            <a:xfrm flipV="1">
              <a:off x="2710505" y="212265"/>
              <a:ext cx="0" cy="2894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1B80C84-5D85-4CCC-BF16-A9D77D199600}"/>
              </a:ext>
            </a:extLst>
          </p:cNvPr>
          <p:cNvCxnSpPr/>
          <p:nvPr/>
        </p:nvCxnSpPr>
        <p:spPr>
          <a:xfrm>
            <a:off x="5370917" y="3057343"/>
            <a:ext cx="0" cy="24558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8E4297B-94DC-48C0-B5BA-95253CBDCAD6}"/>
              </a:ext>
            </a:extLst>
          </p:cNvPr>
          <p:cNvSpPr txBox="1"/>
          <p:nvPr/>
        </p:nvSpPr>
        <p:spPr>
          <a:xfrm>
            <a:off x="3634752" y="4089311"/>
            <a:ext cx="16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{</a:t>
            </a:r>
            <a:r>
              <a:rPr lang="en-US" dirty="0" err="1"/>
              <a:t>cpmin</a:t>
            </a:r>
            <a:r>
              <a:rPr lang="en-US" dirty="0"/>
              <a:t>..</a:t>
            </a:r>
            <a:r>
              <a:rPr lang="en-US" dirty="0" err="1"/>
              <a:t>cpmax</a:t>
            </a: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708608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5E758-9799-475E-9691-A87CD0B8D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987" y="1201234"/>
            <a:ext cx="3214104" cy="3199767"/>
          </a:xfrm>
        </p:spPr>
        <p:txBody>
          <a:bodyPr/>
          <a:lstStyle/>
          <a:p>
            <a:r>
              <a:rPr lang="en-US" dirty="0"/>
              <a:t>Object diagram with MARTE allocation annotations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5DE002-E97E-441F-B0B5-D2D44963F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4117CF-5D9E-4EEA-8214-79439299A2E6}"/>
              </a:ext>
            </a:extLst>
          </p:cNvPr>
          <p:cNvSpPr/>
          <p:nvPr/>
        </p:nvSpPr>
        <p:spPr>
          <a:xfrm>
            <a:off x="3378091" y="802460"/>
            <a:ext cx="8334103" cy="121484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DAE306-DD9D-4B48-9309-185305F0D3AB}"/>
              </a:ext>
            </a:extLst>
          </p:cNvPr>
          <p:cNvSpPr/>
          <p:nvPr/>
        </p:nvSpPr>
        <p:spPr>
          <a:xfrm>
            <a:off x="3378091" y="279945"/>
            <a:ext cx="8334103" cy="52251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ECU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A9D191-5D12-4E80-86D3-28C63F2CCD3B}"/>
              </a:ext>
            </a:extLst>
          </p:cNvPr>
          <p:cNvSpPr/>
          <p:nvPr/>
        </p:nvSpPr>
        <p:spPr>
          <a:xfrm>
            <a:off x="3648060" y="1065892"/>
            <a:ext cx="2318656" cy="67709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control law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792156-F924-401B-A730-F1696E940B79}"/>
              </a:ext>
            </a:extLst>
          </p:cNvPr>
          <p:cNvSpPr/>
          <p:nvPr/>
        </p:nvSpPr>
        <p:spPr>
          <a:xfrm>
            <a:off x="6383639" y="1065892"/>
            <a:ext cx="2318656" cy="67709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sensor values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4ACF32-378D-472D-B295-79E139E869AB}"/>
              </a:ext>
            </a:extLst>
          </p:cNvPr>
          <p:cNvSpPr/>
          <p:nvPr/>
        </p:nvSpPr>
        <p:spPr>
          <a:xfrm>
            <a:off x="9119218" y="1065892"/>
            <a:ext cx="2318656" cy="67709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actuator values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8569D9-C1D6-47CF-842E-139CBD63DFBE}"/>
              </a:ext>
            </a:extLst>
          </p:cNvPr>
          <p:cNvSpPr/>
          <p:nvPr/>
        </p:nvSpPr>
        <p:spPr>
          <a:xfrm>
            <a:off x="3378091" y="3023145"/>
            <a:ext cx="8334103" cy="121048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5AE249-A33E-452F-9255-BE223C8CA773}"/>
              </a:ext>
            </a:extLst>
          </p:cNvPr>
          <p:cNvSpPr/>
          <p:nvPr/>
        </p:nvSpPr>
        <p:spPr>
          <a:xfrm>
            <a:off x="3378091" y="2500631"/>
            <a:ext cx="8334103" cy="52251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RTOS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494CAA-D1FD-44F8-ACEC-8EB288733E89}"/>
              </a:ext>
            </a:extLst>
          </p:cNvPr>
          <p:cNvSpPr/>
          <p:nvPr/>
        </p:nvSpPr>
        <p:spPr>
          <a:xfrm>
            <a:off x="5081708" y="3293109"/>
            <a:ext cx="2318656" cy="67709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192C03E-B656-41F8-94C5-DFA641A544C2}"/>
              </a:ext>
            </a:extLst>
          </p:cNvPr>
          <p:cNvSpPr/>
          <p:nvPr/>
        </p:nvSpPr>
        <p:spPr>
          <a:xfrm>
            <a:off x="7817287" y="3293109"/>
            <a:ext cx="2318656" cy="67709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6027C1-3465-422A-AE85-37DEF96E5057}"/>
              </a:ext>
            </a:extLst>
          </p:cNvPr>
          <p:cNvSpPr txBox="1"/>
          <p:nvPr/>
        </p:nvSpPr>
        <p:spPr>
          <a:xfrm>
            <a:off x="5210144" y="3293109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&lt;&lt;sched resource&gt;&gt;</a:t>
            </a:r>
          </a:p>
          <a:p>
            <a:pPr algn="ctr"/>
            <a:r>
              <a:rPr lang="en-US" dirty="0"/>
              <a:t>task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095D27-D57C-4C5E-A571-DA1B71B175FF}"/>
              </a:ext>
            </a:extLst>
          </p:cNvPr>
          <p:cNvSpPr txBox="1"/>
          <p:nvPr/>
        </p:nvSpPr>
        <p:spPr>
          <a:xfrm>
            <a:off x="7980252" y="3293109"/>
            <a:ext cx="1930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&lt;&lt;data resource&gt;&gt;</a:t>
            </a:r>
          </a:p>
          <a:p>
            <a:pPr algn="ctr"/>
            <a:r>
              <a:rPr lang="en-US" dirty="0"/>
              <a:t>data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CCEDA91-96BD-4FF7-B432-D5171374F722}"/>
              </a:ext>
            </a:extLst>
          </p:cNvPr>
          <p:cNvCxnSpPr>
            <a:cxnSpLocks/>
            <a:stCxn id="6" idx="2"/>
            <a:endCxn id="13" idx="0"/>
          </p:cNvCxnSpPr>
          <p:nvPr/>
        </p:nvCxnSpPr>
        <p:spPr>
          <a:xfrm>
            <a:off x="4807388" y="1742985"/>
            <a:ext cx="1433648" cy="155012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2D15779-317E-4194-A80E-53722279FC97}"/>
              </a:ext>
            </a:extLst>
          </p:cNvPr>
          <p:cNvCxnSpPr>
            <a:cxnSpLocks/>
            <a:stCxn id="7" idx="2"/>
            <a:endCxn id="14" idx="0"/>
          </p:cNvCxnSpPr>
          <p:nvPr/>
        </p:nvCxnSpPr>
        <p:spPr>
          <a:xfrm>
            <a:off x="7542967" y="1742985"/>
            <a:ext cx="1402389" cy="155012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8982549-FEDD-4AF3-BDAA-B09411D6BE66}"/>
              </a:ext>
            </a:extLst>
          </p:cNvPr>
          <p:cNvCxnSpPr>
            <a:cxnSpLocks/>
            <a:stCxn id="8" idx="2"/>
            <a:endCxn id="14" idx="0"/>
          </p:cNvCxnSpPr>
          <p:nvPr/>
        </p:nvCxnSpPr>
        <p:spPr>
          <a:xfrm flipH="1">
            <a:off x="8945356" y="1742985"/>
            <a:ext cx="1333190" cy="155012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BD9D25DB-B494-4DD9-A105-17E11B226F99}"/>
              </a:ext>
            </a:extLst>
          </p:cNvPr>
          <p:cNvSpPr/>
          <p:nvPr/>
        </p:nvSpPr>
        <p:spPr>
          <a:xfrm>
            <a:off x="3378091" y="5145861"/>
            <a:ext cx="8334103" cy="121048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C151615-2A50-45AA-BA46-426BF39A562E}"/>
              </a:ext>
            </a:extLst>
          </p:cNvPr>
          <p:cNvSpPr/>
          <p:nvPr/>
        </p:nvSpPr>
        <p:spPr>
          <a:xfrm>
            <a:off x="3378091" y="4623347"/>
            <a:ext cx="8334103" cy="522514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platform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2E91D9-3083-4C1D-AB70-40C63A0EFD13}"/>
              </a:ext>
            </a:extLst>
          </p:cNvPr>
          <p:cNvSpPr/>
          <p:nvPr/>
        </p:nvSpPr>
        <p:spPr>
          <a:xfrm>
            <a:off x="3664085" y="5368207"/>
            <a:ext cx="2318656" cy="67709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A57394E-A65C-41E1-8F70-CFE7FE220EC0}"/>
              </a:ext>
            </a:extLst>
          </p:cNvPr>
          <p:cNvSpPr/>
          <p:nvPr/>
        </p:nvSpPr>
        <p:spPr>
          <a:xfrm>
            <a:off x="6399664" y="5368207"/>
            <a:ext cx="2318656" cy="67709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42E04A-F658-4ADA-A8BE-2813FC5598AB}"/>
              </a:ext>
            </a:extLst>
          </p:cNvPr>
          <p:cNvSpPr txBox="1"/>
          <p:nvPr/>
        </p:nvSpPr>
        <p:spPr>
          <a:xfrm>
            <a:off x="3648060" y="5368207"/>
            <a:ext cx="2350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&lt;&lt;compute resource&gt;&gt;</a:t>
            </a:r>
          </a:p>
          <a:p>
            <a:pPr algn="ctr"/>
            <a:r>
              <a:rPr lang="en-US" dirty="0"/>
              <a:t>CPU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D5839C-16EC-4172-A618-BF4815613566}"/>
              </a:ext>
            </a:extLst>
          </p:cNvPr>
          <p:cNvSpPr txBox="1"/>
          <p:nvPr/>
        </p:nvSpPr>
        <p:spPr>
          <a:xfrm>
            <a:off x="6528100" y="5368207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&lt;&lt;mem resource&gt;&gt;</a:t>
            </a:r>
          </a:p>
          <a:p>
            <a:pPr algn="ctr"/>
            <a:r>
              <a:rPr lang="en-US" dirty="0"/>
              <a:t>mem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8235028-E702-4320-B7AD-B2EF28562E33}"/>
              </a:ext>
            </a:extLst>
          </p:cNvPr>
          <p:cNvSpPr/>
          <p:nvPr/>
        </p:nvSpPr>
        <p:spPr>
          <a:xfrm>
            <a:off x="9119216" y="5368207"/>
            <a:ext cx="2318656" cy="67709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D81ACE-AE55-4D6E-93F7-19283841F66A}"/>
              </a:ext>
            </a:extLst>
          </p:cNvPr>
          <p:cNvSpPr txBox="1"/>
          <p:nvPr/>
        </p:nvSpPr>
        <p:spPr>
          <a:xfrm>
            <a:off x="9196517" y="5368207"/>
            <a:ext cx="2101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&lt;&lt;comm resource&gt;&gt;</a:t>
            </a:r>
          </a:p>
          <a:p>
            <a:pPr algn="ctr"/>
            <a:r>
              <a:rPr lang="en-US" dirty="0"/>
              <a:t>bus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2774440-EB89-4DF9-A6BB-EEEB8AF359AD}"/>
              </a:ext>
            </a:extLst>
          </p:cNvPr>
          <p:cNvCxnSpPr>
            <a:cxnSpLocks/>
            <a:stCxn id="11" idx="2"/>
            <a:endCxn id="22" idx="0"/>
          </p:cNvCxnSpPr>
          <p:nvPr/>
        </p:nvCxnSpPr>
        <p:spPr>
          <a:xfrm flipH="1">
            <a:off x="4823414" y="3970202"/>
            <a:ext cx="1417622" cy="139800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029FEB3-B729-4B98-B225-595D25D546A6}"/>
              </a:ext>
            </a:extLst>
          </p:cNvPr>
          <p:cNvCxnSpPr>
            <a:cxnSpLocks/>
            <a:stCxn id="14" idx="2"/>
            <a:endCxn id="23" idx="0"/>
          </p:cNvCxnSpPr>
          <p:nvPr/>
        </p:nvCxnSpPr>
        <p:spPr>
          <a:xfrm flipH="1">
            <a:off x="7527733" y="3939440"/>
            <a:ext cx="1417623" cy="142876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C44570D-B21D-43E1-BD16-E0179E6554B8}"/>
              </a:ext>
            </a:extLst>
          </p:cNvPr>
          <p:cNvCxnSpPr>
            <a:cxnSpLocks/>
            <a:stCxn id="14" idx="2"/>
            <a:endCxn id="25" idx="0"/>
          </p:cNvCxnSpPr>
          <p:nvPr/>
        </p:nvCxnSpPr>
        <p:spPr>
          <a:xfrm>
            <a:off x="8945356" y="3939440"/>
            <a:ext cx="1301930" cy="142876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C7FE08B-6BF8-41A6-A7B9-69DC8E3112A5}"/>
              </a:ext>
            </a:extLst>
          </p:cNvPr>
          <p:cNvSpPr txBox="1"/>
          <p:nvPr/>
        </p:nvSpPr>
        <p:spPr>
          <a:xfrm>
            <a:off x="3664085" y="4098796"/>
            <a:ext cx="1837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&lt;&lt;allocate&gt;&gt;</a:t>
            </a:r>
          </a:p>
          <a:p>
            <a:pPr algn="r"/>
            <a:r>
              <a:rPr lang="en-US" dirty="0"/>
              <a:t>{kind=</a:t>
            </a:r>
            <a:r>
              <a:rPr lang="en-US" dirty="0" err="1"/>
              <a:t>timeSched</a:t>
            </a:r>
            <a:r>
              <a:rPr lang="en-US" dirty="0"/>
              <a:t>}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A35F57-8481-427A-8003-5527E330219A}"/>
              </a:ext>
            </a:extLst>
          </p:cNvPr>
          <p:cNvSpPr txBox="1"/>
          <p:nvPr/>
        </p:nvSpPr>
        <p:spPr>
          <a:xfrm>
            <a:off x="9746596" y="4105325"/>
            <a:ext cx="1837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&lt;&lt;allocate&gt;&gt;</a:t>
            </a:r>
          </a:p>
          <a:p>
            <a:r>
              <a:rPr lang="en-US" dirty="0"/>
              <a:t>{kind=</a:t>
            </a:r>
            <a:r>
              <a:rPr lang="en-US" dirty="0" err="1"/>
              <a:t>timeSched</a:t>
            </a:r>
            <a:r>
              <a:rPr lang="en-US" dirty="0"/>
              <a:t>}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ECC3E3-0C2E-41C1-972D-C5D572C012E8}"/>
              </a:ext>
            </a:extLst>
          </p:cNvPr>
          <p:cNvSpPr txBox="1"/>
          <p:nvPr/>
        </p:nvSpPr>
        <p:spPr>
          <a:xfrm>
            <a:off x="6693265" y="4098795"/>
            <a:ext cx="1597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&lt;&lt;allocate&gt;&gt;</a:t>
            </a:r>
          </a:p>
          <a:p>
            <a:pPr algn="r"/>
            <a:r>
              <a:rPr lang="en-US" dirty="0"/>
              <a:t>{kind=location}</a:t>
            </a:r>
          </a:p>
        </p:txBody>
      </p:sp>
    </p:spTree>
    <p:extLst>
      <p:ext uri="{BB962C8B-B14F-4D97-AF65-F5344CB8AC3E}">
        <p14:creationId xmlns:p14="http://schemas.microsoft.com/office/powerpoint/2010/main" val="1347981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flow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Design flow</a:t>
            </a:r>
            <a:r>
              <a:rPr lang="en-US"/>
              <a:t>: sequence of steps in a design methodology.</a:t>
            </a:r>
          </a:p>
          <a:p>
            <a:r>
              <a:rPr lang="en-US"/>
              <a:t>May be partially or fully automated.</a:t>
            </a:r>
          </a:p>
          <a:p>
            <a:pPr lvl="1"/>
            <a:r>
              <a:rPr lang="en-US"/>
              <a:t>Use tools to transform, verify design.</a:t>
            </a:r>
          </a:p>
          <a:p>
            <a:r>
              <a:rPr lang="en-US"/>
              <a:t>Design flow is one component of methodology. Methodology also includes management organization, etc.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22277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Waterfall model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2938" y="1920636"/>
            <a:ext cx="8178800" cy="628650"/>
          </a:xfrm>
        </p:spPr>
        <p:txBody>
          <a:bodyPr/>
          <a:lstStyle/>
          <a:p>
            <a:r>
              <a:rPr lang="en-US"/>
              <a:t>Early model for software development:</a:t>
            </a:r>
          </a:p>
        </p:txBody>
      </p:sp>
      <p:sp>
        <p:nvSpPr>
          <p:cNvPr id="9222" name="Text Box 4"/>
          <p:cNvSpPr txBox="1">
            <a:spLocks noChangeArrowheads="1"/>
          </p:cNvSpPr>
          <p:nvPr/>
        </p:nvSpPr>
        <p:spPr bwMode="auto">
          <a:xfrm>
            <a:off x="2215056" y="2709862"/>
            <a:ext cx="14726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requirements</a:t>
            </a:r>
            <a:endParaRPr lang="en-US"/>
          </a:p>
        </p:txBody>
      </p:sp>
      <p:sp>
        <p:nvSpPr>
          <p:cNvPr id="9223" name="Text Box 5"/>
          <p:cNvSpPr txBox="1">
            <a:spLocks noChangeArrowheads="1"/>
          </p:cNvSpPr>
          <p:nvPr/>
        </p:nvSpPr>
        <p:spPr bwMode="auto">
          <a:xfrm>
            <a:off x="3434255" y="3395662"/>
            <a:ext cx="1339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architecture</a:t>
            </a:r>
            <a:endParaRPr lang="en-US"/>
          </a:p>
        </p:txBody>
      </p:sp>
      <p:sp>
        <p:nvSpPr>
          <p:cNvPr id="9224" name="Text Box 6"/>
          <p:cNvSpPr txBox="1">
            <a:spLocks noChangeArrowheads="1"/>
          </p:cNvSpPr>
          <p:nvPr/>
        </p:nvSpPr>
        <p:spPr bwMode="auto">
          <a:xfrm>
            <a:off x="4724805" y="4149842"/>
            <a:ext cx="8150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coding</a:t>
            </a:r>
            <a:endParaRPr lang="en-US" dirty="0"/>
          </a:p>
        </p:txBody>
      </p:sp>
      <p:sp>
        <p:nvSpPr>
          <p:cNvPr id="9225" name="Text Box 7"/>
          <p:cNvSpPr txBox="1">
            <a:spLocks noChangeArrowheads="1"/>
          </p:cNvSpPr>
          <p:nvPr/>
        </p:nvSpPr>
        <p:spPr bwMode="auto">
          <a:xfrm>
            <a:off x="6051333" y="4869707"/>
            <a:ext cx="8349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testing</a:t>
            </a:r>
            <a:endParaRPr lang="en-US" dirty="0"/>
          </a:p>
        </p:txBody>
      </p:sp>
      <p:sp>
        <p:nvSpPr>
          <p:cNvPr id="9226" name="Text Box 8"/>
          <p:cNvSpPr txBox="1">
            <a:spLocks noChangeArrowheads="1"/>
          </p:cNvSpPr>
          <p:nvPr/>
        </p:nvSpPr>
        <p:spPr bwMode="auto">
          <a:xfrm>
            <a:off x="7070834" y="5620039"/>
            <a:ext cx="1428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maintenance</a:t>
            </a:r>
            <a:endParaRPr lang="en-US" dirty="0"/>
          </a:p>
        </p:txBody>
      </p:sp>
      <p:sp>
        <p:nvSpPr>
          <p:cNvPr id="9227" name="Line 9"/>
          <p:cNvSpPr>
            <a:spLocks noChangeShapeType="1"/>
          </p:cNvSpPr>
          <p:nvPr/>
        </p:nvSpPr>
        <p:spPr bwMode="auto">
          <a:xfrm>
            <a:off x="3510455" y="3079194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Line 10"/>
          <p:cNvSpPr>
            <a:spLocks noChangeShapeType="1"/>
          </p:cNvSpPr>
          <p:nvPr/>
        </p:nvSpPr>
        <p:spPr bwMode="auto">
          <a:xfrm flipH="1" flipV="1">
            <a:off x="2596055" y="3107941"/>
            <a:ext cx="838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4724805" y="3770093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 flipV="1">
            <a:off x="3810405" y="3798840"/>
            <a:ext cx="838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>
            <a:off x="5956738" y="4488707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 flipH="1" flipV="1">
            <a:off x="5042338" y="4517454"/>
            <a:ext cx="838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>
            <a:off x="7214038" y="5210292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 flipH="1" flipV="1">
            <a:off x="6299638" y="5239039"/>
            <a:ext cx="838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271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Waterfall model steps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Requirements: determine basic characteristics.</a:t>
            </a:r>
          </a:p>
          <a:p>
            <a:r>
              <a:rPr lang="en-US"/>
              <a:t>Architecture: decompose into basic modules.</a:t>
            </a:r>
          </a:p>
          <a:p>
            <a:r>
              <a:rPr lang="en-US"/>
              <a:t>Coding: implement and integrate.</a:t>
            </a:r>
          </a:p>
          <a:p>
            <a:r>
              <a:rPr lang="en-US"/>
              <a:t>Testing: exercise and uncover bugs.</a:t>
            </a:r>
          </a:p>
          <a:p>
            <a:r>
              <a:rPr lang="en-US"/>
              <a:t>Maintenance: deploy, fix bugs, upgrade.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29827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Waterfall model critique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Only local feedback---may need iterations between coding and requirements, for example.</a:t>
            </a:r>
          </a:p>
          <a:p>
            <a:r>
              <a:rPr lang="en-US"/>
              <a:t>Doesn’t integrate top-down and bottom-up design.</a:t>
            </a:r>
          </a:p>
          <a:p>
            <a:r>
              <a:rPr lang="en-US"/>
              <a:t>Assumes hardware is given.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19054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9C1A3-03E3-40C6-B6D2-1C321B300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Agile software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AE89A-90F0-488C-B3F0-3066DE2EF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Minimize time, cost of deployment.</a:t>
            </a:r>
          </a:p>
          <a:p>
            <a:pPr lvl="1"/>
            <a:r>
              <a:rPr lang="en-US" dirty="0"/>
              <a:t>Reduced or eliminated requirements process.</a:t>
            </a:r>
          </a:p>
          <a:p>
            <a:pPr lvl="1"/>
            <a:r>
              <a:rPr lang="en-US" dirty="0"/>
              <a:t>Reduced documentation.</a:t>
            </a:r>
          </a:p>
          <a:p>
            <a:pPr lvl="1"/>
            <a:r>
              <a:rPr lang="en-US" dirty="0"/>
              <a:t>Simplified testing.</a:t>
            </a:r>
          </a:p>
          <a:p>
            <a:r>
              <a:rPr lang="en-US" dirty="0"/>
              <a:t>Often used in consumer-oriented software.</a:t>
            </a:r>
          </a:p>
          <a:p>
            <a:r>
              <a:rPr lang="en-US" dirty="0"/>
              <a:t>Does not provide documentation, testing required in many real-time embedded system applications.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FF2672-E8CB-438C-BAEC-6B6FAD568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51372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1834</Words>
  <Application>Microsoft Office PowerPoint</Application>
  <PresentationFormat>Widescreen</PresentationFormat>
  <Paragraphs>408</Paragraphs>
  <Slides>44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Arial</vt:lpstr>
      <vt:lpstr>Calibri</vt:lpstr>
      <vt:lpstr>Calibri Light</vt:lpstr>
      <vt:lpstr>Office Theme</vt:lpstr>
      <vt:lpstr>Document</vt:lpstr>
      <vt:lpstr>System design techniques</vt:lpstr>
      <vt:lpstr>Design methodologies</vt:lpstr>
      <vt:lpstr>Product metrics</vt:lpstr>
      <vt:lpstr>Spacecraft design errors</vt:lpstr>
      <vt:lpstr>Design flow</vt:lpstr>
      <vt:lpstr>Waterfall model</vt:lpstr>
      <vt:lpstr>Waterfall model steps</vt:lpstr>
      <vt:lpstr>Waterfall model critique</vt:lpstr>
      <vt:lpstr>Agile software design</vt:lpstr>
      <vt:lpstr>V model</vt:lpstr>
      <vt:lpstr>Co-design methodology</vt:lpstr>
      <vt:lpstr>Hierarchical design flow</vt:lpstr>
      <vt:lpstr>Hierarchical HW/SW flow</vt:lpstr>
      <vt:lpstr>Model-based design</vt:lpstr>
      <vt:lpstr>Requirements analysis</vt:lpstr>
      <vt:lpstr>Types of requirements</vt:lpstr>
      <vt:lpstr>Eliciting requirements</vt:lpstr>
      <vt:lpstr>Use case</vt:lpstr>
      <vt:lpstr>CRC cards</vt:lpstr>
      <vt:lpstr>CRC card format</vt:lpstr>
      <vt:lpstr>CRC methodology</vt:lpstr>
      <vt:lpstr>CRC methodology, cont’d.</vt:lpstr>
      <vt:lpstr>CRC cards for elevator</vt:lpstr>
      <vt:lpstr>Elevator responsibilities and collaborators</vt:lpstr>
      <vt:lpstr>Good specification</vt:lpstr>
      <vt:lpstr>Good specification, cont’d.</vt:lpstr>
      <vt:lpstr>Validating the specification</vt:lpstr>
      <vt:lpstr>System modeling</vt:lpstr>
      <vt:lpstr>Model-based design</vt:lpstr>
      <vt:lpstr>TCAS II specification</vt:lpstr>
      <vt:lpstr>RMSL</vt:lpstr>
      <vt:lpstr>TCAS top-level description</vt:lpstr>
      <vt:lpstr>Own-Aircraft AND state</vt:lpstr>
      <vt:lpstr>SysML</vt:lpstr>
      <vt:lpstr>SysML use case diagram</vt:lpstr>
      <vt:lpstr>SysML block definition diagram</vt:lpstr>
      <vt:lpstr>SysML internal block diagram</vt:lpstr>
      <vt:lpstr>SysML activity diagram</vt:lpstr>
      <vt:lpstr>SysML requirement diagram</vt:lpstr>
      <vt:lpstr>SysML parametric diagram</vt:lpstr>
      <vt:lpstr>MARTE</vt:lpstr>
      <vt:lpstr>MARTE, cont’d.</vt:lpstr>
      <vt:lpstr>Sequence diagram with MARTE timing constraint</vt:lpstr>
      <vt:lpstr>Object diagram with MARTE allocation annotations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design techniques</dc:title>
  <dc:creator>Marilyn</dc:creator>
  <cp:lastModifiedBy>Marilyn Wolf</cp:lastModifiedBy>
  <cp:revision>18</cp:revision>
  <dcterms:created xsi:type="dcterms:W3CDTF">2015-10-12T01:28:04Z</dcterms:created>
  <dcterms:modified xsi:type="dcterms:W3CDTF">2021-11-18T01:17:20Z</dcterms:modified>
</cp:coreProperties>
</file>