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0" r:id="rId3"/>
    <p:sldId id="281" r:id="rId4"/>
    <p:sldId id="275" r:id="rId5"/>
    <p:sldId id="257" r:id="rId6"/>
    <p:sldId id="266" r:id="rId7"/>
    <p:sldId id="267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58" r:id="rId17"/>
    <p:sldId id="259" r:id="rId18"/>
    <p:sldId id="260" r:id="rId19"/>
    <p:sldId id="261" r:id="rId20"/>
    <p:sldId id="262" r:id="rId21"/>
    <p:sldId id="263" r:id="rId22"/>
    <p:sldId id="279" r:id="rId23"/>
    <p:sldId id="276" r:id="rId24"/>
    <p:sldId id="277" r:id="rId25"/>
    <p:sldId id="27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C2F83-23F5-4718-86E1-1029DC6B150A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81ACD-FE80-4C68-9F0A-02B98CB4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31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81ACD-FE80-4C68-9F0A-02B98CB452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22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FB721-6A5E-41A0-9006-1AE98BC3FA21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6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961B-AAA1-4518-B075-435886BDDC87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4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8D14-8954-4333-BF86-E33294B8283F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6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7073-5299-47EF-BF2F-E1EA655C7770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AB551-34EB-49BC-B475-2BC4351AB648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229B-38FB-4D2B-873D-464270ECE532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0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E667-D26B-4E20-BB5B-4C7BD0B941DE}" type="datetime1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5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D2626-88CD-4BE9-9C41-578E478BA769}" type="datetime1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9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28EF-B7FF-466D-958F-609FC0772BB2}" type="datetime1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4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82CC-F01B-4DFC-8C40-C210BE871169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F765-B695-4280-89AC-D781186F9950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59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E9173-45D3-4F46-8A4E-1616D24BB0D2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3A036-C6B0-47C4-9662-4E683C675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3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design techniques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System analysis and architecture design.</a:t>
            </a:r>
          </a:p>
          <a:p>
            <a:pPr lvl="1"/>
            <a:r>
              <a:rPr lang="en-US" dirty="0"/>
              <a:t>Design patterns.</a:t>
            </a:r>
          </a:p>
          <a:p>
            <a:pPr lvl="1"/>
            <a:r>
              <a:rPr lang="en-US" dirty="0"/>
              <a:t>Transaction-level modeling.</a:t>
            </a:r>
          </a:p>
          <a:p>
            <a:r>
              <a:rPr lang="en-US" dirty="0"/>
              <a:t>Dependability, safety, security:</a:t>
            </a:r>
          </a:p>
          <a:p>
            <a:pPr lvl="1"/>
            <a:r>
              <a:rPr lang="en-US" dirty="0"/>
              <a:t>Quality assurance.</a:t>
            </a:r>
          </a:p>
          <a:p>
            <a:pPr lvl="1"/>
            <a:r>
              <a:rPr lang="en-US" dirty="0"/>
              <a:t>Design reviews.</a:t>
            </a:r>
          </a:p>
          <a:p>
            <a:pPr lvl="1"/>
            <a:r>
              <a:rPr lang="en-US" dirty="0"/>
              <a:t>Safety-oriented methodologies.</a:t>
            </a:r>
          </a:p>
          <a:p>
            <a:pPr lvl="1"/>
            <a:r>
              <a:rPr lang="en-US" dirty="0"/>
              <a:t>Security.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3323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Computers as Components 5e © 2022 Marilyn Wolf</a:t>
            </a: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review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Uses meetings to catch design flaws.</a:t>
            </a:r>
          </a:p>
          <a:p>
            <a:pPr lvl="1"/>
            <a:r>
              <a:rPr lang="en-US"/>
              <a:t>Simple, low-cost.</a:t>
            </a:r>
          </a:p>
          <a:p>
            <a:pPr lvl="1"/>
            <a:r>
              <a:rPr lang="en-US"/>
              <a:t>Proven by experiments to be effective.</a:t>
            </a:r>
          </a:p>
          <a:p>
            <a:r>
              <a:rPr lang="en-US"/>
              <a:t>Use other people in the project/company to help spot design problems.</a:t>
            </a:r>
          </a:p>
        </p:txBody>
      </p:sp>
    </p:spTree>
    <p:extLst>
      <p:ext uri="{BB962C8B-B14F-4D97-AF65-F5344CB8AC3E}">
        <p14:creationId xmlns:p14="http://schemas.microsoft.com/office/powerpoint/2010/main" val="2969306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review players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Designers</a:t>
            </a:r>
            <a:r>
              <a:rPr lang="en-US"/>
              <a:t>: present design to rest of team, make changes.</a:t>
            </a:r>
          </a:p>
          <a:p>
            <a:r>
              <a:rPr lang="en-US">
                <a:solidFill>
                  <a:srgbClr val="FF0000"/>
                </a:solidFill>
              </a:rPr>
              <a:t>Review leader</a:t>
            </a:r>
            <a:r>
              <a:rPr lang="en-US"/>
              <a:t>: coordinates process.</a:t>
            </a:r>
          </a:p>
          <a:p>
            <a:r>
              <a:rPr lang="en-US">
                <a:solidFill>
                  <a:srgbClr val="FF0000"/>
                </a:solidFill>
              </a:rPr>
              <a:t>Review scribe</a:t>
            </a:r>
            <a:r>
              <a:rPr lang="en-US"/>
              <a:t>: takes notes of meetings.</a:t>
            </a:r>
          </a:p>
          <a:p>
            <a:r>
              <a:rPr lang="en-US">
                <a:solidFill>
                  <a:srgbClr val="FF0000"/>
                </a:solidFill>
              </a:rPr>
              <a:t>Review audience</a:t>
            </a:r>
            <a:r>
              <a:rPr lang="en-US"/>
              <a:t>: looks for bugs.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75365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Before the design review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Design team prepares documents used to describe the design.</a:t>
            </a:r>
          </a:p>
          <a:p>
            <a:r>
              <a:rPr lang="en-US"/>
              <a:t>Leader recruits audience, coordinates meetings, distributes handouts, etc.</a:t>
            </a:r>
          </a:p>
          <a:p>
            <a:r>
              <a:rPr lang="en-US"/>
              <a:t>Audience members familiarize themselves with the documents before they go to the meeting.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57645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review meeting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Leader keeps meeting moving; scribe takes notes.</a:t>
            </a:r>
          </a:p>
          <a:p>
            <a:r>
              <a:rPr lang="en-US"/>
              <a:t>Designers present the design:</a:t>
            </a:r>
          </a:p>
          <a:p>
            <a:pPr lvl="1"/>
            <a:r>
              <a:rPr lang="en-US"/>
              <a:t>use handouts;</a:t>
            </a:r>
          </a:p>
          <a:p>
            <a:pPr lvl="1"/>
            <a:r>
              <a:rPr lang="en-US"/>
              <a:t>explain what is going on;</a:t>
            </a:r>
          </a:p>
          <a:p>
            <a:pPr lvl="1"/>
            <a:r>
              <a:rPr lang="en-US"/>
              <a:t>go through details.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18924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review audience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Look for any problems:</a:t>
            </a:r>
          </a:p>
          <a:p>
            <a:pPr lvl="1"/>
            <a:r>
              <a:rPr lang="en-US"/>
              <a:t>Is the design consistent with the specification?</a:t>
            </a:r>
          </a:p>
          <a:p>
            <a:pPr lvl="1"/>
            <a:r>
              <a:rPr lang="en-US"/>
              <a:t>Is the interface correct?</a:t>
            </a:r>
          </a:p>
          <a:p>
            <a:pPr lvl="1"/>
            <a:r>
              <a:rPr lang="en-US"/>
              <a:t>How well is the component’s internal architecture designed?</a:t>
            </a:r>
          </a:p>
          <a:p>
            <a:pPr lvl="1"/>
            <a:r>
              <a:rPr lang="en-US"/>
              <a:t>Did they use good design/coding practices?</a:t>
            </a:r>
          </a:p>
          <a:p>
            <a:pPr lvl="1"/>
            <a:r>
              <a:rPr lang="en-US"/>
              <a:t>Is the testing strategy adequate?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78323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Follow-up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Designers make suggested changes.</a:t>
            </a:r>
          </a:p>
          <a:p>
            <a:pPr lvl="1"/>
            <a:r>
              <a:rPr lang="en-US"/>
              <a:t>Document changes.</a:t>
            </a:r>
          </a:p>
          <a:p>
            <a:r>
              <a:rPr lang="en-US"/>
              <a:t>Leader checks on results of changes, may distribute to audience for further review or additional reviews.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68088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Therac-25 Medical Imager (Leveson and Turner)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Six known accidents: radiation overdoses leading to death and serious injury.</a:t>
            </a:r>
          </a:p>
          <a:p>
            <a:r>
              <a:rPr lang="en-US"/>
              <a:t>Radiation gun controlled by PDP-11.</a:t>
            </a:r>
          </a:p>
          <a:p>
            <a:r>
              <a:rPr lang="en-US"/>
              <a:t>Four major software components:</a:t>
            </a:r>
          </a:p>
          <a:p>
            <a:pPr lvl="1"/>
            <a:r>
              <a:rPr lang="en-US"/>
              <a:t>stored data;</a:t>
            </a:r>
          </a:p>
          <a:p>
            <a:pPr lvl="1"/>
            <a:r>
              <a:rPr lang="en-US"/>
              <a:t>scheduler;</a:t>
            </a:r>
          </a:p>
          <a:p>
            <a:pPr lvl="1"/>
            <a:r>
              <a:rPr lang="en-US"/>
              <a:t>set of tasks;</a:t>
            </a:r>
          </a:p>
          <a:p>
            <a:pPr lvl="1"/>
            <a:r>
              <a:rPr lang="en-US"/>
              <a:t>interrupt services.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02494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Therac-25 tasks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Treatment monitor controlled and monitored setup and delivery of treatment in eight phases.</a:t>
            </a:r>
          </a:p>
          <a:p>
            <a:r>
              <a:rPr lang="en-US"/>
              <a:t>Servo task controlled radiation gun.</a:t>
            </a:r>
          </a:p>
          <a:p>
            <a:r>
              <a:rPr lang="en-US"/>
              <a:t>Housekeeper task took care of status interlocks and limit checks.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04323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Therac-25 treatment monitor task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Treat was main monitor task.</a:t>
            </a:r>
          </a:p>
          <a:p>
            <a:pPr lvl="1"/>
            <a:r>
              <a:rPr lang="en-US"/>
              <a:t>Eight subroutines.</a:t>
            </a:r>
          </a:p>
          <a:p>
            <a:pPr lvl="1"/>
            <a:r>
              <a:rPr lang="en-US"/>
              <a:t>Treat rescheduled itself after every subroutine.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616073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Therac-25 software timing race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Timing-dependent use of mode and energy:</a:t>
            </a:r>
          </a:p>
          <a:p>
            <a:pPr lvl="1"/>
            <a:r>
              <a:rPr lang="en-US"/>
              <a:t>if keyboard handler sets completion behavior before operator changes mode/energy data, Datent task will not detect the change, but Hand task will.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4775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AA88F-D369-4208-B1EF-2F897EDCF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FAC88-40BD-4502-93DD-F1C433ACF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solution to a recurring engineering problem.</a:t>
            </a:r>
          </a:p>
          <a:p>
            <a:pPr lvl="1"/>
            <a:r>
              <a:rPr lang="en-US" dirty="0"/>
              <a:t>Best practice.</a:t>
            </a:r>
          </a:p>
          <a:p>
            <a:r>
              <a:rPr lang="en-US" dirty="0"/>
              <a:t>Design pattern may consider:</a:t>
            </a:r>
          </a:p>
          <a:p>
            <a:pPr lvl="1"/>
            <a:r>
              <a:rPr lang="en-US" dirty="0"/>
              <a:t>Computing platform.</a:t>
            </a:r>
          </a:p>
          <a:p>
            <a:pPr lvl="1"/>
            <a:r>
              <a:rPr lang="en-US" dirty="0"/>
              <a:t>Operation allocation.</a:t>
            </a:r>
          </a:p>
          <a:p>
            <a:pPr lvl="1"/>
            <a:r>
              <a:rPr lang="en-US" dirty="0"/>
              <a:t>Schedules for computation, data movement.</a:t>
            </a:r>
          </a:p>
          <a:p>
            <a:r>
              <a:rPr lang="en-US" dirty="0"/>
              <a:t>Example---networked control system:</a:t>
            </a:r>
          </a:p>
          <a:p>
            <a:pPr lvl="1"/>
            <a:r>
              <a:rPr lang="en-US" dirty="0"/>
              <a:t>Computing platform architecture.</a:t>
            </a:r>
          </a:p>
          <a:p>
            <a:pPr lvl="1"/>
            <a:r>
              <a:rPr lang="en-US" dirty="0"/>
              <a:t>Allocation of data on bus.</a:t>
            </a:r>
          </a:p>
          <a:p>
            <a:pPr lvl="1"/>
            <a:r>
              <a:rPr lang="en-US" dirty="0"/>
              <a:t>Bus scheduling pattern.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7B8EBF-A39E-4C37-8C57-3DDE2EA9D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83026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Therac-25 software timing errors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Changes to parameters made by operator may show on screen but not be sensed by Datent task.</a:t>
            </a:r>
          </a:p>
          <a:p>
            <a:r>
              <a:rPr lang="en-US"/>
              <a:t>One accident caused by entering mode/energy, changing mode/energy, returning to command line in 8 seconds.</a:t>
            </a:r>
          </a:p>
          <a:p>
            <a:r>
              <a:rPr lang="en-US"/>
              <a:t>Skilled operators typed faster, more likely to exercise bug.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172135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Leveson</a:t>
            </a:r>
            <a:r>
              <a:rPr lang="en-US" dirty="0"/>
              <a:t> and Turner observations on Therac-25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Performed limited safety analysis: guessed at error probabilities, </a:t>
            </a:r>
            <a:r>
              <a:rPr lang="en-US" i="1" dirty="0"/>
              <a:t>etc</a:t>
            </a:r>
            <a:r>
              <a:rPr lang="en-US" dirty="0"/>
              <a:t>.</a:t>
            </a:r>
          </a:p>
          <a:p>
            <a:r>
              <a:rPr lang="en-US" dirty="0"/>
              <a:t>Did not use mechanical backups to check machine operation.</a:t>
            </a:r>
          </a:p>
          <a:p>
            <a:r>
              <a:rPr lang="en-US" dirty="0"/>
              <a:t>Used overly complex programs written in unreliable styles.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10036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and safety-critical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problems threaten safety.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air gap myth-</a:t>
            </a:r>
            <a:r>
              <a:rPr lang="en-US" dirty="0"/>
              <a:t>--today’s systems are vulnerable to software attacks from many sources.</a:t>
            </a:r>
          </a:p>
          <a:p>
            <a:r>
              <a:rPr lang="en-US" dirty="0">
                <a:solidFill>
                  <a:srgbClr val="FF0000"/>
                </a:solidFill>
              </a:rPr>
              <a:t>Attack surface</a:t>
            </a:r>
            <a:r>
              <a:rPr lang="en-US" dirty="0"/>
              <a:t>: set of program locations and use cases in which system can be attacked.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47297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Stuxnet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Series of attacks on Iranian nuclear processing facilities.</a:t>
            </a:r>
          </a:p>
          <a:p>
            <a:r>
              <a:rPr lang="en-US" dirty="0"/>
              <a:t>Facilities were not directly connected to Internet---</a:t>
            </a:r>
            <a:r>
              <a:rPr lang="en-US" i="1" dirty="0"/>
              <a:t>air gap.</a:t>
            </a:r>
            <a:endParaRPr lang="en-US" dirty="0"/>
          </a:p>
          <a:p>
            <a:pPr lvl="1"/>
            <a:r>
              <a:rPr lang="en-US" dirty="0"/>
              <a:t>Attack code was carried by maintenance workers using USB devices infected on outside machines.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79558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Safety-oriented methodologies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Availability: probability of a system’s correct operation over time.</a:t>
                </a:r>
              </a:p>
              <a:p>
                <a:pPr lvl="1"/>
                <a:r>
                  <a:rPr lang="en-US" dirty="0"/>
                  <a:t>Often modeled as an exponential distribution.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, failures per unit time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Safety analysis phases:</a:t>
                </a:r>
              </a:p>
              <a:p>
                <a:pPr lvl="1"/>
                <a:r>
                  <a:rPr lang="en-US" dirty="0"/>
                  <a:t>Hazard analysis: types of safety-related problems that may occur.</a:t>
                </a:r>
              </a:p>
              <a:p>
                <a:pPr lvl="1"/>
                <a:r>
                  <a:rPr lang="en-US" dirty="0"/>
                  <a:t>Risk assessment: effects of hazards, severity or likelihood of injury, etc.</a:t>
                </a:r>
              </a:p>
              <a:p>
                <a:pPr lvl="1"/>
                <a:r>
                  <a:rPr lang="en-US" dirty="0"/>
                  <a:t>Risk mitigation: design modifications to improve system’s ability to handle identified hazards.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26237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Safety-oriented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 26262: Functional safety management for automotive electrics and electronics (EE).</a:t>
            </a:r>
          </a:p>
          <a:p>
            <a:r>
              <a:rPr lang="en-US" dirty="0"/>
              <a:t>DO-178C: safety-related procedures for avionics software.</a:t>
            </a:r>
          </a:p>
          <a:p>
            <a:pPr lvl="1"/>
            <a:r>
              <a:rPr lang="en-US" dirty="0"/>
              <a:t>Failure software level: A catastrophic, B hazardous, C major, D minor, E no effect.</a:t>
            </a:r>
          </a:p>
          <a:p>
            <a:r>
              <a:rPr lang="en-US" dirty="0"/>
              <a:t>Several SAE standards for automotive software.</a:t>
            </a:r>
          </a:p>
          <a:p>
            <a:r>
              <a:rPr lang="en-US" dirty="0"/>
              <a:t>MISRA coding standards for C and C++.</a:t>
            </a:r>
          </a:p>
          <a:p>
            <a:r>
              <a:rPr lang="en-US" dirty="0"/>
              <a:t>CERT C standard for C coding.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21619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DF002-8676-4653-986B-8DD486484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Transaction-level modeling.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AA75D-3589-4DAB-AE60-5B7D94DC9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Between architecture and register-transfer levels.</a:t>
            </a:r>
          </a:p>
          <a:p>
            <a:r>
              <a:rPr lang="en-US" dirty="0"/>
              <a:t>Transaction – communication between concurrent entities.</a:t>
            </a:r>
          </a:p>
          <a:p>
            <a:pPr lvl="1"/>
            <a:r>
              <a:rPr lang="en-US" dirty="0"/>
              <a:t>May be between software threads, hardware units.</a:t>
            </a:r>
          </a:p>
          <a:p>
            <a:r>
              <a:rPr lang="en-US" dirty="0"/>
              <a:t>Several types of transaction models:</a:t>
            </a:r>
          </a:p>
          <a:p>
            <a:pPr lvl="1"/>
            <a:r>
              <a:rPr lang="en-US" dirty="0"/>
              <a:t>Untimed models provide partial ordering but no hard timing.</a:t>
            </a:r>
          </a:p>
          <a:p>
            <a:pPr lvl="1"/>
            <a:r>
              <a:rPr lang="en-US" dirty="0"/>
              <a:t>Bus-accurate models provide estimates of bus timing.</a:t>
            </a:r>
          </a:p>
          <a:p>
            <a:pPr lvl="1"/>
            <a:r>
              <a:rPr lang="en-US" dirty="0"/>
              <a:t>Cycle-accurate models are fully synchronous to clock cycle.</a:t>
            </a:r>
          </a:p>
          <a:p>
            <a:r>
              <a:rPr lang="en-US" dirty="0" err="1"/>
              <a:t>SystemC</a:t>
            </a:r>
            <a:r>
              <a:rPr lang="en-US" dirty="0"/>
              <a:t> supports transaction-level modeling.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99040E-45B7-40C7-BAC2-D6B17DF95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79583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Dependability, safety, and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Dependability: length of time for which a system can operate without defects.</a:t>
            </a:r>
          </a:p>
          <a:p>
            <a:r>
              <a:rPr lang="en-US" dirty="0"/>
              <a:t>Safety and security can be quantified using dependability concepts.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6608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Quality assurance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Quality</a:t>
            </a:r>
            <a:r>
              <a:rPr lang="en-US"/>
              <a:t> judged by how well product satisfies its intended function.</a:t>
            </a:r>
          </a:p>
          <a:p>
            <a:pPr lvl="1"/>
            <a:r>
              <a:rPr lang="en-US"/>
              <a:t>May be measured in different ways for different kinds of products.</a:t>
            </a:r>
          </a:p>
          <a:p>
            <a:r>
              <a:rPr lang="en-US">
                <a:solidFill>
                  <a:srgbClr val="FF0000"/>
                </a:solidFill>
              </a:rPr>
              <a:t>Quality assurance</a:t>
            </a:r>
            <a:r>
              <a:rPr lang="en-US"/>
              <a:t> (</a:t>
            </a:r>
            <a:r>
              <a:rPr lang="en-US">
                <a:solidFill>
                  <a:srgbClr val="FF0000"/>
                </a:solidFill>
              </a:rPr>
              <a:t>QA</a:t>
            </a:r>
            <a:r>
              <a:rPr lang="en-US"/>
              <a:t>) makes sure that all stages of the design process help to deliver a quality product.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4561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AutoShape 9"/>
          <p:cNvSpPr>
            <a:spLocks noChangeArrowheads="1"/>
          </p:cNvSpPr>
          <p:nvPr/>
        </p:nvSpPr>
        <p:spPr bwMode="auto">
          <a:xfrm flipH="1">
            <a:off x="2895600" y="3657600"/>
            <a:ext cx="6477000" cy="21336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requirements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bug</a:t>
            </a: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Verification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771650"/>
          </a:xfrm>
        </p:spPr>
        <p:txBody>
          <a:bodyPr/>
          <a:lstStyle/>
          <a:p>
            <a:r>
              <a:rPr lang="en-US"/>
              <a:t>Verification and testing are important throughout the design flow.</a:t>
            </a:r>
          </a:p>
          <a:p>
            <a:r>
              <a:rPr lang="en-US"/>
              <a:t>Early bugs are more expensive to fix:</a:t>
            </a:r>
          </a:p>
        </p:txBody>
      </p:sp>
      <p:sp>
        <p:nvSpPr>
          <p:cNvPr id="13319" name="Line 4"/>
          <p:cNvSpPr>
            <a:spLocks noChangeShapeType="1"/>
          </p:cNvSpPr>
          <p:nvPr/>
        </p:nvSpPr>
        <p:spPr bwMode="auto">
          <a:xfrm flipV="1">
            <a:off x="2819400" y="39624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5"/>
          <p:cNvSpPr>
            <a:spLocks noChangeShapeType="1"/>
          </p:cNvSpPr>
          <p:nvPr/>
        </p:nvSpPr>
        <p:spPr bwMode="auto">
          <a:xfrm>
            <a:off x="2819400" y="57912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Text Box 6"/>
          <p:cNvSpPr txBox="1">
            <a:spLocks noChangeArrowheads="1"/>
          </p:cNvSpPr>
          <p:nvPr/>
        </p:nvSpPr>
        <p:spPr bwMode="auto">
          <a:xfrm>
            <a:off x="8899526" y="5908675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13322" name="Text Box 7"/>
          <p:cNvSpPr txBox="1">
            <a:spLocks noChangeArrowheads="1"/>
          </p:cNvSpPr>
          <p:nvPr/>
        </p:nvSpPr>
        <p:spPr bwMode="auto">
          <a:xfrm rot="-5400000">
            <a:off x="1968777" y="4707216"/>
            <a:ext cx="10916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cost to fix</a:t>
            </a:r>
          </a:p>
        </p:txBody>
      </p:sp>
      <p:sp>
        <p:nvSpPr>
          <p:cNvPr id="13323" name="AutoShape 8"/>
          <p:cNvSpPr>
            <a:spLocks noChangeArrowheads="1"/>
          </p:cNvSpPr>
          <p:nvPr/>
        </p:nvSpPr>
        <p:spPr bwMode="auto">
          <a:xfrm flipH="1">
            <a:off x="6629400" y="4800600"/>
            <a:ext cx="2743200" cy="990600"/>
          </a:xfrm>
          <a:prstGeom prst="rtTriangle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coding bug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27792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Verifying requirements and specification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Requirements:</a:t>
            </a:r>
          </a:p>
          <a:p>
            <a:pPr lvl="1"/>
            <a:r>
              <a:rPr lang="en-US"/>
              <a:t>prototypes;</a:t>
            </a:r>
          </a:p>
          <a:p>
            <a:pPr lvl="1"/>
            <a:r>
              <a:rPr lang="en-US"/>
              <a:t>prototyping languages;</a:t>
            </a:r>
          </a:p>
          <a:p>
            <a:pPr lvl="1"/>
            <a:r>
              <a:rPr lang="en-US"/>
              <a:t>pre-existing systems.</a:t>
            </a:r>
          </a:p>
          <a:p>
            <a:r>
              <a:rPr lang="en-US"/>
              <a:t>Specifications:</a:t>
            </a:r>
          </a:p>
          <a:p>
            <a:pPr lvl="1"/>
            <a:r>
              <a:rPr lang="en-US"/>
              <a:t>usage scenarios;</a:t>
            </a:r>
          </a:p>
          <a:p>
            <a:pPr lvl="1"/>
            <a:r>
              <a:rPr lang="en-US"/>
              <a:t>formal techniques.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70740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9000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Developed by International Standards organization.</a:t>
            </a:r>
          </a:p>
          <a:p>
            <a:r>
              <a:rPr lang="en-US" dirty="0"/>
              <a:t>Applies to a broad range industries.</a:t>
            </a:r>
          </a:p>
          <a:p>
            <a:r>
              <a:rPr lang="en-US" dirty="0"/>
              <a:t>Concentrates on process.</a:t>
            </a:r>
          </a:p>
          <a:p>
            <a:r>
              <a:rPr lang="en-US" dirty="0"/>
              <a:t>Validation based on extensive documentation of organization’s process.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66772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CMU Capability Maturity Model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Five levels of organizational maturity: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Initial</a:t>
            </a:r>
            <a:r>
              <a:rPr lang="en-US"/>
              <a:t>: poorly organized process, depends on individuals.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Repeatable</a:t>
            </a:r>
            <a:r>
              <a:rPr lang="en-US"/>
              <a:t>: basic tracking mechanisms.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Defined</a:t>
            </a:r>
            <a:r>
              <a:rPr lang="en-US"/>
              <a:t>: processes documented and standardized.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Managed</a:t>
            </a:r>
            <a:r>
              <a:rPr lang="en-US"/>
              <a:t>: makes detailed measurements.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Optimizing</a:t>
            </a:r>
            <a:r>
              <a:rPr lang="en-US"/>
              <a:t>: measurements used for improvement.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76557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1205</Words>
  <Application>Microsoft Office PowerPoint</Application>
  <PresentationFormat>Widescreen</PresentationFormat>
  <Paragraphs>171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Office Theme</vt:lpstr>
      <vt:lpstr>System design techniques</vt:lpstr>
      <vt:lpstr>Design pattern</vt:lpstr>
      <vt:lpstr>Transaction-level modeling.</vt:lpstr>
      <vt:lpstr>Dependability, safety, and security</vt:lpstr>
      <vt:lpstr>Quality assurance</vt:lpstr>
      <vt:lpstr>Verification</vt:lpstr>
      <vt:lpstr>Verifying requirements and specification</vt:lpstr>
      <vt:lpstr>ISO 9000</vt:lpstr>
      <vt:lpstr>CMU Capability Maturity Model</vt:lpstr>
      <vt:lpstr>Design review</vt:lpstr>
      <vt:lpstr>Design review players</vt:lpstr>
      <vt:lpstr>Before the design review</vt:lpstr>
      <vt:lpstr>Design review meeting</vt:lpstr>
      <vt:lpstr>Design review audience</vt:lpstr>
      <vt:lpstr>Follow-up</vt:lpstr>
      <vt:lpstr>Therac-25 Medical Imager (Leveson and Turner)</vt:lpstr>
      <vt:lpstr>Therac-25 tasks</vt:lpstr>
      <vt:lpstr>Therac-25 treatment monitor task</vt:lpstr>
      <vt:lpstr> Therac-25 software timing race</vt:lpstr>
      <vt:lpstr>Therac-25 software timing errors</vt:lpstr>
      <vt:lpstr>Leveson and Turner observations on Therac-25</vt:lpstr>
      <vt:lpstr>Security and safety-critical systems</vt:lpstr>
      <vt:lpstr>Stuxnet</vt:lpstr>
      <vt:lpstr>Safety-oriented methodologies</vt:lpstr>
      <vt:lpstr>Safety-oriented standards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design techniques</dc:title>
  <dc:creator>Marilyn</dc:creator>
  <cp:lastModifiedBy>Marilyn Wolf</cp:lastModifiedBy>
  <cp:revision>13</cp:revision>
  <dcterms:created xsi:type="dcterms:W3CDTF">2015-10-12T01:28:36Z</dcterms:created>
  <dcterms:modified xsi:type="dcterms:W3CDTF">2021-11-18T01:27:44Z</dcterms:modified>
</cp:coreProperties>
</file>