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5" r:id="rId2"/>
    <p:sldId id="273" r:id="rId3"/>
    <p:sldId id="274" r:id="rId4"/>
    <p:sldId id="275" r:id="rId5"/>
    <p:sldId id="284" r:id="rId6"/>
    <p:sldId id="277" r:id="rId7"/>
    <p:sldId id="278" r:id="rId8"/>
    <p:sldId id="279" r:id="rId9"/>
    <p:sldId id="281" r:id="rId10"/>
    <p:sldId id="282" r:id="rId11"/>
    <p:sldId id="283" r:id="rId12"/>
    <p:sldId id="280" r:id="rId13"/>
    <p:sldId id="286" r:id="rId14"/>
    <p:sldId id="288" r:id="rId15"/>
    <p:sldId id="289" r:id="rId16"/>
    <p:sldId id="290" r:id="rId17"/>
    <p:sldId id="291" r:id="rId18"/>
    <p:sldId id="292" r:id="rId19"/>
    <p:sldId id="300" r:id="rId20"/>
    <p:sldId id="293" r:id="rId21"/>
    <p:sldId id="294" r:id="rId22"/>
    <p:sldId id="295" r:id="rId23"/>
    <p:sldId id="296" r:id="rId24"/>
    <p:sldId id="299" r:id="rId25"/>
    <p:sldId id="297" r:id="rId26"/>
    <p:sldId id="29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6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FC267-9B95-4BE5-AB2F-0144DBA8A37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AD946-7F80-466C-9756-0D9D0C4EF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62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AD946-7F80-466C-9756-0D9D0C4EF5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78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AD946-7F80-466C-9756-0D9D0C4EF55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CC0C-11D5-4A7F-9193-5992B2616AF8}" type="datetime1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23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B429-7558-45C6-8DDC-531C4CF70E3A}" type="datetime1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2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C980B-15DA-4717-95B4-AF0A71F719F3}" type="datetime1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9CE7-5FDB-4CC2-AEB1-7708349D568B}" type="datetime1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85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2A69-F657-4875-9B15-08EFE2DBBDDA}" type="datetime1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9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9130-C870-4BE8-A2C1-B9125F6D40D3}" type="datetime1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3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5640-C90B-4ADA-8E8D-4B3A960DCF67}" type="datetime1">
              <a:rPr lang="en-US" smtClean="0"/>
              <a:t>10/8/2021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62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7954-E430-4632-8D27-766DCC91EC06}" type="datetime1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12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9ABF5-9EFD-4A68-B7F1-D609126E2335}" type="datetime1">
              <a:rPr lang="en-US" smtClean="0"/>
              <a:t>10/8/2021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8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F6EE-47CE-4399-8F32-5E488C3E948B}" type="datetime1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3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B7D39-73FA-453A-955D-AF90E6A56692}" type="datetime1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807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48A73-3C48-448D-8BF4-F6756264A7A1}" type="datetime1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38ACF-9615-49AD-A28A-D4FCACE2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28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OSI model for networks.</a:t>
            </a:r>
          </a:p>
          <a:p>
            <a:r>
              <a:rPr lang="en-US" dirty="0"/>
              <a:t>Internet protocol.</a:t>
            </a:r>
          </a:p>
          <a:p>
            <a:r>
              <a:rPr lang="en-US" dirty="0" err="1"/>
              <a:t>IoT</a:t>
            </a:r>
            <a:r>
              <a:rPr lang="en-US" dirty="0"/>
              <a:t> networking concepts.</a:t>
            </a:r>
          </a:p>
          <a:p>
            <a:r>
              <a:rPr lang="en-US" dirty="0"/>
              <a:t>Example networks:</a:t>
            </a:r>
          </a:p>
          <a:p>
            <a:pPr lvl="1"/>
            <a:r>
              <a:rPr lang="en-US" dirty="0"/>
              <a:t>Classic Bluetooth, Bluetooth Low Energy.</a:t>
            </a:r>
          </a:p>
          <a:p>
            <a:pPr lvl="1"/>
            <a:r>
              <a:rPr lang="en-US" dirty="0"/>
              <a:t>802.15.4 and </a:t>
            </a:r>
            <a:r>
              <a:rPr lang="en-US" dirty="0" err="1"/>
              <a:t>Zigbee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Wi-Fi.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98600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Domain name service (DNS):</a:t>
            </a:r>
          </a:p>
          <a:p>
            <a:pPr lvl="1"/>
            <a:r>
              <a:rPr lang="en-US" dirty="0"/>
              <a:t>Map names onto IP addresses.</a:t>
            </a:r>
          </a:p>
          <a:p>
            <a:r>
              <a:rPr lang="en-US" dirty="0"/>
              <a:t>File transfer (FTP):</a:t>
            </a:r>
          </a:p>
          <a:p>
            <a:pPr lvl="1"/>
            <a:r>
              <a:rPr lang="en-US" dirty="0"/>
              <a:t>Move files from machine to machine.</a:t>
            </a:r>
          </a:p>
          <a:p>
            <a:r>
              <a:rPr lang="en-US" dirty="0"/>
              <a:t>Terminal sessions:</a:t>
            </a:r>
          </a:p>
          <a:p>
            <a:pPr lvl="1"/>
            <a:r>
              <a:rPr lang="en-US" dirty="0"/>
              <a:t>Telnet provides terminal-style access.</a:t>
            </a:r>
          </a:p>
          <a:p>
            <a:r>
              <a:rPr lang="en-US" dirty="0"/>
              <a:t>Web (HTTP):</a:t>
            </a:r>
          </a:p>
          <a:p>
            <a:pPr lvl="1"/>
            <a:r>
              <a:rPr lang="en-US" dirty="0"/>
              <a:t>Built on top of FTP.</a:t>
            </a:r>
          </a:p>
          <a:p>
            <a:r>
              <a:rPr lang="en-US" dirty="0"/>
              <a:t>Email (SMTP):</a:t>
            </a:r>
          </a:p>
          <a:p>
            <a:pPr lvl="1"/>
            <a:r>
              <a:rPr lang="en-US" dirty="0"/>
              <a:t>Built on top of FTP.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42494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Host-to-host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Hides some details of IP:</a:t>
            </a:r>
          </a:p>
          <a:p>
            <a:pPr lvl="1"/>
            <a:r>
              <a:rPr lang="en-US" dirty="0"/>
              <a:t>Break host communication into IP packets at source.</a:t>
            </a:r>
          </a:p>
          <a:p>
            <a:pPr lvl="1"/>
            <a:r>
              <a:rPr lang="en-US" dirty="0"/>
              <a:t>Reassemble packets at destination.</a:t>
            </a:r>
          </a:p>
          <a:p>
            <a:pPr lvl="1"/>
            <a:r>
              <a:rPr lang="en-US" dirty="0"/>
              <a:t>Use handshake to ensure packets arrive, retransmit if necessary.</a:t>
            </a:r>
          </a:p>
          <a:p>
            <a:r>
              <a:rPr lang="en-US" dirty="0"/>
              <a:t>Transmission Control Protocol (TCP):</a:t>
            </a:r>
          </a:p>
          <a:p>
            <a:pPr lvl="1"/>
            <a:r>
              <a:rPr lang="en-US" dirty="0"/>
              <a:t>Connection-oriented service.</a:t>
            </a:r>
          </a:p>
          <a:p>
            <a:r>
              <a:rPr lang="en-US" dirty="0"/>
              <a:t>User Datagram Protocol (UDP):</a:t>
            </a:r>
          </a:p>
          <a:p>
            <a:pPr lvl="1"/>
            <a:r>
              <a:rPr lang="en-US" dirty="0"/>
              <a:t>Datagram service.</a:t>
            </a:r>
          </a:p>
          <a:p>
            <a:pPr lvl="1"/>
            <a:r>
              <a:rPr lang="en-US" dirty="0"/>
              <a:t>Datagram is modeled after telegram.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55028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Rectangle 4"/>
          <p:cNvSpPr/>
          <p:nvPr/>
        </p:nvSpPr>
        <p:spPr>
          <a:xfrm>
            <a:off x="1618475" y="4263494"/>
            <a:ext cx="8721306" cy="12594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Internet Protocol</a:t>
            </a:r>
          </a:p>
        </p:txBody>
      </p:sp>
      <p:sp>
        <p:nvSpPr>
          <p:cNvPr id="6" name="Rectangle 5"/>
          <p:cNvSpPr/>
          <p:nvPr/>
        </p:nvSpPr>
        <p:spPr>
          <a:xfrm>
            <a:off x="1618475" y="3004038"/>
            <a:ext cx="3571336" cy="12594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Transmission Control Protocol</a:t>
            </a:r>
          </a:p>
        </p:txBody>
      </p:sp>
      <p:sp>
        <p:nvSpPr>
          <p:cNvPr id="7" name="Rectangle 6"/>
          <p:cNvSpPr/>
          <p:nvPr/>
        </p:nvSpPr>
        <p:spPr>
          <a:xfrm>
            <a:off x="6768445" y="3004038"/>
            <a:ext cx="3571336" cy="12594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User Datagram Protocol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8445" y="1744582"/>
            <a:ext cx="3571336" cy="12594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Simple Network Management Protocol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18475" y="1744582"/>
            <a:ext cx="2950234" cy="1259456"/>
            <a:chOff x="2165230" y="1923692"/>
            <a:chExt cx="2950234" cy="1259456"/>
          </a:xfrm>
        </p:grpSpPr>
        <p:sp>
          <p:nvSpPr>
            <p:cNvPr id="9" name="Rectangle 8"/>
            <p:cNvSpPr/>
            <p:nvPr/>
          </p:nvSpPr>
          <p:spPr>
            <a:xfrm>
              <a:off x="2165230" y="1923692"/>
              <a:ext cx="793630" cy="125945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FTP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54546" y="1923692"/>
              <a:ext cx="996351" cy="125945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HTTP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50897" y="1923692"/>
              <a:ext cx="1164567" cy="125945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SMTP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663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networking concepts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Edge device may not run IP protocol.</a:t>
            </a:r>
          </a:p>
          <a:p>
            <a:pPr lvl="1"/>
            <a:r>
              <a:rPr lang="en-US" dirty="0"/>
              <a:t>IP connection may be provided by hub or gateway.</a:t>
            </a:r>
          </a:p>
          <a:p>
            <a:pPr lvl="1"/>
            <a:r>
              <a:rPr lang="en-US" dirty="0"/>
              <a:t>Non-IP networks are known as edge networks.</a:t>
            </a:r>
          </a:p>
          <a:p>
            <a:r>
              <a:rPr lang="en-US" dirty="0"/>
              <a:t>Ad hoc network is self-organized---not set up by system administrator.</a:t>
            </a:r>
          </a:p>
          <a:p>
            <a:r>
              <a:rPr lang="en-US" dirty="0"/>
              <a:t>Ad hoc network services:</a:t>
            </a:r>
          </a:p>
          <a:p>
            <a:pPr lvl="1"/>
            <a:r>
              <a:rPr lang="en-US" dirty="0"/>
              <a:t>Authentication of eligibility to join network.</a:t>
            </a:r>
          </a:p>
          <a:p>
            <a:pPr lvl="1"/>
            <a:r>
              <a:rPr lang="en-US" dirty="0"/>
              <a:t>Authorization for access to given pieces of information on the network.</a:t>
            </a:r>
          </a:p>
          <a:p>
            <a:pPr lvl="1"/>
            <a:r>
              <a:rPr lang="en-US" dirty="0"/>
              <a:t>Encryption and decryption.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Cloud 5"/>
          <p:cNvSpPr/>
          <p:nvPr/>
        </p:nvSpPr>
        <p:spPr>
          <a:xfrm>
            <a:off x="6353666" y="2335680"/>
            <a:ext cx="2234152" cy="262065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Internet</a:t>
            </a:r>
          </a:p>
        </p:txBody>
      </p:sp>
      <p:sp>
        <p:nvSpPr>
          <p:cNvPr id="7" name="Rectangle 6"/>
          <p:cNvSpPr/>
          <p:nvPr/>
        </p:nvSpPr>
        <p:spPr>
          <a:xfrm>
            <a:off x="9213916" y="3074820"/>
            <a:ext cx="2139884" cy="11423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gateway</a:t>
            </a:r>
          </a:p>
        </p:txBody>
      </p:sp>
      <p:cxnSp>
        <p:nvCxnSpPr>
          <p:cNvPr id="8" name="Straight Connector 7"/>
          <p:cNvCxnSpPr>
            <a:stCxn id="6" idx="0"/>
            <a:endCxn id="7" idx="1"/>
          </p:cNvCxnSpPr>
          <p:nvPr/>
        </p:nvCxnSpPr>
        <p:spPr>
          <a:xfrm flipV="1">
            <a:off x="8585956" y="3646005"/>
            <a:ext cx="627960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0545057" y="4522137"/>
            <a:ext cx="1413236" cy="7659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device</a:t>
            </a:r>
          </a:p>
        </p:txBody>
      </p:sp>
      <p:sp>
        <p:nvSpPr>
          <p:cNvPr id="10" name="Oval 9"/>
          <p:cNvSpPr/>
          <p:nvPr/>
        </p:nvSpPr>
        <p:spPr>
          <a:xfrm>
            <a:off x="8683657" y="4522137"/>
            <a:ext cx="1413236" cy="7659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device</a:t>
            </a:r>
          </a:p>
        </p:txBody>
      </p:sp>
      <p:sp>
        <p:nvSpPr>
          <p:cNvPr id="11" name="Oval 10"/>
          <p:cNvSpPr/>
          <p:nvPr/>
        </p:nvSpPr>
        <p:spPr>
          <a:xfrm>
            <a:off x="9567813" y="5406530"/>
            <a:ext cx="1413236" cy="7659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device</a:t>
            </a:r>
          </a:p>
        </p:txBody>
      </p:sp>
      <p:cxnSp>
        <p:nvCxnSpPr>
          <p:cNvPr id="12" name="Straight Connector 11"/>
          <p:cNvCxnSpPr>
            <a:stCxn id="7" idx="2"/>
            <a:endCxn id="10" idx="0"/>
          </p:cNvCxnSpPr>
          <p:nvPr/>
        </p:nvCxnSpPr>
        <p:spPr>
          <a:xfrm flipH="1">
            <a:off x="9390275" y="4217190"/>
            <a:ext cx="893583" cy="304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2"/>
            <a:endCxn id="9" idx="0"/>
          </p:cNvCxnSpPr>
          <p:nvPr/>
        </p:nvCxnSpPr>
        <p:spPr>
          <a:xfrm>
            <a:off x="10283858" y="4217190"/>
            <a:ext cx="967817" cy="304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2"/>
            <a:endCxn id="11" idx="0"/>
          </p:cNvCxnSpPr>
          <p:nvPr/>
        </p:nvCxnSpPr>
        <p:spPr>
          <a:xfrm flipH="1">
            <a:off x="10274431" y="4217190"/>
            <a:ext cx="9427" cy="11893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53735" y="2110975"/>
            <a:ext cx="1414413" cy="8798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message</a:t>
            </a:r>
          </a:p>
        </p:txBody>
      </p:sp>
      <p:cxnSp>
        <p:nvCxnSpPr>
          <p:cNvPr id="16" name="Curved Connector 15"/>
          <p:cNvCxnSpPr>
            <a:stCxn id="15" idx="3"/>
          </p:cNvCxnSpPr>
          <p:nvPr/>
        </p:nvCxnSpPr>
        <p:spPr>
          <a:xfrm>
            <a:off x="9068148" y="2550909"/>
            <a:ext cx="2012717" cy="2089644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87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 L 0.17474 0.00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3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topologies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Oval 5"/>
          <p:cNvSpPr/>
          <p:nvPr/>
        </p:nvSpPr>
        <p:spPr>
          <a:xfrm>
            <a:off x="1574320" y="1742536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74320" y="3922144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097" y="2889848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931543" y="2889847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6" idx="4"/>
            <a:endCxn id="23" idx="0"/>
          </p:cNvCxnSpPr>
          <p:nvPr/>
        </p:nvCxnSpPr>
        <p:spPr>
          <a:xfrm flipH="1">
            <a:off x="1968260" y="2303253"/>
            <a:ext cx="2875" cy="5865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9" idx="2"/>
            <a:endCxn id="23" idx="6"/>
          </p:cNvCxnSpPr>
          <p:nvPr/>
        </p:nvCxnSpPr>
        <p:spPr>
          <a:xfrm flipH="1">
            <a:off x="2365075" y="3170206"/>
            <a:ext cx="56646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7" idx="0"/>
            <a:endCxn id="23" idx="4"/>
          </p:cNvCxnSpPr>
          <p:nvPr/>
        </p:nvCxnSpPr>
        <p:spPr>
          <a:xfrm flipH="1" flipV="1">
            <a:off x="1968260" y="3450564"/>
            <a:ext cx="2875" cy="4715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6"/>
            <a:endCxn id="23" idx="2"/>
          </p:cNvCxnSpPr>
          <p:nvPr/>
        </p:nvCxnSpPr>
        <p:spPr>
          <a:xfrm flipV="1">
            <a:off x="1010727" y="3170206"/>
            <a:ext cx="560718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02760" y="5046454"/>
            <a:ext cx="53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</a:t>
            </a:r>
          </a:p>
        </p:txBody>
      </p:sp>
      <p:sp>
        <p:nvSpPr>
          <p:cNvPr id="23" name="Oval 22"/>
          <p:cNvSpPr/>
          <p:nvPr/>
        </p:nvSpPr>
        <p:spPr>
          <a:xfrm>
            <a:off x="1571445" y="2889847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291641" y="1742536"/>
            <a:ext cx="3508076" cy="3673250"/>
            <a:chOff x="4291641" y="1742536"/>
            <a:chExt cx="3508076" cy="3673250"/>
          </a:xfrm>
        </p:grpSpPr>
        <p:sp>
          <p:nvSpPr>
            <p:cNvPr id="28" name="Oval 27"/>
            <p:cNvSpPr/>
            <p:nvPr/>
          </p:nvSpPr>
          <p:spPr>
            <a:xfrm>
              <a:off x="5648864" y="1742536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175130" y="3904116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4291641" y="2889848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006087" y="2889847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>
              <a:stCxn id="28" idx="4"/>
              <a:endCxn id="30" idx="0"/>
            </p:cNvCxnSpPr>
            <p:nvPr/>
          </p:nvCxnSpPr>
          <p:spPr>
            <a:xfrm flipH="1">
              <a:off x="4688456" y="2303253"/>
              <a:ext cx="1357223" cy="58659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31" idx="0"/>
              <a:endCxn id="28" idx="4"/>
            </p:cNvCxnSpPr>
            <p:nvPr/>
          </p:nvCxnSpPr>
          <p:spPr>
            <a:xfrm flipH="1" flipV="1">
              <a:off x="6045679" y="2303253"/>
              <a:ext cx="1357223" cy="58659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29" idx="0"/>
              <a:endCxn id="37" idx="4"/>
            </p:cNvCxnSpPr>
            <p:nvPr/>
          </p:nvCxnSpPr>
          <p:spPr>
            <a:xfrm flipV="1">
              <a:off x="5571945" y="3450564"/>
              <a:ext cx="470859" cy="4535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8" idx="4"/>
              <a:endCxn id="37" idx="0"/>
            </p:cNvCxnSpPr>
            <p:nvPr/>
          </p:nvCxnSpPr>
          <p:spPr>
            <a:xfrm flipH="1">
              <a:off x="6042804" y="2303253"/>
              <a:ext cx="2875" cy="58659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777304" y="5046454"/>
              <a:ext cx="569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tree</a:t>
              </a:r>
            </a:p>
          </p:txBody>
        </p:sp>
        <p:sp>
          <p:nvSpPr>
            <p:cNvPr id="37" name="Oval 36"/>
            <p:cNvSpPr/>
            <p:nvPr/>
          </p:nvSpPr>
          <p:spPr>
            <a:xfrm>
              <a:off x="5645989" y="2889847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6132663" y="3899143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>
              <a:stCxn id="53" idx="0"/>
              <a:endCxn id="37" idx="4"/>
            </p:cNvCxnSpPr>
            <p:nvPr/>
          </p:nvCxnSpPr>
          <p:spPr>
            <a:xfrm flipH="1" flipV="1">
              <a:off x="6042804" y="3450564"/>
              <a:ext cx="486674" cy="44857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8379126" y="1742535"/>
            <a:ext cx="3508076" cy="3673251"/>
            <a:chOff x="8379126" y="1742535"/>
            <a:chExt cx="3508076" cy="3673251"/>
          </a:xfrm>
        </p:grpSpPr>
        <p:sp>
          <p:nvSpPr>
            <p:cNvPr id="38" name="Oval 37"/>
            <p:cNvSpPr/>
            <p:nvPr/>
          </p:nvSpPr>
          <p:spPr>
            <a:xfrm>
              <a:off x="9736349" y="1742536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9736349" y="3922144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8379126" y="2889848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1093572" y="2889847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>
              <a:stCxn id="38" idx="2"/>
              <a:endCxn id="47" idx="6"/>
            </p:cNvCxnSpPr>
            <p:nvPr/>
          </p:nvCxnSpPr>
          <p:spPr>
            <a:xfrm flipH="1" flipV="1">
              <a:off x="9172756" y="2022894"/>
              <a:ext cx="563593" cy="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41" idx="0"/>
              <a:endCxn id="60" idx="4"/>
            </p:cNvCxnSpPr>
            <p:nvPr/>
          </p:nvCxnSpPr>
          <p:spPr>
            <a:xfrm flipH="1" flipV="1">
              <a:off x="11487512" y="2303252"/>
              <a:ext cx="2875" cy="58659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39" idx="0"/>
              <a:endCxn id="38" idx="4"/>
            </p:cNvCxnSpPr>
            <p:nvPr/>
          </p:nvCxnSpPr>
          <p:spPr>
            <a:xfrm flipV="1">
              <a:off x="10133164" y="2303253"/>
              <a:ext cx="0" cy="161889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0" idx="0"/>
              <a:endCxn id="47" idx="4"/>
            </p:cNvCxnSpPr>
            <p:nvPr/>
          </p:nvCxnSpPr>
          <p:spPr>
            <a:xfrm flipV="1">
              <a:off x="8775941" y="2303252"/>
              <a:ext cx="0" cy="58659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9864789" y="5046454"/>
              <a:ext cx="696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mesh</a:t>
              </a:r>
            </a:p>
          </p:txBody>
        </p:sp>
        <p:sp>
          <p:nvSpPr>
            <p:cNvPr id="47" name="Oval 46"/>
            <p:cNvSpPr/>
            <p:nvPr/>
          </p:nvSpPr>
          <p:spPr>
            <a:xfrm>
              <a:off x="8379126" y="1742535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11090697" y="1742535"/>
              <a:ext cx="793630" cy="56071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Connector 73"/>
            <p:cNvCxnSpPr>
              <a:stCxn id="60" idx="2"/>
              <a:endCxn id="38" idx="6"/>
            </p:cNvCxnSpPr>
            <p:nvPr/>
          </p:nvCxnSpPr>
          <p:spPr>
            <a:xfrm flipH="1">
              <a:off x="10529979" y="2022894"/>
              <a:ext cx="560718" cy="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41" idx="3"/>
              <a:endCxn id="39" idx="6"/>
            </p:cNvCxnSpPr>
            <p:nvPr/>
          </p:nvCxnSpPr>
          <p:spPr>
            <a:xfrm flipH="1">
              <a:off x="10529979" y="3368449"/>
              <a:ext cx="679817" cy="83405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stCxn id="39" idx="2"/>
              <a:endCxn id="40" idx="5"/>
            </p:cNvCxnSpPr>
            <p:nvPr/>
          </p:nvCxnSpPr>
          <p:spPr>
            <a:xfrm flipH="1" flipV="1">
              <a:off x="9056532" y="3368450"/>
              <a:ext cx="679817" cy="83405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032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Routing discovery determines routes between source/destination pairs.</a:t>
            </a:r>
          </a:p>
          <a:p>
            <a:r>
              <a:rPr lang="en-US" dirty="0"/>
              <a:t>Routing is driven by routing tables at the nodes.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Oval 6"/>
          <p:cNvSpPr/>
          <p:nvPr/>
        </p:nvSpPr>
        <p:spPr>
          <a:xfrm>
            <a:off x="8728959" y="2091248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728959" y="4270856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71736" y="3238560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0086182" y="3238559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7" idx="2"/>
            <a:endCxn id="15" idx="6"/>
          </p:cNvCxnSpPr>
          <p:nvPr/>
        </p:nvCxnSpPr>
        <p:spPr>
          <a:xfrm flipH="1" flipV="1">
            <a:off x="8165366" y="2371606"/>
            <a:ext cx="563593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10" idx="0"/>
            <a:endCxn id="16" idx="4"/>
          </p:cNvCxnSpPr>
          <p:nvPr/>
        </p:nvCxnSpPr>
        <p:spPr>
          <a:xfrm flipH="1" flipV="1">
            <a:off x="10480122" y="2651964"/>
            <a:ext cx="2875" cy="5865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0"/>
            <a:endCxn id="7" idx="4"/>
          </p:cNvCxnSpPr>
          <p:nvPr/>
        </p:nvCxnSpPr>
        <p:spPr>
          <a:xfrm flipV="1">
            <a:off x="9125774" y="2651965"/>
            <a:ext cx="0" cy="161889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0"/>
            <a:endCxn id="15" idx="4"/>
          </p:cNvCxnSpPr>
          <p:nvPr/>
        </p:nvCxnSpPr>
        <p:spPr>
          <a:xfrm flipV="1">
            <a:off x="7768551" y="2651964"/>
            <a:ext cx="0" cy="5865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7371736" y="2091247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083307" y="2091247"/>
            <a:ext cx="793630" cy="5607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6" idx="2"/>
            <a:endCxn id="7" idx="6"/>
          </p:cNvCxnSpPr>
          <p:nvPr/>
        </p:nvCxnSpPr>
        <p:spPr>
          <a:xfrm flipH="1">
            <a:off x="9522589" y="2371606"/>
            <a:ext cx="560718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0" idx="3"/>
            <a:endCxn id="8" idx="6"/>
          </p:cNvCxnSpPr>
          <p:nvPr/>
        </p:nvCxnSpPr>
        <p:spPr>
          <a:xfrm flipH="1">
            <a:off x="9522589" y="3717161"/>
            <a:ext cx="679817" cy="83405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2"/>
            <a:endCxn id="9" idx="5"/>
          </p:cNvCxnSpPr>
          <p:nvPr/>
        </p:nvCxnSpPr>
        <p:spPr>
          <a:xfrm flipH="1" flipV="1">
            <a:off x="8049142" y="3717162"/>
            <a:ext cx="679817" cy="8340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6993819" y="1137340"/>
            <a:ext cx="4070961" cy="4803110"/>
            <a:chOff x="6993819" y="1137340"/>
            <a:chExt cx="4070961" cy="4803110"/>
          </a:xfrm>
        </p:grpSpPr>
        <p:sp>
          <p:nvSpPr>
            <p:cNvPr id="21" name="Rectangle 20"/>
            <p:cNvSpPr/>
            <p:nvPr/>
          </p:nvSpPr>
          <p:spPr>
            <a:xfrm>
              <a:off x="6993819" y="1140515"/>
              <a:ext cx="1057734" cy="8305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Routing table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496705" y="1137340"/>
              <a:ext cx="1057734" cy="8305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Routing table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999591" y="1137340"/>
              <a:ext cx="1057734" cy="8305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Routing table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993819" y="4051335"/>
              <a:ext cx="1057734" cy="8305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Routing table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007046" y="4033940"/>
              <a:ext cx="1057734" cy="8305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Routing table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96907" y="5109918"/>
              <a:ext cx="1057734" cy="8305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Routing table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8249144" y="2812854"/>
            <a:ext cx="774414" cy="573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msg</a:t>
            </a:r>
            <a:endParaRPr lang="en-US" dirty="0"/>
          </a:p>
        </p:txBody>
      </p:sp>
      <p:cxnSp>
        <p:nvCxnSpPr>
          <p:cNvPr id="28" name="Curved Connector 27"/>
          <p:cNvCxnSpPr>
            <a:endCxn id="8" idx="1"/>
          </p:cNvCxnSpPr>
          <p:nvPr/>
        </p:nvCxnSpPr>
        <p:spPr>
          <a:xfrm rot="16200000" flipH="1">
            <a:off x="7638120" y="3145908"/>
            <a:ext cx="1618084" cy="796041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78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11111E-6 L 0.1125 0.1495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7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QoS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networks support synchronous and asynchronous communication.</a:t>
            </a:r>
          </a:p>
          <a:p>
            <a:pPr lvl="1"/>
            <a:r>
              <a:rPr lang="en-US" dirty="0"/>
              <a:t>Asynchronous: data records, etc.</a:t>
            </a:r>
          </a:p>
          <a:p>
            <a:pPr lvl="1"/>
            <a:r>
              <a:rPr lang="en-US" dirty="0"/>
              <a:t>Synchronous: voice, etc.</a:t>
            </a:r>
          </a:p>
          <a:p>
            <a:r>
              <a:rPr lang="en-US" dirty="0"/>
              <a:t>Quality-of-service (</a:t>
            </a:r>
            <a:r>
              <a:rPr lang="en-US" dirty="0" err="1"/>
              <a:t>QoS</a:t>
            </a:r>
            <a:r>
              <a:rPr lang="en-US" dirty="0"/>
              <a:t>): bandwidth and periodicity characteristics.</a:t>
            </a:r>
          </a:p>
          <a:p>
            <a:r>
              <a:rPr lang="en-US" dirty="0"/>
              <a:t>Admission control ensures that network can handle the </a:t>
            </a:r>
            <a:r>
              <a:rPr lang="en-US" dirty="0" err="1"/>
              <a:t>QoS</a:t>
            </a:r>
            <a:r>
              <a:rPr lang="en-US" dirty="0"/>
              <a:t> demands of a request.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27862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Synchronization and beacons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network operations require nodes to be synchronized.</a:t>
            </a:r>
          </a:p>
          <a:p>
            <a:r>
              <a:rPr lang="en-US" dirty="0"/>
              <a:t>Synchronization can be performed using beacon.</a:t>
            </a:r>
          </a:p>
          <a:p>
            <a:pPr lvl="1"/>
            <a:r>
              <a:rPr lang="en-US" dirty="0"/>
              <a:t>Beacon transmission marks the beginning of a communications interval.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22091" y="3885775"/>
            <a:ext cx="6590582" cy="1500996"/>
            <a:chOff x="552090" y="2406770"/>
            <a:chExt cx="6590582" cy="1500996"/>
          </a:xfrm>
        </p:grpSpPr>
        <p:sp>
          <p:nvSpPr>
            <p:cNvPr id="8" name="Rectangle 7"/>
            <p:cNvSpPr/>
            <p:nvPr/>
          </p:nvSpPr>
          <p:spPr>
            <a:xfrm>
              <a:off x="552090" y="2406770"/>
              <a:ext cx="1958197" cy="15009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beacon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510287" y="2406770"/>
              <a:ext cx="2337758" cy="1500996"/>
            </a:xfrm>
            <a:prstGeom prst="rect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synchronous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48045" y="2406770"/>
              <a:ext cx="2294627" cy="150099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asynchronous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12673" y="3885775"/>
            <a:ext cx="4371899" cy="1500996"/>
            <a:chOff x="6909759" y="2493034"/>
            <a:chExt cx="4371899" cy="1500996"/>
          </a:xfrm>
        </p:grpSpPr>
        <p:sp>
          <p:nvSpPr>
            <p:cNvPr id="12" name="Rectangle 11"/>
            <p:cNvSpPr/>
            <p:nvPr/>
          </p:nvSpPr>
          <p:spPr>
            <a:xfrm>
              <a:off x="6909759" y="2493034"/>
              <a:ext cx="1061049" cy="15009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980873" y="2493034"/>
              <a:ext cx="1223513" cy="1500996"/>
            </a:xfrm>
            <a:prstGeom prst="rect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214451" y="2493034"/>
              <a:ext cx="1223513" cy="150099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938294" y="3243532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558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Communcations</a:t>
            </a:r>
            <a:r>
              <a:rPr lang="en-US" dirty="0"/>
              <a:t> energy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Communications energy is a large part of node energy consumption.</a:t>
            </a:r>
          </a:p>
          <a:p>
            <a:r>
              <a:rPr lang="en-US" dirty="0" err="1"/>
              <a:t>Comm</a:t>
            </a:r>
            <a:r>
              <a:rPr lang="en-US" dirty="0"/>
              <a:t> energy consumption depends on many factors and parameters.</a:t>
            </a:r>
          </a:p>
          <a:p>
            <a:pPr lvl="1"/>
            <a:r>
              <a:rPr lang="en-US" dirty="0"/>
              <a:t>Generally evaluated for a set of use cases.</a:t>
            </a:r>
          </a:p>
          <a:p>
            <a:r>
              <a:rPr lang="en-US" dirty="0"/>
              <a:t>We can use power state machine to model communications energy cost.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8" name="Oval 7"/>
          <p:cNvSpPr/>
          <p:nvPr/>
        </p:nvSpPr>
        <p:spPr>
          <a:xfrm>
            <a:off x="8315364" y="2474421"/>
            <a:ext cx="1554480" cy="768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sleep</a:t>
            </a:r>
          </a:p>
        </p:txBody>
      </p:sp>
      <p:sp>
        <p:nvSpPr>
          <p:cNvPr id="9" name="Oval 8"/>
          <p:cNvSpPr/>
          <p:nvPr/>
        </p:nvSpPr>
        <p:spPr>
          <a:xfrm>
            <a:off x="8315364" y="3665046"/>
            <a:ext cx="1554480" cy="768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idle</a:t>
            </a:r>
          </a:p>
        </p:txBody>
      </p:sp>
      <p:sp>
        <p:nvSpPr>
          <p:cNvPr id="10" name="Oval 9"/>
          <p:cNvSpPr/>
          <p:nvPr/>
        </p:nvSpPr>
        <p:spPr>
          <a:xfrm>
            <a:off x="7144932" y="4746546"/>
            <a:ext cx="1554480" cy="768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receive</a:t>
            </a:r>
          </a:p>
        </p:txBody>
      </p:sp>
      <p:sp>
        <p:nvSpPr>
          <p:cNvPr id="11" name="Oval 10"/>
          <p:cNvSpPr/>
          <p:nvPr/>
        </p:nvSpPr>
        <p:spPr>
          <a:xfrm>
            <a:off x="9638196" y="4746546"/>
            <a:ext cx="1554480" cy="768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transmit</a:t>
            </a:r>
          </a:p>
        </p:txBody>
      </p:sp>
      <p:cxnSp>
        <p:nvCxnSpPr>
          <p:cNvPr id="12" name="Straight Arrow Connector 11"/>
          <p:cNvCxnSpPr>
            <a:stCxn id="8" idx="4"/>
            <a:endCxn id="9" idx="0"/>
          </p:cNvCxnSpPr>
          <p:nvPr/>
        </p:nvCxnSpPr>
        <p:spPr>
          <a:xfrm>
            <a:off x="9092604" y="3242517"/>
            <a:ext cx="0" cy="4225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6"/>
            <a:endCxn id="11" idx="2"/>
          </p:cNvCxnSpPr>
          <p:nvPr/>
        </p:nvCxnSpPr>
        <p:spPr>
          <a:xfrm>
            <a:off x="8699412" y="5130594"/>
            <a:ext cx="9387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7"/>
          </p:cNvCxnSpPr>
          <p:nvPr/>
        </p:nvCxnSpPr>
        <p:spPr>
          <a:xfrm flipV="1">
            <a:off x="8471764" y="4320658"/>
            <a:ext cx="150020" cy="53837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5"/>
            <a:endCxn id="11" idx="1"/>
          </p:cNvCxnSpPr>
          <p:nvPr/>
        </p:nvCxnSpPr>
        <p:spPr>
          <a:xfrm>
            <a:off x="9642196" y="4320657"/>
            <a:ext cx="223648" cy="5383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613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Communications power state machine example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Oval 5"/>
          <p:cNvSpPr/>
          <p:nvPr/>
        </p:nvSpPr>
        <p:spPr>
          <a:xfrm>
            <a:off x="2264434" y="2392797"/>
            <a:ext cx="1554480" cy="768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sleep</a:t>
            </a:r>
          </a:p>
          <a:p>
            <a:pPr algn="ctr"/>
            <a:r>
              <a:rPr lang="en-US" dirty="0"/>
              <a:t>1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W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264434" y="3583422"/>
            <a:ext cx="1554480" cy="7680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idle</a:t>
            </a:r>
          </a:p>
          <a:p>
            <a:pPr algn="ctr"/>
            <a:r>
              <a:rPr lang="en-US" dirty="0"/>
              <a:t>50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W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094002" y="4664922"/>
            <a:ext cx="1554480" cy="76809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</a:t>
            </a:r>
          </a:p>
          <a:p>
            <a:pPr algn="ctr"/>
            <a:r>
              <a:rPr lang="en-US" dirty="0"/>
              <a:t>25 </a:t>
            </a:r>
            <a:r>
              <a:rPr lang="en-US" dirty="0" err="1"/>
              <a:t>mW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587266" y="4664922"/>
            <a:ext cx="1554480" cy="76809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transmit</a:t>
            </a:r>
          </a:p>
          <a:p>
            <a:pPr algn="ctr"/>
            <a:r>
              <a:rPr lang="en-US" dirty="0"/>
              <a:t>35 </a:t>
            </a:r>
            <a:r>
              <a:rPr lang="en-US" dirty="0" err="1"/>
              <a:t>mW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4"/>
            <a:endCxn id="7" idx="0"/>
          </p:cNvCxnSpPr>
          <p:nvPr/>
        </p:nvCxnSpPr>
        <p:spPr>
          <a:xfrm>
            <a:off x="3041674" y="3160893"/>
            <a:ext cx="0" cy="4225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6"/>
            <a:endCxn id="9" idx="2"/>
          </p:cNvCxnSpPr>
          <p:nvPr/>
        </p:nvCxnSpPr>
        <p:spPr>
          <a:xfrm>
            <a:off x="2648482" y="5048970"/>
            <a:ext cx="9387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7"/>
          </p:cNvCxnSpPr>
          <p:nvPr/>
        </p:nvCxnSpPr>
        <p:spPr>
          <a:xfrm flipV="1">
            <a:off x="2420834" y="4239034"/>
            <a:ext cx="150020" cy="53837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5"/>
            <a:endCxn id="9" idx="1"/>
          </p:cNvCxnSpPr>
          <p:nvPr/>
        </p:nvCxnSpPr>
        <p:spPr>
          <a:xfrm>
            <a:off x="3591266" y="4239033"/>
            <a:ext cx="223648" cy="5383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Content Placeholder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306225"/>
              </p:ext>
            </p:extLst>
          </p:nvPr>
        </p:nvGraphicFramePr>
        <p:xfrm>
          <a:off x="6172200" y="2204116"/>
          <a:ext cx="5181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0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sleep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</a:t>
                      </a:r>
                      <a:r>
                        <a:rPr lang="en-US" dirty="0" err="1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 </a:t>
                      </a:r>
                      <a:r>
                        <a:rPr lang="en-US" dirty="0" err="1">
                          <a:latin typeface="+mn-lt"/>
                        </a:rPr>
                        <a:t>nJ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 </a:t>
                      </a:r>
                      <a:r>
                        <a:rPr lang="en-US" dirty="0" err="1"/>
                        <a:t>nJ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receive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1.75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receive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1.75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err="1"/>
                        <a:t>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</a:t>
                      </a:r>
                      <a:r>
                        <a:rPr lang="en-US"/>
                        <a:t>= 6</a:t>
                      </a:r>
                      <a:r>
                        <a:rPr lang="en-US" baseline="0"/>
                        <a:t> </a:t>
                      </a:r>
                      <a:r>
                        <a:rPr lang="en-US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aseline="0" dirty="0" err="1"/>
                        <a:t>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856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abstractions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International Standards Organization (ISO) developed the </a:t>
            </a:r>
            <a:r>
              <a:rPr lang="en-US">
                <a:solidFill>
                  <a:srgbClr val="FF3300"/>
                </a:solidFill>
              </a:rPr>
              <a:t>Open Systems Interconnection</a:t>
            </a:r>
            <a:r>
              <a:rPr lang="en-US"/>
              <a:t> (</a:t>
            </a:r>
            <a:r>
              <a:rPr lang="en-US">
                <a:solidFill>
                  <a:srgbClr val="FF3300"/>
                </a:solidFill>
              </a:rPr>
              <a:t>OSI</a:t>
            </a:r>
            <a:r>
              <a:rPr lang="en-US"/>
              <a:t>) model to describe networks:</a:t>
            </a:r>
          </a:p>
          <a:p>
            <a:pPr lvl="1"/>
            <a:r>
              <a:rPr lang="en-US"/>
              <a:t>7-layer model.</a:t>
            </a:r>
          </a:p>
          <a:p>
            <a:r>
              <a:rPr lang="en-US"/>
              <a:t>Provides a standard way to classify network components and operations.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07424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Bluetooth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Introduced in 1999, originally for telephony applications.</a:t>
            </a:r>
          </a:p>
          <a:p>
            <a:r>
              <a:rPr lang="en-US" dirty="0"/>
              <a:t>Classic Bluetooth operates in instrumentation, scientific, and medical (ISM) band in the 2.4 GHz range.</a:t>
            </a:r>
          </a:p>
          <a:p>
            <a:r>
              <a:rPr lang="en-US" dirty="0"/>
              <a:t>Bluetooth networks organized as </a:t>
            </a:r>
            <a:r>
              <a:rPr lang="en-US" dirty="0" err="1"/>
              <a:t>piconet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One master, several slaves.</a:t>
            </a:r>
          </a:p>
          <a:p>
            <a:pPr lvl="1"/>
            <a:r>
              <a:rPr lang="en-US" dirty="0"/>
              <a:t>Slave can be active or parked.</a:t>
            </a:r>
          </a:p>
          <a:p>
            <a:pPr lvl="1"/>
            <a:r>
              <a:rPr lang="en-US" dirty="0"/>
              <a:t>A device can be a slave on several networks simultaneously.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36776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Bluetooth stack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Transport protocol:</a:t>
            </a:r>
          </a:p>
          <a:p>
            <a:pPr lvl="1"/>
            <a:r>
              <a:rPr lang="en-US" dirty="0"/>
              <a:t>Radio, baseband layer, link manager, logical link control and adaptation protocol (L2CAP).</a:t>
            </a:r>
          </a:p>
          <a:p>
            <a:r>
              <a:rPr lang="en-US" dirty="0"/>
              <a:t>Middleware:</a:t>
            </a:r>
          </a:p>
          <a:p>
            <a:pPr lvl="1"/>
            <a:r>
              <a:rPr lang="en-US" dirty="0"/>
              <a:t>RFCOMM for serial port, service discovery protocol, Internet Protocol, IrDA, etc.</a:t>
            </a:r>
          </a:p>
          <a:p>
            <a:r>
              <a:rPr lang="en-US" dirty="0"/>
              <a:t>Applications.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02825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Bluetooth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Bluetooth device has a 48-bit Bluetooth Device Address.</a:t>
            </a:r>
          </a:p>
          <a:p>
            <a:r>
              <a:rPr lang="en-US" dirty="0"/>
              <a:t>Every device has a Bluetooth clock.</a:t>
            </a:r>
          </a:p>
          <a:p>
            <a:r>
              <a:rPr lang="en-US" dirty="0"/>
              <a:t>Transmissions alternate between master and slave directions.</a:t>
            </a:r>
          </a:p>
          <a:p>
            <a:r>
              <a:rPr lang="en-US" dirty="0"/>
              <a:t>Two types of packets:</a:t>
            </a:r>
          </a:p>
          <a:p>
            <a:pPr lvl="1"/>
            <a:r>
              <a:rPr lang="en-US" dirty="0"/>
              <a:t>Synchronous connection-oriented (SCO) packets for </a:t>
            </a:r>
            <a:r>
              <a:rPr lang="en-US" dirty="0" err="1"/>
              <a:t>QoS</a:t>
            </a:r>
            <a:r>
              <a:rPr lang="en-US" dirty="0"/>
              <a:t>-oriented traffic.</a:t>
            </a:r>
          </a:p>
          <a:p>
            <a:pPr lvl="1"/>
            <a:r>
              <a:rPr lang="en-US" dirty="0"/>
              <a:t>Asynchronous connectionless (ACL) packets for non-</a:t>
            </a:r>
            <a:r>
              <a:rPr lang="en-US" dirty="0" err="1"/>
              <a:t>QoS</a:t>
            </a:r>
            <a:r>
              <a:rPr lang="en-US" dirty="0"/>
              <a:t> traffic.</a:t>
            </a:r>
          </a:p>
          <a:p>
            <a:pPr lvl="1"/>
            <a:r>
              <a:rPr lang="en-US" dirty="0"/>
              <a:t>SCO traffic has higher priority than ACL packets.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94358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Bluetooth Low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Designed for very low energy operation such as button-sized battery.</a:t>
            </a:r>
          </a:p>
          <a:p>
            <a:pPr lvl="1"/>
            <a:r>
              <a:rPr lang="en-US" dirty="0"/>
              <a:t>Goal: minimize radio on-time.</a:t>
            </a:r>
          </a:p>
          <a:p>
            <a:r>
              <a:rPr lang="en-US" dirty="0"/>
              <a:t>Part of Bluetooth standard but deviates from Classic Bluetooth in several ways.</a:t>
            </a:r>
          </a:p>
          <a:p>
            <a:r>
              <a:rPr lang="en-US" dirty="0"/>
              <a:t>Advertising transmissions can be used to broadcast, discover devices, etc.</a:t>
            </a:r>
          </a:p>
          <a:p>
            <a:r>
              <a:rPr lang="en-US" dirty="0"/>
              <a:t>Connections can be established.</a:t>
            </a:r>
          </a:p>
          <a:p>
            <a:r>
              <a:rPr lang="en-US" dirty="0"/>
              <a:t>Attribute Protocol Layer allows devices to create application-specific protocols.</a:t>
            </a:r>
          </a:p>
          <a:p>
            <a:r>
              <a:rPr lang="en-US" dirty="0"/>
              <a:t>Generic Attribute Profile Layer (GATT) defines basic attributes for all BLUE devices.</a:t>
            </a:r>
          </a:p>
          <a:p>
            <a:r>
              <a:rPr lang="en-US" dirty="0"/>
              <a:t>Pairing devices uses a short-term key to send a long-term key.</a:t>
            </a:r>
          </a:p>
          <a:p>
            <a:pPr lvl="1"/>
            <a:r>
              <a:rPr lang="en-US" dirty="0"/>
              <a:t>Bonding: storing long-term key in device database.</a:t>
            </a:r>
          </a:p>
          <a:p>
            <a:pPr lvl="1"/>
            <a:r>
              <a:rPr lang="en-US" dirty="0"/>
              <a:t>Optional data encryption using AES.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163166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142453" y="2987880"/>
            <a:ext cx="1828800" cy="713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standby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731855" y="2987880"/>
            <a:ext cx="1828800" cy="713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initiating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553051" y="2987880"/>
            <a:ext cx="1828800" cy="713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advertising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142453" y="4514676"/>
            <a:ext cx="1828800" cy="17239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10899" y="4107810"/>
            <a:ext cx="1300294" cy="4138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connected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578679" y="4758656"/>
            <a:ext cx="921390" cy="56765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master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578679" y="5433969"/>
            <a:ext cx="921390" cy="56765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slave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142453" y="857077"/>
            <a:ext cx="1828800" cy="17239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10899" y="450211"/>
            <a:ext cx="1300294" cy="4138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scanning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578679" y="1101057"/>
            <a:ext cx="921390" cy="56765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active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578679" y="1776370"/>
            <a:ext cx="921390" cy="56765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passive</a:t>
            </a:r>
          </a:p>
        </p:txBody>
      </p:sp>
      <p:cxnSp>
        <p:nvCxnSpPr>
          <p:cNvPr id="17" name="Straight Arrow Connector 16"/>
          <p:cNvCxnSpPr>
            <a:stCxn id="12" idx="2"/>
            <a:endCxn id="5" idx="0"/>
          </p:cNvCxnSpPr>
          <p:nvPr/>
        </p:nvCxnSpPr>
        <p:spPr>
          <a:xfrm>
            <a:off x="6056853" y="2581014"/>
            <a:ext cx="0" cy="4068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3"/>
            <a:endCxn id="5" idx="1"/>
          </p:cNvCxnSpPr>
          <p:nvPr/>
        </p:nvCxnSpPr>
        <p:spPr>
          <a:xfrm>
            <a:off x="4381851" y="3344412"/>
            <a:ext cx="76060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3"/>
            <a:endCxn id="6" idx="1"/>
          </p:cNvCxnSpPr>
          <p:nvPr/>
        </p:nvCxnSpPr>
        <p:spPr>
          <a:xfrm>
            <a:off x="6971253" y="3344412"/>
            <a:ext cx="76060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2"/>
            <a:endCxn id="9" idx="0"/>
          </p:cNvCxnSpPr>
          <p:nvPr/>
        </p:nvCxnSpPr>
        <p:spPr>
          <a:xfrm>
            <a:off x="6056853" y="3700944"/>
            <a:ext cx="4193" cy="406866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7" idx="2"/>
            <a:endCxn id="8" idx="1"/>
          </p:cNvCxnSpPr>
          <p:nvPr/>
        </p:nvCxnSpPr>
        <p:spPr>
          <a:xfrm rot="16200000" flipH="1">
            <a:off x="3467102" y="3701293"/>
            <a:ext cx="1675701" cy="1675002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6" idx="2"/>
            <a:endCxn id="8" idx="3"/>
          </p:cNvCxnSpPr>
          <p:nvPr/>
        </p:nvCxnSpPr>
        <p:spPr>
          <a:xfrm rot="5400000">
            <a:off x="6970904" y="3701293"/>
            <a:ext cx="1675701" cy="1675002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3979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802.15.4 and ZigBee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802.15.4 defines MAC and PHY layers.</a:t>
            </a:r>
          </a:p>
          <a:p>
            <a:pPr lvl="1"/>
            <a:r>
              <a:rPr lang="en-US" dirty="0"/>
              <a:t>Supports full-function and reduced-function devices.</a:t>
            </a:r>
          </a:p>
          <a:p>
            <a:pPr lvl="1"/>
            <a:r>
              <a:rPr lang="en-US" dirty="0"/>
              <a:t>Either star or peer-to-peer topology.</a:t>
            </a:r>
          </a:p>
          <a:p>
            <a:pPr lvl="1"/>
            <a:r>
              <a:rPr lang="en-US" dirty="0" err="1"/>
              <a:t>Communciation</a:t>
            </a:r>
            <a:r>
              <a:rPr lang="en-US" dirty="0"/>
              <a:t> performed using frames.</a:t>
            </a:r>
          </a:p>
          <a:p>
            <a:pPr lvl="1"/>
            <a:r>
              <a:rPr lang="en-US" dirty="0"/>
              <a:t>Optional </a:t>
            </a:r>
            <a:r>
              <a:rPr lang="en-US" dirty="0" err="1"/>
              <a:t>superframe</a:t>
            </a:r>
            <a:r>
              <a:rPr lang="en-US" dirty="0"/>
              <a:t> provides a beacon mechanism and </a:t>
            </a:r>
            <a:r>
              <a:rPr lang="en-US" dirty="0" err="1"/>
              <a:t>QoS</a:t>
            </a:r>
            <a:r>
              <a:rPr lang="en-US" dirty="0"/>
              <a:t>.</a:t>
            </a:r>
          </a:p>
          <a:p>
            <a:r>
              <a:rPr lang="en-US" dirty="0"/>
              <a:t>ZigBee is a set of application-oriented standards.</a:t>
            </a:r>
          </a:p>
          <a:p>
            <a:pPr lvl="1"/>
            <a:r>
              <a:rPr lang="en-US" dirty="0"/>
              <a:t>NWK layer provides network services.</a:t>
            </a:r>
          </a:p>
          <a:p>
            <a:pPr lvl="1"/>
            <a:r>
              <a:rPr lang="en-US" dirty="0"/>
              <a:t>APL layer provides application-level services.</a:t>
            </a:r>
          </a:p>
          <a:p>
            <a:pPr lvl="1"/>
            <a:r>
              <a:rPr lang="en-US" dirty="0"/>
              <a:t>Supports many different topologies.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96785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Wi-Fi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Originally designed for portable and mobile applications.</a:t>
            </a:r>
          </a:p>
          <a:p>
            <a:pPr lvl="1"/>
            <a:r>
              <a:rPr lang="en-US" dirty="0"/>
              <a:t>Has been adapted for lower-energy operation.</a:t>
            </a:r>
          </a:p>
          <a:p>
            <a:r>
              <a:rPr lang="en-US" dirty="0"/>
              <a:t>Supports ad hoc networking.</a:t>
            </a:r>
          </a:p>
          <a:p>
            <a:r>
              <a:rPr lang="en-US" dirty="0"/>
              <a:t>Network provides a set of services:</a:t>
            </a:r>
          </a:p>
          <a:p>
            <a:pPr lvl="1"/>
            <a:r>
              <a:rPr lang="en-US" dirty="0"/>
              <a:t>Distribution of messages from one node to another.</a:t>
            </a:r>
          </a:p>
          <a:p>
            <a:pPr lvl="1"/>
            <a:r>
              <a:rPr lang="en-US" dirty="0"/>
              <a:t>Integration delivers messages from another network.</a:t>
            </a:r>
          </a:p>
          <a:p>
            <a:pPr lvl="1"/>
            <a:r>
              <a:rPr lang="en-US" dirty="0"/>
              <a:t>Association relates a station to an </a:t>
            </a:r>
            <a:r>
              <a:rPr lang="en-US"/>
              <a:t>access point.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5437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OSI model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810000" y="5257800"/>
            <a:ext cx="5562600" cy="533400"/>
            <a:chOff x="1440" y="3312"/>
            <a:chExt cx="3504" cy="336"/>
          </a:xfrm>
        </p:grpSpPr>
        <p:sp>
          <p:nvSpPr>
            <p:cNvPr id="8216" name="Rectangle 4"/>
            <p:cNvSpPr>
              <a:spLocks noChangeArrowheads="1"/>
            </p:cNvSpPr>
            <p:nvPr/>
          </p:nvSpPr>
          <p:spPr bwMode="auto">
            <a:xfrm>
              <a:off x="1440" y="3312"/>
              <a:ext cx="2064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physical</a:t>
              </a:r>
              <a:endParaRPr lang="en-US"/>
            </a:p>
          </p:txBody>
        </p:sp>
        <p:sp>
          <p:nvSpPr>
            <p:cNvPr id="8217" name="Text Box 11"/>
            <p:cNvSpPr txBox="1">
              <a:spLocks noChangeArrowheads="1"/>
            </p:cNvSpPr>
            <p:nvPr/>
          </p:nvSpPr>
          <p:spPr bwMode="auto">
            <a:xfrm>
              <a:off x="3552" y="3360"/>
              <a:ext cx="139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mechanical, electrical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3810000" y="4724400"/>
            <a:ext cx="5632450" cy="533400"/>
            <a:chOff x="1440" y="2976"/>
            <a:chExt cx="3548" cy="336"/>
          </a:xfrm>
        </p:grpSpPr>
        <p:sp>
          <p:nvSpPr>
            <p:cNvPr id="8214" name="Rectangle 5"/>
            <p:cNvSpPr>
              <a:spLocks noChangeArrowheads="1"/>
            </p:cNvSpPr>
            <p:nvPr/>
          </p:nvSpPr>
          <p:spPr bwMode="auto">
            <a:xfrm>
              <a:off x="1440" y="2976"/>
              <a:ext cx="2064" cy="336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data link</a:t>
              </a:r>
            </a:p>
          </p:txBody>
        </p:sp>
        <p:sp>
          <p:nvSpPr>
            <p:cNvPr id="8215" name="Text Box 12"/>
            <p:cNvSpPr txBox="1">
              <a:spLocks noChangeArrowheads="1"/>
            </p:cNvSpPr>
            <p:nvPr/>
          </p:nvSpPr>
          <p:spPr bwMode="auto">
            <a:xfrm>
              <a:off x="3552" y="2976"/>
              <a:ext cx="14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reliable data transport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810000" y="4191000"/>
            <a:ext cx="5303838" cy="533400"/>
            <a:chOff x="1440" y="2640"/>
            <a:chExt cx="3341" cy="336"/>
          </a:xfrm>
        </p:grpSpPr>
        <p:sp>
          <p:nvSpPr>
            <p:cNvPr id="8212" name="Rectangle 6"/>
            <p:cNvSpPr>
              <a:spLocks noChangeArrowheads="1"/>
            </p:cNvSpPr>
            <p:nvPr/>
          </p:nvSpPr>
          <p:spPr bwMode="auto">
            <a:xfrm>
              <a:off x="1440" y="2640"/>
              <a:ext cx="2064" cy="336"/>
            </a:xfrm>
            <a:prstGeom prst="rect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network</a:t>
              </a:r>
              <a:endParaRPr lang="en-US"/>
            </a:p>
          </p:txBody>
        </p:sp>
        <p:sp>
          <p:nvSpPr>
            <p:cNvPr id="8213" name="Text Box 13"/>
            <p:cNvSpPr txBox="1">
              <a:spLocks noChangeArrowheads="1"/>
            </p:cNvSpPr>
            <p:nvPr/>
          </p:nvSpPr>
          <p:spPr bwMode="auto">
            <a:xfrm>
              <a:off x="3552" y="2640"/>
              <a:ext cx="12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end-to-end service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810000" y="3657600"/>
            <a:ext cx="4675188" cy="533400"/>
            <a:chOff x="1440" y="2304"/>
            <a:chExt cx="2945" cy="336"/>
          </a:xfrm>
        </p:grpSpPr>
        <p:sp>
          <p:nvSpPr>
            <p:cNvPr id="8210" name="Rectangle 7"/>
            <p:cNvSpPr>
              <a:spLocks noChangeArrowheads="1"/>
            </p:cNvSpPr>
            <p:nvPr/>
          </p:nvSpPr>
          <p:spPr bwMode="auto">
            <a:xfrm>
              <a:off x="1440" y="2304"/>
              <a:ext cx="2064" cy="336"/>
            </a:xfrm>
            <a:prstGeom prst="rect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transport</a:t>
              </a:r>
              <a:endParaRPr lang="en-US"/>
            </a:p>
          </p:txBody>
        </p:sp>
        <p:sp>
          <p:nvSpPr>
            <p:cNvPr id="8211" name="Text Box 14"/>
            <p:cNvSpPr txBox="1">
              <a:spLocks noChangeArrowheads="1"/>
            </p:cNvSpPr>
            <p:nvPr/>
          </p:nvSpPr>
          <p:spPr bwMode="auto">
            <a:xfrm>
              <a:off x="3552" y="2304"/>
              <a:ext cx="83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connections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3810000" y="2590800"/>
            <a:ext cx="4643438" cy="533400"/>
            <a:chOff x="1440" y="1632"/>
            <a:chExt cx="2925" cy="336"/>
          </a:xfrm>
        </p:grpSpPr>
        <p:sp>
          <p:nvSpPr>
            <p:cNvPr id="8208" name="Rectangle 9"/>
            <p:cNvSpPr>
              <a:spLocks noChangeArrowheads="1"/>
            </p:cNvSpPr>
            <p:nvPr/>
          </p:nvSpPr>
          <p:spPr bwMode="auto">
            <a:xfrm>
              <a:off x="1440" y="1632"/>
              <a:ext cx="2064" cy="336"/>
            </a:xfrm>
            <a:prstGeom prst="rect">
              <a:avLst/>
            </a:prstGeom>
            <a:solidFill>
              <a:srgbClr val="993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presentation</a:t>
              </a:r>
            </a:p>
          </p:txBody>
        </p:sp>
        <p:sp>
          <p:nvSpPr>
            <p:cNvPr id="8209" name="Text Box 15"/>
            <p:cNvSpPr txBox="1">
              <a:spLocks noChangeArrowheads="1"/>
            </p:cNvSpPr>
            <p:nvPr/>
          </p:nvSpPr>
          <p:spPr bwMode="auto">
            <a:xfrm>
              <a:off x="3552" y="1632"/>
              <a:ext cx="81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data format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3810001" y="3124200"/>
            <a:ext cx="5915025" cy="533400"/>
            <a:chOff x="1440" y="1968"/>
            <a:chExt cx="3726" cy="336"/>
          </a:xfrm>
        </p:grpSpPr>
        <p:sp>
          <p:nvSpPr>
            <p:cNvPr id="8206" name="Rectangle 8"/>
            <p:cNvSpPr>
              <a:spLocks noChangeArrowheads="1"/>
            </p:cNvSpPr>
            <p:nvPr/>
          </p:nvSpPr>
          <p:spPr bwMode="auto">
            <a:xfrm>
              <a:off x="1440" y="1968"/>
              <a:ext cx="2064" cy="336"/>
            </a:xfrm>
            <a:prstGeom prst="rect">
              <a:avLst/>
            </a:prstGeom>
            <a:solidFill>
              <a:srgbClr val="CC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session</a:t>
              </a:r>
              <a:endParaRPr lang="en-US"/>
            </a:p>
          </p:txBody>
        </p:sp>
        <p:sp>
          <p:nvSpPr>
            <p:cNvPr id="8207" name="Text Box 16"/>
            <p:cNvSpPr txBox="1">
              <a:spLocks noChangeArrowheads="1"/>
            </p:cNvSpPr>
            <p:nvPr/>
          </p:nvSpPr>
          <p:spPr bwMode="auto">
            <a:xfrm>
              <a:off x="3552" y="2016"/>
              <a:ext cx="161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application dialog control</a:t>
              </a:r>
            </a:p>
          </p:txBody>
        </p:sp>
      </p:grp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3810001" y="2057400"/>
            <a:ext cx="5180013" cy="533400"/>
            <a:chOff x="1440" y="1296"/>
            <a:chExt cx="3263" cy="336"/>
          </a:xfrm>
        </p:grpSpPr>
        <p:sp>
          <p:nvSpPr>
            <p:cNvPr id="8204" name="Rectangle 10"/>
            <p:cNvSpPr>
              <a:spLocks noChangeArrowheads="1"/>
            </p:cNvSpPr>
            <p:nvPr/>
          </p:nvSpPr>
          <p:spPr bwMode="auto">
            <a:xfrm>
              <a:off x="1440" y="1296"/>
              <a:ext cx="2064" cy="336"/>
            </a:xfrm>
            <a:prstGeom prst="rect">
              <a:avLst/>
            </a:prstGeom>
            <a:solidFill>
              <a:srgbClr val="66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application</a:t>
              </a:r>
            </a:p>
          </p:txBody>
        </p:sp>
        <p:sp>
          <p:nvSpPr>
            <p:cNvPr id="8205" name="Text Box 17"/>
            <p:cNvSpPr txBox="1">
              <a:spLocks noChangeArrowheads="1"/>
            </p:cNvSpPr>
            <p:nvPr/>
          </p:nvSpPr>
          <p:spPr bwMode="auto">
            <a:xfrm>
              <a:off x="3552" y="1296"/>
              <a:ext cx="115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end-use interface</a:t>
              </a:r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4918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OSI layers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3300"/>
                </a:solidFill>
              </a:rPr>
              <a:t>Physical</a:t>
            </a:r>
            <a:r>
              <a:rPr lang="en-US" dirty="0"/>
              <a:t>: connectors, bit formats, etc.</a:t>
            </a:r>
          </a:p>
          <a:p>
            <a:r>
              <a:rPr lang="en-US" dirty="0">
                <a:solidFill>
                  <a:srgbClr val="FF3300"/>
                </a:solidFill>
              </a:rPr>
              <a:t>Data link</a:t>
            </a:r>
            <a:r>
              <a:rPr lang="en-US" dirty="0"/>
              <a:t>: error detection and control across a single link (single hop).</a:t>
            </a:r>
          </a:p>
          <a:p>
            <a:r>
              <a:rPr lang="en-US" dirty="0">
                <a:solidFill>
                  <a:srgbClr val="FF3300"/>
                </a:solidFill>
              </a:rPr>
              <a:t>Network</a:t>
            </a:r>
            <a:r>
              <a:rPr lang="en-US" dirty="0"/>
              <a:t>: end-to-end multi-hop data communication.</a:t>
            </a:r>
          </a:p>
          <a:p>
            <a:r>
              <a:rPr lang="en-US" dirty="0">
                <a:solidFill>
                  <a:srgbClr val="FF3300"/>
                </a:solidFill>
              </a:rPr>
              <a:t>Transport</a:t>
            </a:r>
            <a:r>
              <a:rPr lang="en-US" dirty="0"/>
              <a:t>: provides connections; may optimize network resources.</a:t>
            </a:r>
          </a:p>
          <a:p>
            <a:r>
              <a:rPr lang="en-US" dirty="0">
                <a:solidFill>
                  <a:srgbClr val="FF3300"/>
                </a:solidFill>
              </a:rPr>
              <a:t>Session</a:t>
            </a:r>
            <a:r>
              <a:rPr lang="en-US" dirty="0"/>
              <a:t>: services for end-user applications: data grouping, </a:t>
            </a:r>
            <a:r>
              <a:rPr lang="en-US" dirty="0" err="1"/>
              <a:t>checkpointing</a:t>
            </a:r>
            <a:r>
              <a:rPr lang="en-US" dirty="0"/>
              <a:t>, etc.</a:t>
            </a:r>
          </a:p>
          <a:p>
            <a:r>
              <a:rPr lang="en-US" dirty="0">
                <a:solidFill>
                  <a:srgbClr val="FF3300"/>
                </a:solidFill>
              </a:rPr>
              <a:t>Presentation</a:t>
            </a:r>
            <a:r>
              <a:rPr lang="en-US" dirty="0"/>
              <a:t>: data formats, transformation services.</a:t>
            </a:r>
          </a:p>
          <a:p>
            <a:r>
              <a:rPr lang="en-US" dirty="0">
                <a:solidFill>
                  <a:srgbClr val="FF3300"/>
                </a:solidFill>
              </a:rPr>
              <a:t>Application</a:t>
            </a:r>
            <a:r>
              <a:rPr lang="en-US" dirty="0"/>
              <a:t>: interface between network and end-user programs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84070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 and MAC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PHY = physical layer.</a:t>
            </a:r>
          </a:p>
          <a:p>
            <a:pPr lvl="1"/>
            <a:r>
              <a:rPr lang="en-US" dirty="0"/>
              <a:t>Circuitry to transmit and receive bits.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MAC = media access control.</a:t>
            </a:r>
          </a:p>
          <a:p>
            <a:pPr lvl="1"/>
            <a:r>
              <a:rPr lang="en-US" dirty="0"/>
              <a:t>Provides link-level services.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5118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Internet = network of networks.</a:t>
            </a:r>
          </a:p>
          <a:p>
            <a:pPr lvl="1"/>
            <a:r>
              <a:rPr lang="en-US" dirty="0"/>
              <a:t>Transports data from one network to another.</a:t>
            </a:r>
          </a:p>
          <a:p>
            <a:r>
              <a:rPr lang="en-US" dirty="0"/>
              <a:t>The Internet uses Internet Protocol (IP).</a:t>
            </a:r>
          </a:p>
          <a:p>
            <a:pPr lvl="1"/>
            <a:r>
              <a:rPr lang="en-US" dirty="0"/>
              <a:t>Isolated networks can also use IP.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3870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1961" y="4593567"/>
            <a:ext cx="3276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physical</a:t>
            </a:r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31961" y="4060167"/>
            <a:ext cx="3276600" cy="533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data link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31961" y="3526767"/>
            <a:ext cx="3276600" cy="5334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network</a:t>
            </a:r>
            <a:endParaRPr lang="en-US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531961" y="2993367"/>
            <a:ext cx="3276600" cy="5334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transport</a:t>
            </a:r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31961" y="1926567"/>
            <a:ext cx="3276600" cy="533400"/>
          </a:xfrm>
          <a:prstGeom prst="rect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531962" y="2459967"/>
            <a:ext cx="3276600" cy="5334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session</a:t>
            </a:r>
            <a:endParaRPr lang="en-US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531962" y="1393167"/>
            <a:ext cx="3276600" cy="533400"/>
          </a:xfrm>
          <a:prstGeom prst="rect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application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42535" y="5390381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Node A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4377905" y="4596562"/>
            <a:ext cx="3276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physical</a:t>
            </a:r>
            <a:endParaRPr lang="en-US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4377905" y="4063162"/>
            <a:ext cx="3276600" cy="533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data link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4377905" y="3529762"/>
            <a:ext cx="3276600" cy="5334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network</a:t>
            </a:r>
            <a:endParaRPr lang="en-US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8223848" y="4593567"/>
            <a:ext cx="3276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physical</a:t>
            </a:r>
            <a:endParaRPr lang="en-US"/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8223848" y="4060167"/>
            <a:ext cx="3276600" cy="533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data link</a:t>
            </a: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8223848" y="3526767"/>
            <a:ext cx="3276600" cy="5334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network</a:t>
            </a:r>
            <a:endParaRPr lang="en-US"/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8223848" y="2993367"/>
            <a:ext cx="3276600" cy="5334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transport</a:t>
            </a:r>
            <a:endParaRPr lang="en-US"/>
          </a:p>
        </p:txBody>
      </p:sp>
      <p:sp>
        <p:nvSpPr>
          <p:cNvPr id="34" name="Rectangle 9"/>
          <p:cNvSpPr>
            <a:spLocks noChangeArrowheads="1"/>
          </p:cNvSpPr>
          <p:nvPr/>
        </p:nvSpPr>
        <p:spPr bwMode="auto">
          <a:xfrm>
            <a:off x="8223848" y="1926567"/>
            <a:ext cx="3276600" cy="533400"/>
          </a:xfrm>
          <a:prstGeom prst="rect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8223849" y="2459967"/>
            <a:ext cx="3276600" cy="5334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session</a:t>
            </a:r>
            <a:endParaRPr lang="en-US"/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8223849" y="1393167"/>
            <a:ext cx="3276600" cy="533400"/>
          </a:xfrm>
          <a:prstGeom prst="rect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application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434421" y="5390381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Node 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76821" y="5390381"/>
            <a:ext cx="81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Router</a:t>
            </a:r>
          </a:p>
        </p:txBody>
      </p:sp>
      <p:cxnSp>
        <p:nvCxnSpPr>
          <p:cNvPr id="40" name="Straight Connector 39"/>
          <p:cNvCxnSpPr>
            <a:stCxn id="6" idx="3"/>
            <a:endCxn id="27" idx="1"/>
          </p:cNvCxnSpPr>
          <p:nvPr/>
        </p:nvCxnSpPr>
        <p:spPr>
          <a:xfrm>
            <a:off x="3808561" y="4860267"/>
            <a:ext cx="569344" cy="2995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654504" y="4858769"/>
            <a:ext cx="569344" cy="2995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3976777" y="4869919"/>
            <a:ext cx="4078856" cy="1250314"/>
            <a:chOff x="3976777" y="4869919"/>
            <a:chExt cx="4078856" cy="1250314"/>
          </a:xfrm>
        </p:grpSpPr>
        <p:sp>
          <p:nvSpPr>
            <p:cNvPr id="43" name="TextBox 42"/>
            <p:cNvSpPr txBox="1"/>
            <p:nvPr/>
          </p:nvSpPr>
          <p:spPr>
            <a:xfrm>
              <a:off x="5252921" y="5750901"/>
              <a:ext cx="1466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Network links</a:t>
              </a:r>
            </a:p>
          </p:txBody>
        </p:sp>
        <p:cxnSp>
          <p:nvCxnSpPr>
            <p:cNvPr id="45" name="Straight Arrow Connector 44"/>
            <p:cNvCxnSpPr>
              <a:stCxn id="43" idx="1"/>
            </p:cNvCxnSpPr>
            <p:nvPr/>
          </p:nvCxnSpPr>
          <p:spPr>
            <a:xfrm flipH="1" flipV="1">
              <a:off x="3976777" y="4869919"/>
              <a:ext cx="1276144" cy="106564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43" idx="3"/>
            </p:cNvCxnSpPr>
            <p:nvPr/>
          </p:nvCxnSpPr>
          <p:spPr>
            <a:xfrm flipV="1">
              <a:off x="6719348" y="4883730"/>
              <a:ext cx="1336285" cy="105183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3808561" y="2624035"/>
            <a:ext cx="4415287" cy="1169432"/>
            <a:chOff x="3808561" y="2624035"/>
            <a:chExt cx="4415287" cy="1169432"/>
          </a:xfrm>
        </p:grpSpPr>
        <p:sp>
          <p:nvSpPr>
            <p:cNvPr id="42" name="TextBox 41"/>
            <p:cNvSpPr txBox="1"/>
            <p:nvPr/>
          </p:nvSpPr>
          <p:spPr>
            <a:xfrm>
              <a:off x="5125223" y="2624035"/>
              <a:ext cx="17819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Internet Protocol</a:t>
              </a:r>
            </a:p>
          </p:txBody>
        </p:sp>
        <p:cxnSp>
          <p:nvCxnSpPr>
            <p:cNvPr id="51" name="Straight Arrow Connector 50"/>
            <p:cNvCxnSpPr>
              <a:stCxn id="42" idx="1"/>
              <a:endCxn id="12" idx="3"/>
            </p:cNvCxnSpPr>
            <p:nvPr/>
          </p:nvCxnSpPr>
          <p:spPr>
            <a:xfrm flipH="1">
              <a:off x="3808561" y="2808701"/>
              <a:ext cx="1316662" cy="9847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2" idx="3"/>
              <a:endCxn id="32" idx="1"/>
            </p:cNvCxnSpPr>
            <p:nvPr/>
          </p:nvCxnSpPr>
          <p:spPr>
            <a:xfrm>
              <a:off x="6907186" y="2808701"/>
              <a:ext cx="1316662" cy="9847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2" idx="2"/>
              <a:endCxn id="29" idx="0"/>
            </p:cNvCxnSpPr>
            <p:nvPr/>
          </p:nvCxnSpPr>
          <p:spPr>
            <a:xfrm>
              <a:off x="6016205" y="2993367"/>
              <a:ext cx="0" cy="5363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5421137" y="5390381"/>
            <a:ext cx="1107928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4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Rectangle 4"/>
          <p:cNvSpPr/>
          <p:nvPr/>
        </p:nvSpPr>
        <p:spPr>
          <a:xfrm>
            <a:off x="1345720" y="3899139"/>
            <a:ext cx="9333781" cy="150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345716" y="1250819"/>
            <a:ext cx="9333784" cy="2648320"/>
            <a:chOff x="1354343" y="1535491"/>
            <a:chExt cx="9333784" cy="2648320"/>
          </a:xfrm>
        </p:grpSpPr>
        <p:sp>
          <p:nvSpPr>
            <p:cNvPr id="6" name="Rectangle 5"/>
            <p:cNvSpPr/>
            <p:nvPr/>
          </p:nvSpPr>
          <p:spPr>
            <a:xfrm>
              <a:off x="1354346" y="3735238"/>
              <a:ext cx="9333781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Options and padding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354345" y="3329797"/>
              <a:ext cx="9333781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Destination address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354344" y="2881224"/>
              <a:ext cx="9333781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Source address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354344" y="2432651"/>
              <a:ext cx="3355680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Time to live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10024" y="2432650"/>
              <a:ext cx="1431984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Protocol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42007" y="2432649"/>
              <a:ext cx="4546117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Header checksum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54344" y="1984076"/>
              <a:ext cx="4787662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Identification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42006" y="1984074"/>
              <a:ext cx="2011394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Flags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153400" y="1984073"/>
              <a:ext cx="2534724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Fragment offset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142006" y="1535497"/>
              <a:ext cx="4546117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Total length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354343" y="1535497"/>
              <a:ext cx="1854684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Version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09027" y="1535497"/>
              <a:ext cx="1587260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Header length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96288" y="1535491"/>
              <a:ext cx="1345718" cy="44857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Service type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23733" y="718397"/>
            <a:ext cx="1843966" cy="4681739"/>
            <a:chOff x="423733" y="718397"/>
            <a:chExt cx="1843966" cy="4681739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1000664" y="1250819"/>
              <a:ext cx="25879" cy="414931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23733" y="718397"/>
              <a:ext cx="1843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max 65,535 bytes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543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routing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IP routing is best effort---no guarantees of packet delivery.</a:t>
            </a:r>
          </a:p>
          <a:p>
            <a:r>
              <a:rPr lang="en-US" dirty="0"/>
              <a:t>Build other services on top of IP:</a:t>
            </a:r>
          </a:p>
          <a:p>
            <a:pPr lvl="1"/>
            <a:r>
              <a:rPr lang="en-US" dirty="0"/>
              <a:t>Use handshakes to verify delivery of packet.</a:t>
            </a:r>
          </a:p>
          <a:p>
            <a:pPr lvl="1"/>
            <a:r>
              <a:rPr lang="en-US" dirty="0"/>
              <a:t>Network routers can enforce quality-of-service.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82319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1340</Words>
  <Application>Microsoft Office PowerPoint</Application>
  <PresentationFormat>Widescreen</PresentationFormat>
  <Paragraphs>292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Symbol</vt:lpstr>
      <vt:lpstr>Office Theme</vt:lpstr>
      <vt:lpstr>IoT systems</vt:lpstr>
      <vt:lpstr>Network abstractions</vt:lpstr>
      <vt:lpstr>OSI model</vt:lpstr>
      <vt:lpstr>OSI layers</vt:lpstr>
      <vt:lpstr>PHY and MAC</vt:lpstr>
      <vt:lpstr>Internet Protocol</vt:lpstr>
      <vt:lpstr>PowerPoint Presentation</vt:lpstr>
      <vt:lpstr>PowerPoint Presentation</vt:lpstr>
      <vt:lpstr>IP routing</vt:lpstr>
      <vt:lpstr>Internet services</vt:lpstr>
      <vt:lpstr>Host-to-host service</vt:lpstr>
      <vt:lpstr>PowerPoint Presentation</vt:lpstr>
      <vt:lpstr>IoT networking concepts</vt:lpstr>
      <vt:lpstr>Network topologies</vt:lpstr>
      <vt:lpstr>Routing</vt:lpstr>
      <vt:lpstr>QoS</vt:lpstr>
      <vt:lpstr>Synchronization and beacons</vt:lpstr>
      <vt:lpstr>Communcations energy</vt:lpstr>
      <vt:lpstr>Communications power state machine example</vt:lpstr>
      <vt:lpstr>Bluetooth</vt:lpstr>
      <vt:lpstr>Bluetooth stack</vt:lpstr>
      <vt:lpstr>Bluetooth protocol</vt:lpstr>
      <vt:lpstr>Bluetooth Low Energy</vt:lpstr>
      <vt:lpstr>PowerPoint Presentation</vt:lpstr>
      <vt:lpstr>802.15.4 and ZigBee</vt:lpstr>
      <vt:lpstr>Wi-Fi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disk drive</dc:title>
  <dc:creator>Marilyn Wolf</dc:creator>
  <cp:lastModifiedBy>Marilyn Wolf</cp:lastModifiedBy>
  <cp:revision>83</cp:revision>
  <dcterms:created xsi:type="dcterms:W3CDTF">2015-03-17T17:03:55Z</dcterms:created>
  <dcterms:modified xsi:type="dcterms:W3CDTF">2021-10-09T02:39:57Z</dcterms:modified>
</cp:coreProperties>
</file>