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9" r:id="rId9"/>
    <p:sldId id="268" r:id="rId10"/>
    <p:sldId id="261" r:id="rId11"/>
    <p:sldId id="260" r:id="rId12"/>
    <p:sldId id="258" r:id="rId13"/>
    <p:sldId id="257" r:id="rId14"/>
    <p:sldId id="25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75" d="100"/>
          <a:sy n="75" d="100"/>
        </p:scale>
        <p:origin x="9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FD4037-0056-49D6-9B1B-7BFAC19459F6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28D64-4F15-4DFA-903D-E49761E5F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77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28D64-4F15-4DFA-903D-E49761E5F89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658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347B2-5C11-422C-94FB-C431DCCEDB83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F6987-73BF-4953-89EA-0055225D6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973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FCF1D-50BD-4EEE-8932-2E84A0D4D439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F6987-73BF-4953-89EA-0055225D6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6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5A5C-5B98-4686-865A-269A0F1CD4A0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F6987-73BF-4953-89EA-0055225D6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4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85E51-4CF5-4DF3-AD0E-1356FC7EE743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F6987-73BF-4953-89EA-0055225D6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124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3A9C2-11F4-4645-B875-A1E88F9F8A2A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F6987-73BF-4953-89EA-0055225D6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2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C70B9-DC37-4950-9B5B-7C9DEA14EF25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F6987-73BF-4953-89EA-0055225D6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038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588E4-9241-4A2F-B574-C5FDEB01506F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F6987-73BF-4953-89EA-0055225D6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68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4255-324E-49E1-B074-599E07EF2288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F6987-73BF-4953-89EA-0055225D6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33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38132-04A9-489B-8679-FD3D5FB0AC4A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F6987-73BF-4953-89EA-0055225D6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437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F12A0-A952-44C1-9DF3-757FB49CCF87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F6987-73BF-4953-89EA-0055225D6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26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2524-EB8E-4D26-9658-2E0E9253EF7F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F6987-73BF-4953-89EA-0055225D6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91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1E224-EBF9-4FFF-80F4-7EFDBE690796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F6987-73BF-4953-89EA-0055225D6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444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IoT</a:t>
            </a:r>
            <a:r>
              <a:rPr lang="en-US" dirty="0"/>
              <a:t> systems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Databases.</a:t>
            </a:r>
          </a:p>
          <a:p>
            <a:r>
              <a:rPr lang="en-US" dirty="0" err="1"/>
              <a:t>Timewheels</a:t>
            </a:r>
            <a:r>
              <a:rPr lang="en-US" dirty="0"/>
              <a:t>.</a:t>
            </a:r>
          </a:p>
          <a:p>
            <a:r>
              <a:rPr lang="en-US" dirty="0"/>
              <a:t>Example: smart home.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26844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smart home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Performs a variety of services:</a:t>
            </a:r>
          </a:p>
          <a:p>
            <a:pPr lvl="1"/>
            <a:r>
              <a:rPr lang="en-US" dirty="0"/>
              <a:t>Remote or automatic operation of lights and appliances.</a:t>
            </a:r>
          </a:p>
          <a:p>
            <a:pPr lvl="1"/>
            <a:r>
              <a:rPr lang="en-US" dirty="0"/>
              <a:t>Energy and water management.</a:t>
            </a:r>
          </a:p>
          <a:p>
            <a:pPr lvl="1"/>
            <a:r>
              <a:rPr lang="en-US" dirty="0"/>
              <a:t>Activity monitoring.</a:t>
            </a:r>
          </a:p>
          <a:p>
            <a:r>
              <a:rPr lang="en-US" dirty="0"/>
              <a:t>Activity monitoring can help elderly, people with special needs:</a:t>
            </a:r>
          </a:p>
          <a:p>
            <a:pPr lvl="1"/>
            <a:r>
              <a:rPr lang="en-US" dirty="0"/>
              <a:t>Reports on daily activities.</a:t>
            </a:r>
          </a:p>
          <a:p>
            <a:pPr lvl="1"/>
            <a:r>
              <a:rPr lang="en-US" dirty="0"/>
              <a:t>Alerts for out-of-the-ordinary activity.</a:t>
            </a:r>
          </a:p>
          <a:p>
            <a:pPr lvl="1"/>
            <a:r>
              <a:rPr lang="en-US" dirty="0"/>
              <a:t>Recommendations.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97982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smart home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Cameras can identify resident and their activity.</a:t>
            </a:r>
          </a:p>
          <a:p>
            <a:r>
              <a:rPr lang="en-US" dirty="0"/>
              <a:t>Faucet, door sensors can identify activity but not who performs the activity.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Rectangle 6"/>
          <p:cNvSpPr/>
          <p:nvPr/>
        </p:nvSpPr>
        <p:spPr>
          <a:xfrm>
            <a:off x="9498106" y="1427397"/>
            <a:ext cx="1855694" cy="1452282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bedroom 1</a:t>
            </a:r>
          </a:p>
        </p:txBody>
      </p:sp>
      <p:sp>
        <p:nvSpPr>
          <p:cNvPr id="8" name="Rectangle 7"/>
          <p:cNvSpPr/>
          <p:nvPr/>
        </p:nvSpPr>
        <p:spPr>
          <a:xfrm>
            <a:off x="9498106" y="4322997"/>
            <a:ext cx="1855694" cy="1452282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bath</a:t>
            </a:r>
          </a:p>
        </p:txBody>
      </p:sp>
      <p:sp>
        <p:nvSpPr>
          <p:cNvPr id="9" name="Rectangle 8"/>
          <p:cNvSpPr/>
          <p:nvPr/>
        </p:nvSpPr>
        <p:spPr>
          <a:xfrm>
            <a:off x="6279777" y="1427397"/>
            <a:ext cx="5074023" cy="4347882"/>
          </a:xfrm>
          <a:prstGeom prst="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279777" y="3829938"/>
            <a:ext cx="788894" cy="194534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939860" y="3448703"/>
            <a:ext cx="394447" cy="3406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8825753" y="1427397"/>
            <a:ext cx="493059" cy="72614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49453" y="2851528"/>
            <a:ext cx="1356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dining/living</a:t>
            </a:r>
          </a:p>
          <a:p>
            <a:pPr algn="ctr"/>
            <a:r>
              <a:rPr lang="en-US" dirty="0"/>
              <a:t>room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35938" y="5016872"/>
            <a:ext cx="872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kitchen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279777" y="3829938"/>
            <a:ext cx="1734671" cy="65442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039881" y="5282691"/>
            <a:ext cx="772145" cy="49258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914965" y="2780124"/>
            <a:ext cx="998621" cy="20453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067365" y="2932524"/>
            <a:ext cx="998621" cy="20453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9989278" y="4254227"/>
            <a:ext cx="998621" cy="20453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0442046" y="3757285"/>
            <a:ext cx="876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camera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477000" y="1749064"/>
            <a:ext cx="394447" cy="3406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882195" y="1651532"/>
            <a:ext cx="876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camera</a:t>
            </a:r>
          </a:p>
        </p:txBody>
      </p:sp>
      <p:sp>
        <p:nvSpPr>
          <p:cNvPr id="23" name="Oval 22"/>
          <p:cNvSpPr/>
          <p:nvPr/>
        </p:nvSpPr>
        <p:spPr>
          <a:xfrm>
            <a:off x="10191691" y="5386204"/>
            <a:ext cx="500710" cy="2935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 rot="5400000">
            <a:off x="6375764" y="5078782"/>
            <a:ext cx="500710" cy="2935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32250" y="4617942"/>
            <a:ext cx="805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faucet</a:t>
            </a:r>
          </a:p>
          <a:p>
            <a:r>
              <a:rPr lang="en-US" dirty="0"/>
              <a:t>sensor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628658" y="4505119"/>
            <a:ext cx="1477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faucet sensor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7849252" y="1419200"/>
            <a:ext cx="8313" cy="128085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567827" y="3284497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door sensor</a:t>
            </a:r>
          </a:p>
        </p:txBody>
      </p:sp>
      <p:cxnSp>
        <p:nvCxnSpPr>
          <p:cNvPr id="29" name="Straight Arrow Connector 28"/>
          <p:cNvCxnSpPr>
            <a:stCxn id="28" idx="0"/>
          </p:cNvCxnSpPr>
          <p:nvPr/>
        </p:nvCxnSpPr>
        <p:spPr>
          <a:xfrm flipH="1" flipV="1">
            <a:off x="8811584" y="2331942"/>
            <a:ext cx="417642" cy="9525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8" idx="0"/>
          </p:cNvCxnSpPr>
          <p:nvPr/>
        </p:nvCxnSpPr>
        <p:spPr>
          <a:xfrm flipV="1">
            <a:off x="9229226" y="2932524"/>
            <a:ext cx="1212820" cy="3519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8" idx="2"/>
            <a:endCxn id="19" idx="0"/>
          </p:cNvCxnSpPr>
          <p:nvPr/>
        </p:nvCxnSpPr>
        <p:spPr>
          <a:xfrm>
            <a:off x="9229226" y="3653829"/>
            <a:ext cx="1259363" cy="6003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9877720" y="4832321"/>
            <a:ext cx="189645" cy="3692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1777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case: activity monitoring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Rectangle 4"/>
          <p:cNvSpPr/>
          <p:nvPr/>
        </p:nvSpPr>
        <p:spPr>
          <a:xfrm>
            <a:off x="910087" y="1530485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resident</a:t>
            </a:r>
          </a:p>
        </p:txBody>
      </p:sp>
      <p:cxnSp>
        <p:nvCxnSpPr>
          <p:cNvPr id="6" name="Straight Arrow Connector 5"/>
          <p:cNvCxnSpPr>
            <a:stCxn id="5" idx="2"/>
          </p:cNvCxnSpPr>
          <p:nvPr/>
        </p:nvCxnSpPr>
        <p:spPr>
          <a:xfrm flipH="1">
            <a:off x="1738223" y="1944553"/>
            <a:ext cx="30193" cy="41579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106947" y="1530485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door monitor</a:t>
            </a:r>
          </a:p>
        </p:txBody>
      </p:sp>
      <p:cxnSp>
        <p:nvCxnSpPr>
          <p:cNvPr id="8" name="Straight Arrow Connector 7"/>
          <p:cNvCxnSpPr>
            <a:stCxn id="7" idx="2"/>
          </p:cNvCxnSpPr>
          <p:nvPr/>
        </p:nvCxnSpPr>
        <p:spPr>
          <a:xfrm flipH="1">
            <a:off x="3935083" y="1944553"/>
            <a:ext cx="30193" cy="41579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03807" y="1530485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hall camera</a:t>
            </a:r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 flipH="1">
            <a:off x="6131943" y="1944553"/>
            <a:ext cx="30193" cy="41579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470475" y="1530485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bathroom tap</a:t>
            </a:r>
          </a:p>
        </p:txBody>
      </p:sp>
      <p:cxnSp>
        <p:nvCxnSpPr>
          <p:cNvPr id="12" name="Straight Arrow Connector 11"/>
          <p:cNvCxnSpPr>
            <a:stCxn id="11" idx="2"/>
          </p:cNvCxnSpPr>
          <p:nvPr/>
        </p:nvCxnSpPr>
        <p:spPr>
          <a:xfrm flipH="1">
            <a:off x="8298611" y="1944553"/>
            <a:ext cx="30193" cy="41579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9637143" y="1530485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TV</a:t>
            </a:r>
          </a:p>
        </p:txBody>
      </p:sp>
      <p:cxnSp>
        <p:nvCxnSpPr>
          <p:cNvPr id="14" name="Straight Arrow Connector 13"/>
          <p:cNvCxnSpPr>
            <a:stCxn id="13" idx="2"/>
          </p:cNvCxnSpPr>
          <p:nvPr/>
        </p:nvCxnSpPr>
        <p:spPr>
          <a:xfrm flipH="1">
            <a:off x="10465279" y="1944553"/>
            <a:ext cx="30193" cy="41579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549795" y="2201316"/>
            <a:ext cx="394447" cy="3594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964911" y="3212637"/>
            <a:ext cx="394447" cy="3944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752955" y="2425434"/>
            <a:ext cx="394447" cy="3944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116483" y="4018935"/>
            <a:ext cx="394447" cy="3944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268057" y="5401716"/>
            <a:ext cx="394447" cy="3944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endCxn id="17" idx="1"/>
          </p:cNvCxnSpPr>
          <p:nvPr/>
        </p:nvCxnSpPr>
        <p:spPr>
          <a:xfrm>
            <a:off x="1944242" y="2622657"/>
            <a:ext cx="1808713" cy="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6" idx="1"/>
          </p:cNvCxnSpPr>
          <p:nvPr/>
        </p:nvCxnSpPr>
        <p:spPr>
          <a:xfrm>
            <a:off x="1935448" y="3409860"/>
            <a:ext cx="4029463" cy="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18" idx="1"/>
          </p:cNvCxnSpPr>
          <p:nvPr/>
        </p:nvCxnSpPr>
        <p:spPr>
          <a:xfrm>
            <a:off x="1944242" y="4216158"/>
            <a:ext cx="6172241" cy="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19" idx="1"/>
          </p:cNvCxnSpPr>
          <p:nvPr/>
        </p:nvCxnSpPr>
        <p:spPr>
          <a:xfrm>
            <a:off x="1956844" y="5598939"/>
            <a:ext cx="8311213" cy="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9717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case: light control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516613" y="1926165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resident</a:t>
            </a:r>
          </a:p>
        </p:txBody>
      </p:sp>
      <p:cxnSp>
        <p:nvCxnSpPr>
          <p:cNvPr id="29" name="Straight Arrow Connector 28"/>
          <p:cNvCxnSpPr>
            <a:stCxn id="28" idx="2"/>
          </p:cNvCxnSpPr>
          <p:nvPr/>
        </p:nvCxnSpPr>
        <p:spPr>
          <a:xfrm flipH="1">
            <a:off x="2351788" y="2340233"/>
            <a:ext cx="23154" cy="33665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713473" y="1926165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console</a:t>
            </a:r>
          </a:p>
        </p:txBody>
      </p:sp>
      <p:cxnSp>
        <p:nvCxnSpPr>
          <p:cNvPr id="31" name="Straight Arrow Connector 30"/>
          <p:cNvCxnSpPr>
            <a:stCxn id="30" idx="2"/>
          </p:cNvCxnSpPr>
          <p:nvPr/>
        </p:nvCxnSpPr>
        <p:spPr>
          <a:xfrm flipH="1">
            <a:off x="4571801" y="2340233"/>
            <a:ext cx="1" cy="33665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5910333" y="1926165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door monitor</a:t>
            </a:r>
          </a:p>
        </p:txBody>
      </p:sp>
      <p:cxnSp>
        <p:nvCxnSpPr>
          <p:cNvPr id="33" name="Straight Arrow Connector 32"/>
          <p:cNvCxnSpPr>
            <a:stCxn id="32" idx="2"/>
          </p:cNvCxnSpPr>
          <p:nvPr/>
        </p:nvCxnSpPr>
        <p:spPr>
          <a:xfrm flipH="1">
            <a:off x="6765142" y="2340233"/>
            <a:ext cx="3520" cy="33582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8077001" y="1926165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light</a:t>
            </a:r>
          </a:p>
        </p:txBody>
      </p:sp>
      <p:cxnSp>
        <p:nvCxnSpPr>
          <p:cNvPr id="35" name="Straight Arrow Connector 34"/>
          <p:cNvCxnSpPr>
            <a:stCxn id="34" idx="2"/>
          </p:cNvCxnSpPr>
          <p:nvPr/>
        </p:nvCxnSpPr>
        <p:spPr>
          <a:xfrm flipH="1">
            <a:off x="8931811" y="2340233"/>
            <a:ext cx="3519" cy="33582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2156321" y="2596997"/>
            <a:ext cx="385653" cy="2845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571437" y="3608317"/>
            <a:ext cx="394447" cy="3944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359481" y="2821114"/>
            <a:ext cx="394447" cy="3944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8738106" y="3608317"/>
            <a:ext cx="394447" cy="3944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>
            <a:endCxn id="38" idx="1"/>
          </p:cNvCxnSpPr>
          <p:nvPr/>
        </p:nvCxnSpPr>
        <p:spPr>
          <a:xfrm>
            <a:off x="2550768" y="3018337"/>
            <a:ext cx="1808713" cy="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37" idx="1"/>
          </p:cNvCxnSpPr>
          <p:nvPr/>
        </p:nvCxnSpPr>
        <p:spPr>
          <a:xfrm>
            <a:off x="2541974" y="3805540"/>
            <a:ext cx="4029463" cy="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7" idx="3"/>
            <a:endCxn id="39" idx="1"/>
          </p:cNvCxnSpPr>
          <p:nvPr/>
        </p:nvCxnSpPr>
        <p:spPr>
          <a:xfrm>
            <a:off x="6965884" y="3805541"/>
            <a:ext cx="1772222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8738106" y="4856017"/>
            <a:ext cx="394447" cy="3944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06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home object diagram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153400" y="2709317"/>
            <a:ext cx="1271337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dirty="0">
                <a:solidFill>
                  <a:schemeClr val="tx1"/>
                </a:solidFill>
              </a:rPr>
              <a:t>database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70094" y="2709317"/>
            <a:ext cx="144379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dirty="0" err="1">
                <a:solidFill>
                  <a:schemeClr val="tx1"/>
                </a:solidFill>
              </a:rPr>
              <a:t>timewheel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530641" y="1409907"/>
            <a:ext cx="1295401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dirty="0">
                <a:solidFill>
                  <a:schemeClr val="tx1"/>
                </a:solidFill>
              </a:rPr>
              <a:t>sensor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530642" y="2709317"/>
            <a:ext cx="1295401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dirty="0">
                <a:solidFill>
                  <a:schemeClr val="tx1"/>
                </a:solidFill>
              </a:rPr>
              <a:t>hub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370094" y="4225297"/>
            <a:ext cx="144379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dirty="0">
                <a:solidFill>
                  <a:schemeClr val="tx1"/>
                </a:solidFill>
              </a:rPr>
              <a:t>event queue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370094" y="5741277"/>
            <a:ext cx="144379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dirty="0">
                <a:solidFill>
                  <a:schemeClr val="tx1"/>
                </a:solidFill>
              </a:rPr>
              <a:t>event</a:t>
            </a:r>
          </a:p>
        </p:txBody>
      </p:sp>
      <p:cxnSp>
        <p:nvCxnSpPr>
          <p:cNvPr id="10" name="Straight Connector 9"/>
          <p:cNvCxnSpPr>
            <a:stCxn id="5" idx="2"/>
            <a:endCxn id="8" idx="0"/>
          </p:cNvCxnSpPr>
          <p:nvPr/>
        </p:nvCxnSpPr>
        <p:spPr>
          <a:xfrm>
            <a:off x="6091989" y="3242717"/>
            <a:ext cx="0" cy="9825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5979694" y="4000707"/>
            <a:ext cx="224590" cy="22459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6091989" y="4758697"/>
            <a:ext cx="0" cy="9825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5979694" y="5516687"/>
            <a:ext cx="224590" cy="22459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151251" y="32826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51251" y="47683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51251" y="38160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51251" y="520368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18" name="Straight Connector 17"/>
          <p:cNvCxnSpPr>
            <a:stCxn id="7" idx="3"/>
            <a:endCxn id="5" idx="1"/>
          </p:cNvCxnSpPr>
          <p:nvPr/>
        </p:nvCxnSpPr>
        <p:spPr>
          <a:xfrm>
            <a:off x="3826043" y="2976017"/>
            <a:ext cx="1544051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3"/>
            <a:endCxn id="4" idx="1"/>
          </p:cNvCxnSpPr>
          <p:nvPr/>
        </p:nvCxnSpPr>
        <p:spPr>
          <a:xfrm>
            <a:off x="6813884" y="2976017"/>
            <a:ext cx="13395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6" idx="2"/>
            <a:endCxn id="7" idx="0"/>
          </p:cNvCxnSpPr>
          <p:nvPr/>
        </p:nvCxnSpPr>
        <p:spPr>
          <a:xfrm>
            <a:off x="3178342" y="1943307"/>
            <a:ext cx="1" cy="766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5370094" y="1409907"/>
            <a:ext cx="144379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dirty="0">
                <a:solidFill>
                  <a:schemeClr val="tx1"/>
                </a:solidFill>
              </a:rPr>
              <a:t>console</a:t>
            </a:r>
          </a:p>
        </p:txBody>
      </p:sp>
      <p:cxnSp>
        <p:nvCxnSpPr>
          <p:cNvPr id="22" name="Straight Connector 21"/>
          <p:cNvCxnSpPr>
            <a:stCxn id="21" idx="3"/>
            <a:endCxn id="4" idx="0"/>
          </p:cNvCxnSpPr>
          <p:nvPr/>
        </p:nvCxnSpPr>
        <p:spPr>
          <a:xfrm>
            <a:off x="6813884" y="1676607"/>
            <a:ext cx="1975185" cy="10327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5" idx="0"/>
            <a:endCxn id="21" idx="2"/>
          </p:cNvCxnSpPr>
          <p:nvPr/>
        </p:nvCxnSpPr>
        <p:spPr>
          <a:xfrm flipV="1">
            <a:off x="6091989" y="1943307"/>
            <a:ext cx="0" cy="766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2530640" y="4008727"/>
            <a:ext cx="1295401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dirty="0">
                <a:solidFill>
                  <a:schemeClr val="tx1"/>
                </a:solidFill>
              </a:rPr>
              <a:t>actuator</a:t>
            </a:r>
          </a:p>
        </p:txBody>
      </p:sp>
      <p:cxnSp>
        <p:nvCxnSpPr>
          <p:cNvPr id="25" name="Straight Connector 24"/>
          <p:cNvCxnSpPr>
            <a:stCxn id="7" idx="2"/>
            <a:endCxn id="24" idx="0"/>
          </p:cNvCxnSpPr>
          <p:nvPr/>
        </p:nvCxnSpPr>
        <p:spPr>
          <a:xfrm flipH="1">
            <a:off x="3178341" y="3242717"/>
            <a:ext cx="2" cy="766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432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Database holds data about devices, helps to analyze data.</a:t>
            </a:r>
          </a:p>
          <a:p>
            <a:r>
              <a:rPr lang="en-US" dirty="0"/>
              <a:t>Relational database management system:</a:t>
            </a:r>
          </a:p>
          <a:p>
            <a:pPr lvl="1"/>
            <a:r>
              <a:rPr lang="en-US" dirty="0"/>
              <a:t>Domain1 X domain2 X … -&gt; Range.</a:t>
            </a:r>
          </a:p>
          <a:p>
            <a:r>
              <a:rPr lang="en-US" dirty="0"/>
              <a:t>Database organized into records or tuples:</a:t>
            </a:r>
          </a:p>
          <a:p>
            <a:pPr lvl="1"/>
            <a:r>
              <a:rPr lang="en-US" dirty="0"/>
              <a:t>Attribute: table column.</a:t>
            </a:r>
          </a:p>
          <a:p>
            <a:pPr lvl="1"/>
            <a:r>
              <a:rPr lang="en-US" dirty="0"/>
              <a:t>Record: table row.</a:t>
            </a:r>
          </a:p>
          <a:p>
            <a:r>
              <a:rPr lang="en-US" dirty="0"/>
              <a:t>One column is the primary key---uniquely identifies a record.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38028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example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392828"/>
              </p:ext>
            </p:extLst>
          </p:nvPr>
        </p:nvGraphicFramePr>
        <p:xfrm>
          <a:off x="3298743" y="1321878"/>
          <a:ext cx="5418668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 (primary key)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type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10.113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binary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refrigerator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4326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10.117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signal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11.039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4325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09.423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binary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faucet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11.324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signal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794756"/>
              </p:ext>
            </p:extLst>
          </p:nvPr>
        </p:nvGraphicFramePr>
        <p:xfrm>
          <a:off x="3417116" y="4603750"/>
          <a:ext cx="5179683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9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35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22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signature</a:t>
                      </a:r>
                      <a:r>
                        <a:rPr lang="en-US" baseline="0" dirty="0"/>
                        <a:t> (primary key)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256423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11:23:14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252456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4326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11:23:47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663443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11:27:55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224940" y="2327495"/>
            <a:ext cx="5564037" cy="38818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19166" y="2327495"/>
            <a:ext cx="793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record</a:t>
            </a:r>
          </a:p>
        </p:txBody>
      </p:sp>
      <p:sp>
        <p:nvSpPr>
          <p:cNvPr id="9" name="Rectangle 8"/>
          <p:cNvSpPr/>
          <p:nvPr/>
        </p:nvSpPr>
        <p:spPr>
          <a:xfrm>
            <a:off x="3351461" y="5611285"/>
            <a:ext cx="5290867" cy="38818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endCxn id="9" idx="0"/>
          </p:cNvCxnSpPr>
          <p:nvPr/>
        </p:nvCxnSpPr>
        <p:spPr>
          <a:xfrm>
            <a:off x="5321158" y="2715684"/>
            <a:ext cx="675737" cy="2895601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870751" y="911246"/>
            <a:ext cx="880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devices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09215" y="4163484"/>
            <a:ext cx="134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device_data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34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Schema: definition of tables in database.</a:t>
            </a:r>
          </a:p>
          <a:p>
            <a:r>
              <a:rPr lang="en-US" dirty="0"/>
              <a:t>Eliminating redundant storage of data helps to ensure database consistency.</a:t>
            </a:r>
          </a:p>
          <a:p>
            <a:r>
              <a:rPr lang="en-US" dirty="0"/>
              <a:t>Normal forms help eliminate redundancies and other problems:</a:t>
            </a:r>
          </a:p>
          <a:p>
            <a:pPr lvl="1"/>
            <a:r>
              <a:rPr lang="en-US" dirty="0"/>
              <a:t>First normal form: every cell contains a single value.</a:t>
            </a:r>
          </a:p>
          <a:p>
            <a:pPr lvl="1"/>
            <a:r>
              <a:rPr lang="en-US" dirty="0"/>
              <a:t>Second: First + values of cells in a record are unique to the key.</a:t>
            </a:r>
          </a:p>
          <a:p>
            <a:pPr lvl="1"/>
            <a:r>
              <a:rPr lang="en-US" dirty="0"/>
              <a:t>Third: Second + non-key columns are independent.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34926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Query: request for information from database.</a:t>
            </a:r>
          </a:p>
          <a:p>
            <a:r>
              <a:rPr lang="en-US" dirty="0"/>
              <a:t>Structured query language (SQL) isolates user from details of schema.</a:t>
            </a:r>
          </a:p>
          <a:p>
            <a:pPr lvl="1"/>
            <a:r>
              <a:rPr lang="en-US" dirty="0"/>
              <a:t>Select from </a:t>
            </a:r>
            <a:r>
              <a:rPr lang="en-US" dirty="0" err="1"/>
              <a:t>device_data</a:t>
            </a:r>
            <a:r>
              <a:rPr lang="en-US" dirty="0"/>
              <a:t> where device = 234</a:t>
            </a:r>
          </a:p>
          <a:p>
            <a:r>
              <a:rPr lang="en-US" dirty="0"/>
              <a:t>Join: combine information from more than one table.</a:t>
            </a:r>
          </a:p>
          <a:p>
            <a:r>
              <a:rPr lang="en-US" dirty="0"/>
              <a:t>Projection: eliminate some columns.</a:t>
            </a:r>
          </a:p>
          <a:p>
            <a:r>
              <a:rPr lang="en-US" dirty="0"/>
              <a:t>Restriction: eliminate some rows.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43402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Schemaless</a:t>
            </a:r>
            <a:r>
              <a:rPr lang="en-US" dirty="0"/>
              <a:t> databases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simple data models do not have a schema.</a:t>
            </a:r>
          </a:p>
          <a:p>
            <a:pPr lvl="1"/>
            <a:r>
              <a:rPr lang="en-US" dirty="0" err="1"/>
              <a:t>Schemaless</a:t>
            </a:r>
            <a:r>
              <a:rPr lang="en-US" dirty="0"/>
              <a:t> or </a:t>
            </a:r>
            <a:r>
              <a:rPr lang="en-US" dirty="0" err="1"/>
              <a:t>noSQL</a:t>
            </a:r>
            <a:r>
              <a:rPr lang="en-US" dirty="0"/>
              <a:t>.</a:t>
            </a:r>
          </a:p>
          <a:p>
            <a:r>
              <a:rPr lang="en-US" dirty="0"/>
              <a:t>JSON is an example </a:t>
            </a:r>
            <a:r>
              <a:rPr lang="en-US" dirty="0" err="1"/>
              <a:t>schemaless</a:t>
            </a:r>
            <a:r>
              <a:rPr lang="en-US" dirty="0"/>
              <a:t> language.</a:t>
            </a:r>
          </a:p>
          <a:p>
            <a:pPr lvl="1"/>
            <a:r>
              <a:rPr lang="en-US" dirty="0"/>
              <a:t>Name/value pairs, ordered lists of values.</a:t>
            </a:r>
          </a:p>
          <a:p>
            <a:r>
              <a:rPr lang="en-US" dirty="0" err="1"/>
              <a:t>Schemaless</a:t>
            </a:r>
            <a:r>
              <a:rPr lang="en-US" dirty="0"/>
              <a:t> databases may be simpler to set up, harder to maintain.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21996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Timewheels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to manage timing of events in the system.</a:t>
            </a:r>
          </a:p>
          <a:p>
            <a:r>
              <a:rPr lang="en-US" dirty="0" err="1"/>
              <a:t>Timewheel</a:t>
            </a:r>
            <a:r>
              <a:rPr lang="en-US" dirty="0"/>
              <a:t> is a time-sorted set of events.</a:t>
            </a:r>
          </a:p>
          <a:p>
            <a:pPr lvl="1"/>
            <a:r>
              <a:rPr lang="en-US" dirty="0"/>
              <a:t>Event placed in proper spot in </a:t>
            </a:r>
            <a:r>
              <a:rPr lang="en-US" dirty="0" err="1"/>
              <a:t>timewheel</a:t>
            </a:r>
            <a:r>
              <a:rPr lang="en-US" dirty="0"/>
              <a:t> queue upon arrival.</a:t>
            </a:r>
          </a:p>
          <a:p>
            <a:pPr lvl="1"/>
            <a:r>
              <a:rPr lang="en-US" dirty="0"/>
              <a:t>When current time is equal to time of event at head, event is processed.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22468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Timewheel</a:t>
            </a:r>
            <a:r>
              <a:rPr lang="en-US" dirty="0"/>
              <a:t> data structure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Rectangle 4"/>
          <p:cNvSpPr/>
          <p:nvPr/>
        </p:nvSpPr>
        <p:spPr>
          <a:xfrm>
            <a:off x="6339794" y="2377727"/>
            <a:ext cx="2198718" cy="13300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42358" y="2377727"/>
            <a:ext cx="2198718" cy="13300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141076" y="2377727"/>
            <a:ext cx="2198718" cy="13300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390458" y="2573075"/>
            <a:ext cx="1737360" cy="88946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7:45 AM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lights on</a:t>
            </a:r>
          </a:p>
        </p:txBody>
      </p:sp>
      <p:sp>
        <p:nvSpPr>
          <p:cNvPr id="9" name="Oval 8"/>
          <p:cNvSpPr/>
          <p:nvPr/>
        </p:nvSpPr>
        <p:spPr>
          <a:xfrm>
            <a:off x="6589176" y="2598014"/>
            <a:ext cx="1737360" cy="88946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7:30 AM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radio on</a:t>
            </a:r>
          </a:p>
        </p:txBody>
      </p:sp>
      <p:sp>
        <p:nvSpPr>
          <p:cNvPr id="10" name="Oval 9"/>
          <p:cNvSpPr/>
          <p:nvPr/>
        </p:nvSpPr>
        <p:spPr>
          <a:xfrm>
            <a:off x="2191740" y="2598014"/>
            <a:ext cx="1737360" cy="88946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8:00 AM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toaster on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280814" y="3865705"/>
            <a:ext cx="0" cy="6400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792839" y="4572287"/>
            <a:ext cx="1745673" cy="68164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7:28 AM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64849" y="4001079"/>
            <a:ext cx="1415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head pointer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87018" y="2858079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600665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Timewheel</a:t>
            </a:r>
            <a:r>
              <a:rPr lang="en-US" dirty="0"/>
              <a:t> state diagram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282821" y="3150336"/>
            <a:ext cx="1937084" cy="125128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get next event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7476452" y="3150336"/>
            <a:ext cx="1937084" cy="125128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process event</a:t>
            </a:r>
          </a:p>
        </p:txBody>
      </p:sp>
      <p:cxnSp>
        <p:nvCxnSpPr>
          <p:cNvPr id="7" name="Straight Arrow Connector 6"/>
          <p:cNvCxnSpPr>
            <a:stCxn id="5" idx="3"/>
            <a:endCxn id="6" idx="1"/>
          </p:cNvCxnSpPr>
          <p:nvPr/>
        </p:nvCxnSpPr>
        <p:spPr>
          <a:xfrm>
            <a:off x="4219905" y="3775978"/>
            <a:ext cx="3256547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34746" y="3298362"/>
            <a:ext cx="2826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= </a:t>
            </a:r>
            <a:r>
              <a:rPr lang="en-US" dirty="0" err="1"/>
              <a:t>current_event.time</a:t>
            </a:r>
            <a:r>
              <a:rPr lang="en-US" dirty="0"/>
              <a:t>()</a:t>
            </a:r>
          </a:p>
        </p:txBody>
      </p:sp>
      <p:cxnSp>
        <p:nvCxnSpPr>
          <p:cNvPr id="9" name="Curved Connector 8"/>
          <p:cNvCxnSpPr>
            <a:stCxn id="6" idx="2"/>
            <a:endCxn id="5" idx="2"/>
          </p:cNvCxnSpPr>
          <p:nvPr/>
        </p:nvCxnSpPr>
        <p:spPr>
          <a:xfrm rot="5400000">
            <a:off x="5848179" y="1804805"/>
            <a:ext cx="12700" cy="5193631"/>
          </a:xfrm>
          <a:prstGeom prst="curvedConnector3">
            <a:avLst>
              <a:gd name="adj1" fmla="val 5305268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739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610</Words>
  <Application>Microsoft Office PowerPoint</Application>
  <PresentationFormat>Widescreen</PresentationFormat>
  <Paragraphs>157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IoT systems</vt:lpstr>
      <vt:lpstr>Databases</vt:lpstr>
      <vt:lpstr>Database example</vt:lpstr>
      <vt:lpstr>Schemas</vt:lpstr>
      <vt:lpstr>Queries</vt:lpstr>
      <vt:lpstr>Schemaless databases</vt:lpstr>
      <vt:lpstr>Timewheels</vt:lpstr>
      <vt:lpstr>Timewheel data structure</vt:lpstr>
      <vt:lpstr>Timewheel state diagram</vt:lpstr>
      <vt:lpstr>Example: smart home</vt:lpstr>
      <vt:lpstr>Example smart home</vt:lpstr>
      <vt:lpstr>Use case: activity monitoring</vt:lpstr>
      <vt:lpstr>Use case: light control</vt:lpstr>
      <vt:lpstr>Smart home object diagram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IoT systems</dc:title>
  <dc:creator>Marilyn</dc:creator>
  <cp:lastModifiedBy>Marilyn Wolf</cp:lastModifiedBy>
  <cp:revision>8</cp:revision>
  <dcterms:created xsi:type="dcterms:W3CDTF">2015-10-15T01:00:37Z</dcterms:created>
  <dcterms:modified xsi:type="dcterms:W3CDTF">2021-06-18T01:14:45Z</dcterms:modified>
</cp:coreProperties>
</file>