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65" r:id="rId3"/>
    <p:sldId id="257" r:id="rId4"/>
    <p:sldId id="266" r:id="rId5"/>
    <p:sldId id="277" r:id="rId6"/>
    <p:sldId id="267" r:id="rId7"/>
    <p:sldId id="276" r:id="rId8"/>
    <p:sldId id="268" r:id="rId9"/>
    <p:sldId id="258" r:id="rId10"/>
    <p:sldId id="259" r:id="rId11"/>
    <p:sldId id="260" r:id="rId12"/>
    <p:sldId id="261" r:id="rId13"/>
    <p:sldId id="269" r:id="rId14"/>
    <p:sldId id="270" r:id="rId15"/>
    <p:sldId id="271" r:id="rId16"/>
    <p:sldId id="272" r:id="rId17"/>
    <p:sldId id="273" r:id="rId18"/>
    <p:sldId id="274" r:id="rId19"/>
    <p:sldId id="275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1" autoAdjust="0"/>
    <p:restoredTop sz="94660"/>
  </p:normalViewPr>
  <p:slideViewPr>
    <p:cSldViewPr snapToGrid="0">
      <p:cViewPr varScale="1">
        <p:scale>
          <a:sx n="72" d="100"/>
          <a:sy n="72" d="100"/>
        </p:scale>
        <p:origin x="90" y="6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3E8467-7FB0-4EA3-9823-50698F641BD2}" type="datetimeFigureOut">
              <a:rPr lang="en-US" smtClean="0"/>
              <a:t>11/18/2021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4FC289-091D-48E4-AF42-629DBD8A50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81054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4FC289-091D-48E4-AF42-629DBD8A504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93692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E1269-8F33-4E04-8A8D-AA1F41A3AE15}" type="datetime1">
              <a:rPr lang="en-US" smtClean="0"/>
              <a:t>11/18/2021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01746-9AC7-4B9E-8AA1-0739C9128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2721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04FAB-E009-4E45-B531-A86470EBF0A4}" type="datetime1">
              <a:rPr lang="en-US" smtClean="0"/>
              <a:t>11/18/2021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01746-9AC7-4B9E-8AA1-0739C9128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1858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4F7C7-AC27-4CE2-8E3B-ED690ACCE461}" type="datetime1">
              <a:rPr lang="en-US" smtClean="0"/>
              <a:t>11/18/2021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01746-9AC7-4B9E-8AA1-0739C9128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2095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D7F52-FC64-4C52-BC33-83EDC9171464}" type="datetime1">
              <a:rPr lang="en-US" smtClean="0"/>
              <a:t>11/18/2021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01746-9AC7-4B9E-8AA1-0739C9128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5097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B62D3-DB75-4791-8151-B81575B81D62}" type="datetime1">
              <a:rPr lang="en-US" smtClean="0"/>
              <a:t>11/18/2021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01746-9AC7-4B9E-8AA1-0739C9128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67914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F9683-9738-4734-818E-C0157BD3761D}" type="datetime1">
              <a:rPr lang="en-US" smtClean="0"/>
              <a:t>11/18/2021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01746-9AC7-4B9E-8AA1-0739C9128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666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1526A-2734-4D9E-B646-3076F611A8A2}" type="datetime1">
              <a:rPr lang="en-US" smtClean="0"/>
              <a:t>11/18/2021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01746-9AC7-4B9E-8AA1-0739C9128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3164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536CB-B059-4151-8813-2FB69B4DBE45}" type="datetime1">
              <a:rPr lang="en-US" smtClean="0"/>
              <a:t>11/18/2021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01746-9AC7-4B9E-8AA1-0739C9128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99439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EC27A-97FD-48B3-B797-D95792CE687F}" type="datetime1">
              <a:rPr lang="en-US" smtClean="0"/>
              <a:t>11/18/2021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01746-9AC7-4B9E-8AA1-0739C9128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49809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0C36B-9F6E-46C4-8092-AB484E8DFE76}" type="datetime1">
              <a:rPr lang="en-US" smtClean="0"/>
              <a:t>11/18/2021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01746-9AC7-4B9E-8AA1-0739C9128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494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9FA0D-51AE-4578-B0D3-550D9F96CE26}" type="datetime1">
              <a:rPr lang="en-US" smtClean="0"/>
              <a:t>11/18/2021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01746-9AC7-4B9E-8AA1-0739C9128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5696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17E20D-7887-422E-A9E2-7D6A17AD46E8}" type="datetime1">
              <a:rPr lang="en-US" smtClean="0"/>
              <a:t>11/18/2021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Computers as Components 5e © 2022 Marilyn Wolf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C01746-9AC7-4B9E-8AA1-0739C9128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75238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Automotive and Aerospace Systems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Networked control.</a:t>
            </a:r>
          </a:p>
          <a:p>
            <a:r>
              <a:rPr lang="en-US" dirty="0"/>
              <a:t>Vehicular networks:</a:t>
            </a:r>
          </a:p>
          <a:p>
            <a:pPr lvl="1"/>
            <a:r>
              <a:rPr lang="en-US" dirty="0"/>
              <a:t>CAN.</a:t>
            </a:r>
          </a:p>
          <a:p>
            <a:pPr lvl="1"/>
            <a:r>
              <a:rPr lang="en-US" dirty="0"/>
              <a:t>TTP, </a:t>
            </a:r>
            <a:r>
              <a:rPr lang="en-US" dirty="0" err="1"/>
              <a:t>FlexRay</a:t>
            </a:r>
            <a:r>
              <a:rPr lang="en-US" dirty="0"/>
              <a:t>, etc.</a:t>
            </a:r>
          </a:p>
          <a:p>
            <a:r>
              <a:rPr lang="en-US" dirty="0"/>
              <a:t>Safety and security.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8393136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CAN data frame</a:t>
            </a:r>
          </a:p>
        </p:txBody>
      </p:sp>
      <p:sp>
        <p:nvSpPr>
          <p:cNvPr id="30723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/>
              <a:t>11 bit destination address.</a:t>
            </a:r>
          </a:p>
          <a:p>
            <a:r>
              <a:rPr lang="en-US"/>
              <a:t>RTR bit determines read/write from/to destination.</a:t>
            </a:r>
          </a:p>
          <a:p>
            <a:r>
              <a:rPr lang="en-US"/>
              <a:t>Any node can detect bus error, interrupt packet for retransmission.</a:t>
            </a:r>
          </a:p>
        </p:txBody>
      </p:sp>
      <p:pic>
        <p:nvPicPr>
          <p:cNvPr id="30724" name="Content Placeholder 7" descr="f08-23-P374397.eps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146800" y="2857500"/>
            <a:ext cx="4013200" cy="2228850"/>
          </a:xfr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893B048-9E99-4BB3-9BD3-1CC74E0F3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41955581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CAN controller</a:t>
            </a:r>
          </a:p>
        </p:txBody>
      </p:sp>
      <p:sp>
        <p:nvSpPr>
          <p:cNvPr id="31747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/>
              <a:t>Controller implements physical and data link layers.</a:t>
            </a:r>
          </a:p>
          <a:p>
            <a:r>
              <a:rPr lang="en-US"/>
              <a:t>No network layer needed---bus provides end-to-end connections.</a:t>
            </a:r>
          </a:p>
        </p:txBody>
      </p:sp>
      <p:pic>
        <p:nvPicPr>
          <p:cNvPr id="31748" name="Content Placeholder 7" descr="f08-24-P374397.eps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146800" y="3103564"/>
            <a:ext cx="4013200" cy="1736725"/>
          </a:xfr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B173026-58D0-43C1-A8D3-6425A69272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9727100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Other vehicle busses</a:t>
            </a:r>
          </a:p>
        </p:txBody>
      </p:sp>
      <p:sp>
        <p:nvSpPr>
          <p:cNvPr id="3277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Time-triggered architecture (TTA) assigns communications to time slots.</a:t>
            </a:r>
          </a:p>
          <a:p>
            <a:r>
              <a:rPr lang="en-US" dirty="0" err="1"/>
              <a:t>FlexRay</a:t>
            </a:r>
            <a:r>
              <a:rPr lang="en-US" dirty="0"/>
              <a:t> is next generation:</a:t>
            </a:r>
          </a:p>
          <a:p>
            <a:pPr lvl="1"/>
            <a:r>
              <a:rPr lang="en-US" dirty="0"/>
              <a:t>Time triggered protocol.</a:t>
            </a:r>
          </a:p>
          <a:p>
            <a:pPr lvl="1"/>
            <a:r>
              <a:rPr lang="en-US" dirty="0"/>
              <a:t>10 Mb/s.</a:t>
            </a:r>
          </a:p>
          <a:p>
            <a:r>
              <a:rPr lang="en-US" dirty="0"/>
              <a:t>Local Interconnect Network (LIN) connects devices in a small area (e.g., door).</a:t>
            </a:r>
          </a:p>
          <a:p>
            <a:r>
              <a:rPr lang="en-US" dirty="0"/>
              <a:t>Passenger entertainment networks:</a:t>
            </a:r>
          </a:p>
          <a:p>
            <a:pPr lvl="1"/>
            <a:r>
              <a:rPr lang="en-US" dirty="0"/>
              <a:t>Bluetooth.</a:t>
            </a:r>
          </a:p>
          <a:p>
            <a:pPr lvl="1"/>
            <a:r>
              <a:rPr lang="en-US" dirty="0"/>
              <a:t>Media Oriented Systems Transport (MOST).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7CB5542-DC1D-457C-8CC3-7514EB0D8D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37723848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Safety and security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Vehicles are safety-critical systems.</a:t>
            </a:r>
          </a:p>
          <a:p>
            <a:r>
              <a:rPr lang="en-US" dirty="0"/>
              <a:t>Threat models:</a:t>
            </a:r>
          </a:p>
          <a:p>
            <a:pPr lvl="1"/>
            <a:r>
              <a:rPr lang="en-US" dirty="0"/>
              <a:t>Maintenance technicians may introduce problems either maliciously or accidentally.</a:t>
            </a:r>
          </a:p>
          <a:p>
            <a:pPr lvl="1"/>
            <a:r>
              <a:rPr lang="en-US" dirty="0"/>
              <a:t>Component suppliers may supply components that don’t work with the system or include malware.</a:t>
            </a:r>
          </a:p>
          <a:p>
            <a:pPr lvl="1"/>
            <a:r>
              <a:rPr lang="en-US" dirty="0"/>
              <a:t>Passengers may introduce malware either maliciously or accidentally.</a:t>
            </a:r>
          </a:p>
          <a:p>
            <a:pPr lvl="1"/>
            <a:r>
              <a:rPr lang="en-US" dirty="0"/>
              <a:t>Passers-by may connect to vehicle wireless networks.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7258813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Car hacking (1)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UCSD researchers demonstrated a variety of attacks that allowed them to gain complete control of a car.</a:t>
            </a:r>
          </a:p>
          <a:p>
            <a:r>
              <a:rPr lang="en-US" dirty="0"/>
              <a:t>Attack vectors:</a:t>
            </a:r>
          </a:p>
          <a:p>
            <a:pPr lvl="1"/>
            <a:r>
              <a:rPr lang="en-US" dirty="0"/>
              <a:t>Infecting diagnostic computers used by mechanics.</a:t>
            </a:r>
          </a:p>
          <a:p>
            <a:pPr lvl="1"/>
            <a:r>
              <a:rPr lang="en-US" dirty="0"/>
              <a:t>Using a specially-coded CD to load malware onto the CD player.</a:t>
            </a:r>
          </a:p>
          <a:p>
            <a:pPr lvl="1"/>
            <a:r>
              <a:rPr lang="en-US" dirty="0"/>
              <a:t>Sending signals over the car’s telematics connection.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0572488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Car hacking (2)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CMU researchers demonstrated a takeover of a Jeep Cherokee driven by a journalist.</a:t>
            </a:r>
          </a:p>
          <a:p>
            <a:r>
              <a:rPr lang="en-US" dirty="0"/>
              <a:t>Attack vector:</a:t>
            </a:r>
          </a:p>
          <a:p>
            <a:pPr lvl="1"/>
            <a:r>
              <a:rPr lang="en-US" dirty="0"/>
              <a:t>Entered car through telematics systems.</a:t>
            </a:r>
          </a:p>
          <a:p>
            <a:pPr lvl="1"/>
            <a:r>
              <a:rPr lang="en-US" dirty="0"/>
              <a:t>Entertainment system was then attacked and modified.</a:t>
            </a:r>
          </a:p>
          <a:p>
            <a:pPr lvl="1"/>
            <a:r>
              <a:rPr lang="en-US" dirty="0"/>
              <a:t>Car components did not check the validity of software updates.</a:t>
            </a:r>
          </a:p>
          <a:p>
            <a:r>
              <a:rPr lang="en-US" dirty="0"/>
              <a:t>Entertainment system was used to send messages over CAN bus to kill engine, disable brakes.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5313996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Car crashes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Oklahoma court ruled that Toyota was liable in a case of unintended acceleration.</a:t>
            </a:r>
          </a:p>
          <a:p>
            <a:pPr lvl="1"/>
            <a:r>
              <a:rPr lang="en-US" dirty="0"/>
              <a:t>Electronic throttle control system source code contained 67 </a:t>
            </a:r>
            <a:r>
              <a:rPr lang="en-US" dirty="0" err="1"/>
              <a:t>functinos</a:t>
            </a:r>
            <a:r>
              <a:rPr lang="en-US" dirty="0"/>
              <a:t> with a </a:t>
            </a:r>
            <a:r>
              <a:rPr lang="en-US" dirty="0" err="1"/>
              <a:t>cyclomatic</a:t>
            </a:r>
            <a:r>
              <a:rPr lang="en-US" dirty="0"/>
              <a:t> complexity of over 50; throttle angle function had a </a:t>
            </a:r>
            <a:r>
              <a:rPr lang="en-US" dirty="0" err="1"/>
              <a:t>cyclomatic</a:t>
            </a:r>
            <a:r>
              <a:rPr lang="en-US" dirty="0"/>
              <a:t> complexity of 146.</a:t>
            </a:r>
          </a:p>
          <a:p>
            <a:pPr lvl="1"/>
            <a:r>
              <a:rPr lang="en-US" dirty="0"/>
              <a:t>Car’s fail-safe capabilities were both inadequate and defective.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981614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Airplane hacking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computer security researcher was arrested in 2015 on suspicion of having hacked into a Boeing 737 during a flight.</a:t>
            </a:r>
          </a:p>
          <a:p>
            <a:pPr lvl="1"/>
            <a:r>
              <a:rPr lang="en-US" dirty="0"/>
              <a:t>Attack vector was through in-flight entertainment system.</a:t>
            </a:r>
          </a:p>
          <a:p>
            <a:pPr lvl="1"/>
            <a:r>
              <a:rPr lang="en-US" dirty="0"/>
              <a:t>Allegedly modified code in the Thrust Management Computer.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452296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Software implicated in fatal airplane crash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Software bugs are suspected to have caused the crash of an Airbus A400M.</a:t>
            </a:r>
          </a:p>
          <a:p>
            <a:pPr lvl="1"/>
            <a:r>
              <a:rPr lang="en-US" dirty="0"/>
              <a:t>Software in the ECUS are suspected to have caused three of four engines to shut down during flight.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42808653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VW diesel defeat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VW admitted to installing a defeat of its own software on diesel cars.</a:t>
            </a:r>
          </a:p>
          <a:p>
            <a:pPr lvl="1"/>
            <a:r>
              <a:rPr lang="en-US" dirty="0"/>
              <a:t>Defeat enabled strong emissions controls while car was being tested, disabled emissions controls during </a:t>
            </a:r>
            <a:r>
              <a:rPr lang="en-US"/>
              <a:t>normal driving.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6143148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Networked control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Computer networks that perform real-time control functions.</a:t>
            </a:r>
          </a:p>
          <a:p>
            <a:pPr lvl="1"/>
            <a:r>
              <a:rPr lang="en-US" dirty="0"/>
              <a:t>Allows more computing power to be applied than is available from a single CPU.</a:t>
            </a:r>
          </a:p>
          <a:p>
            <a:pPr lvl="1"/>
            <a:r>
              <a:rPr lang="en-US" dirty="0"/>
              <a:t>Allows processors to be physically near the devices they control.</a:t>
            </a:r>
          </a:p>
          <a:p>
            <a:r>
              <a:rPr lang="en-US" dirty="0"/>
              <a:t>Electronic control unit (ECU) is a digital unit in a car.</a:t>
            </a:r>
          </a:p>
          <a:p>
            <a:r>
              <a:rPr lang="en-US" dirty="0"/>
              <a:t>Line replaceable unit (LRU) is a module in an airplane avionics system.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770601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Vehicles as networks</a:t>
            </a:r>
          </a:p>
        </p:txBody>
      </p:sp>
      <p:sp>
        <p:nvSpPr>
          <p:cNvPr id="2867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1/3 of cost of car/airplane is electronics/avionics.</a:t>
            </a:r>
          </a:p>
          <a:p>
            <a:r>
              <a:rPr lang="en-US" dirty="0"/>
              <a:t>Modern cars may have 100+ processors and operate with 100 million lines of code.</a:t>
            </a:r>
          </a:p>
          <a:p>
            <a:r>
              <a:rPr lang="en-US" dirty="0"/>
              <a:t>Network applications:</a:t>
            </a:r>
          </a:p>
          <a:p>
            <a:pPr lvl="1"/>
            <a:r>
              <a:rPr lang="en-US" dirty="0"/>
              <a:t>Vehicle control.</a:t>
            </a:r>
          </a:p>
          <a:p>
            <a:pPr lvl="1"/>
            <a:r>
              <a:rPr lang="en-US" dirty="0"/>
              <a:t>Instrumentation.</a:t>
            </a:r>
          </a:p>
          <a:p>
            <a:pPr lvl="1"/>
            <a:r>
              <a:rPr lang="en-US" dirty="0"/>
              <a:t>Communication.</a:t>
            </a:r>
          </a:p>
          <a:p>
            <a:pPr lvl="1"/>
            <a:r>
              <a:rPr lang="en-US" dirty="0"/>
              <a:t>Passenger entertainment systems.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5A85D5E-D484-4DFD-ACF0-A367A89630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6323442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automotive processors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Infineon XC2200 body control processor:</a:t>
            </a:r>
          </a:p>
          <a:p>
            <a:pPr lvl="1"/>
            <a:r>
              <a:rPr lang="en-US" dirty="0"/>
              <a:t>16/32 bit processor.</a:t>
            </a:r>
          </a:p>
          <a:p>
            <a:pPr lvl="1"/>
            <a:r>
              <a:rPr lang="en-US" dirty="0"/>
              <a:t>SRAM and EEPROM.</a:t>
            </a:r>
          </a:p>
          <a:p>
            <a:pPr lvl="1"/>
            <a:r>
              <a:rPr lang="en-US" dirty="0"/>
              <a:t>Analog/digital converter.</a:t>
            </a:r>
          </a:p>
          <a:p>
            <a:pPr lvl="1"/>
            <a:r>
              <a:rPr lang="en-US" dirty="0"/>
              <a:t>Pulse width modulator.</a:t>
            </a:r>
          </a:p>
          <a:p>
            <a:pPr lvl="1"/>
            <a:r>
              <a:rPr lang="en-US" dirty="0"/>
              <a:t>Serial channels.</a:t>
            </a:r>
          </a:p>
          <a:p>
            <a:pPr lvl="1"/>
            <a:r>
              <a:rPr lang="en-US" dirty="0"/>
              <a:t>Light drivers.</a:t>
            </a:r>
          </a:p>
          <a:p>
            <a:pPr lvl="1"/>
            <a:r>
              <a:rPr lang="en-US" dirty="0"/>
              <a:t>Network connections.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AA7D6981-4E43-43CC-A542-67472E05233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485871"/>
            <a:ext cx="5181600" cy="3030845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5382125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C46386-E32F-4E0F-A2C6-186F037FF2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Freescale MPC5767R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55159C-7586-43A0-BFA9-FFB709B6441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Freescale MPC5767R for powertrain systems.</a:t>
            </a:r>
          </a:p>
          <a:p>
            <a:r>
              <a:rPr lang="en-US" dirty="0"/>
              <a:t>Dual-processor Power Architecture CPUs, including vector processors.</a:t>
            </a:r>
          </a:p>
          <a:p>
            <a:r>
              <a:rPr lang="en-US" dirty="0"/>
              <a:t>16K data and instruction caches.</a:t>
            </a:r>
          </a:p>
          <a:p>
            <a:r>
              <a:rPr lang="en-US" dirty="0"/>
              <a:t>Time processing unit used to generate and read waveforms.</a:t>
            </a:r>
          </a:p>
          <a:p>
            <a:r>
              <a:rPr lang="en-US" dirty="0"/>
              <a:t>CAN, Lin, </a:t>
            </a:r>
            <a:r>
              <a:rPr lang="en-US" dirty="0" err="1"/>
              <a:t>FlexRay</a:t>
            </a:r>
            <a:r>
              <a:rPr lang="en-US" dirty="0"/>
              <a:t> interfaces.</a:t>
            </a:r>
          </a:p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8A5D90-458E-42E6-8B8F-1993A90300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7B50924B-6124-43CE-9DCF-E276B516EA07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2485871"/>
            <a:ext cx="5181600" cy="30308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01199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Automobile network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Engine provides power to drive the wheels via the transmission.</a:t>
            </a:r>
          </a:p>
          <a:p>
            <a:r>
              <a:rPr lang="en-US" dirty="0"/>
              <a:t>Transmission adjusts gearing based on operating characteristics.</a:t>
            </a:r>
          </a:p>
          <a:p>
            <a:r>
              <a:rPr lang="en-US" dirty="0"/>
              <a:t>ABS controls brakes.</a:t>
            </a:r>
          </a:p>
        </p:txBody>
      </p:sp>
      <p:pic>
        <p:nvPicPr>
          <p:cNvPr id="8" name="Content Placeholder 7" descr="f08-08-9780123884367.eps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7067550" y="2290763"/>
            <a:ext cx="2171700" cy="3362325"/>
          </a:xfr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9ED6FEB-F967-4795-A21C-EB463CFEE4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7373126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A4ECAE-2870-46C8-8C85-A7AFD8D78A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Automotive network architectures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A0BF03D0-378F-4BFA-9174-D6897ADDFC20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596715"/>
            <a:ext cx="5181600" cy="2809158"/>
          </a:xfrm>
        </p:spPr>
      </p:pic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449533D5-04C9-48E8-AF98-48AC0230617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596715"/>
            <a:ext cx="5181600" cy="2809158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119B574-AF1E-4750-B966-6DFD62E117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CBC199D-58A2-4C69-819F-F302E5430D8F}"/>
              </a:ext>
            </a:extLst>
          </p:cNvPr>
          <p:cNvSpPr txBox="1"/>
          <p:nvPr/>
        </p:nvSpPr>
        <p:spPr>
          <a:xfrm>
            <a:off x="2438400" y="5511779"/>
            <a:ext cx="2110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domain architecture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24E259D-6731-4F70-AC76-9E475E53E260}"/>
              </a:ext>
            </a:extLst>
          </p:cNvPr>
          <p:cNvSpPr txBox="1"/>
          <p:nvPr/>
        </p:nvSpPr>
        <p:spPr>
          <a:xfrm>
            <a:off x="7852110" y="5511779"/>
            <a:ext cx="1821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zone architecture</a:t>
            </a:r>
          </a:p>
        </p:txBody>
      </p:sp>
    </p:spTree>
    <p:extLst>
      <p:ext uri="{BB962C8B-B14F-4D97-AF65-F5344CB8AC3E}">
        <p14:creationId xmlns:p14="http://schemas.microsoft.com/office/powerpoint/2010/main" val="16934189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Avionics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Avionics design must be certified.</a:t>
            </a:r>
          </a:p>
          <a:p>
            <a:r>
              <a:rPr lang="en-US" dirty="0"/>
              <a:t>Architectural evolution:</a:t>
            </a:r>
          </a:p>
          <a:p>
            <a:pPr lvl="1"/>
            <a:r>
              <a:rPr lang="en-US" dirty="0"/>
              <a:t>Modular architecture has a separate LRU for each function (artificial horizon, engine control, etc.)</a:t>
            </a:r>
          </a:p>
          <a:p>
            <a:pPr lvl="1"/>
            <a:r>
              <a:rPr lang="en-US" dirty="0"/>
              <a:t>Federated network has networks grouped by function (flight controls, navigation, etc.).</a:t>
            </a:r>
          </a:p>
          <a:p>
            <a:pPr lvl="1"/>
            <a:r>
              <a:rPr lang="en-US" dirty="0"/>
              <a:t>Genesis Platform defines virtual avionics system that is mapped onto a physical network.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10897010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CAN bus</a:t>
            </a:r>
          </a:p>
        </p:txBody>
      </p:sp>
      <p:sp>
        <p:nvSpPr>
          <p:cNvPr id="29699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2400"/>
              <a:t>First used in 1991.</a:t>
            </a:r>
          </a:p>
          <a:p>
            <a:r>
              <a:rPr lang="en-US" sz="2400"/>
              <a:t>Serial bus, 1 Mb/sec up to 40 m.</a:t>
            </a:r>
          </a:p>
          <a:p>
            <a:r>
              <a:rPr lang="en-US" sz="2400"/>
              <a:t>Synchronous bus.</a:t>
            </a:r>
          </a:p>
          <a:p>
            <a:r>
              <a:rPr lang="en-US" sz="2400"/>
              <a:t>Logic 0 dominates logic 1 on bus.</a:t>
            </a:r>
          </a:p>
          <a:p>
            <a:r>
              <a:rPr lang="en-US" sz="2400"/>
              <a:t>Arbitrated with CSMA/AMP:</a:t>
            </a:r>
          </a:p>
          <a:p>
            <a:pPr lvl="1"/>
            <a:r>
              <a:rPr lang="en-US" sz="2000"/>
              <a:t>Arbitration on message priority.</a:t>
            </a:r>
            <a:endParaRPr lang="en-US"/>
          </a:p>
        </p:txBody>
      </p:sp>
      <p:pic>
        <p:nvPicPr>
          <p:cNvPr id="29700" name="Content Placeholder 7" descr="f08-22-P374397.eps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146800" y="2289175"/>
            <a:ext cx="4013200" cy="3365500"/>
          </a:xfr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B3D0C16-513D-4670-86F2-3CDD8B5132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Computers as Components 5e © 2022 Marilyn Wolf</a:t>
            </a:r>
          </a:p>
        </p:txBody>
      </p:sp>
    </p:spTree>
    <p:extLst>
      <p:ext uri="{BB962C8B-B14F-4D97-AF65-F5344CB8AC3E}">
        <p14:creationId xmlns:p14="http://schemas.microsoft.com/office/powerpoint/2010/main" val="2348220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576</TotalTime>
  <Words>937</Words>
  <Application>Microsoft Office PowerPoint</Application>
  <PresentationFormat>Widescreen</PresentationFormat>
  <Paragraphs>125</Paragraphs>
  <Slides>19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Calibri</vt:lpstr>
      <vt:lpstr>Calibri Light</vt:lpstr>
      <vt:lpstr>Office Theme</vt:lpstr>
      <vt:lpstr>Automotive and Aerospace Systems</vt:lpstr>
      <vt:lpstr>Networked control</vt:lpstr>
      <vt:lpstr>Vehicles as networks</vt:lpstr>
      <vt:lpstr>Example automotive processors</vt:lpstr>
      <vt:lpstr>Freescale MPC5767R</vt:lpstr>
      <vt:lpstr>Automobile network</vt:lpstr>
      <vt:lpstr>Automotive network architectures</vt:lpstr>
      <vt:lpstr>Avionics</vt:lpstr>
      <vt:lpstr>CAN bus</vt:lpstr>
      <vt:lpstr>CAN data frame</vt:lpstr>
      <vt:lpstr>CAN controller</vt:lpstr>
      <vt:lpstr>Other vehicle busses</vt:lpstr>
      <vt:lpstr>Safety and security</vt:lpstr>
      <vt:lpstr>Car hacking (1)</vt:lpstr>
      <vt:lpstr>Car hacking (2)</vt:lpstr>
      <vt:lpstr>Car crashes</vt:lpstr>
      <vt:lpstr>Airplane hacking</vt:lpstr>
      <vt:lpstr>Software implicated in fatal airplane crash</vt:lpstr>
      <vt:lpstr>VW diesel defeat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Automotive and Aerospace Systems</dc:title>
  <dc:creator>Marilyn</dc:creator>
  <cp:lastModifiedBy>Marilyn Wolf</cp:lastModifiedBy>
  <cp:revision>14</cp:revision>
  <dcterms:created xsi:type="dcterms:W3CDTF">2015-10-14T23:22:58Z</dcterms:created>
  <dcterms:modified xsi:type="dcterms:W3CDTF">2021-11-19T00:10:44Z</dcterms:modified>
</cp:coreProperties>
</file>