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b" ContentType="application/vnd.ms-excel.sheet.binary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5" r:id="rId38"/>
    <p:sldId id="294" r:id="rId39"/>
    <p:sldId id="296" r:id="rId40"/>
    <p:sldId id="305" r:id="rId41"/>
    <p:sldId id="306" r:id="rId42"/>
    <p:sldId id="307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AD9F9-BAA6-4A86-9331-9B5354A6B9A7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69DAE-F286-4EF2-9A36-6A8E6B6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3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69DAE-F286-4EF2-9A36-6A8E6B6A5D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51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69DAE-F286-4EF2-9A36-6A8E6B6A5D1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79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BDAB-87E1-4134-A9F0-3249D90A4A7D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35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B256-0FA7-41E2-920F-EDBFCFA37583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1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1111-45C0-4180-8E68-20D2FF8D19DA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79140-A4A5-4DC6-8D46-35EC3D049987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5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C3FBD-C933-4B7E-AB99-33EBFF18A3D4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8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290E1-454F-4CE5-9D7F-B60265D66EF3}" type="datetime1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92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1C7A6-1077-4C19-980F-E4EB8D9F32B4}" type="datetime1">
              <a:rPr lang="en-US" smtClean="0"/>
              <a:t>6/17/2021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3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B791C-C171-4C3D-95B3-0CB8EEA99DD9}" type="datetime1">
              <a:rPr lang="en-US" smtClean="0"/>
              <a:t>6/17/2021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02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D896C-7B93-438B-A034-EB873A6D1B2C}" type="datetime1">
              <a:rPr lang="en-US" smtClean="0"/>
              <a:t>6/17/2021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52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32C9-2913-453A-9349-DF91CC264A8E}" type="datetime1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32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F43A5-95F9-4BDD-8ED8-005B62A7F9F7}" type="datetime1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0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2763C-91B0-4D7A-836B-6A8B42BBB857}" type="datetime1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Computers as Components 5e © 2022 Marilyn Wolf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EE67C-F286-4841-BD7E-E7F56442DD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9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package" Target="../embeddings/Microsoft_Excel_Binary_Worksheet.xlsb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Computing platforms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Design methodology.</a:t>
            </a:r>
          </a:p>
          <a:p>
            <a:r>
              <a:rPr lang="en-US" dirty="0"/>
              <a:t>Consumer electronics architectures.</a:t>
            </a:r>
          </a:p>
          <a:p>
            <a:r>
              <a:rPr lang="en-US" dirty="0"/>
              <a:t>System-level performance and power analysis.</a:t>
            </a:r>
          </a:p>
          <a:p>
            <a:r>
              <a:rPr lang="en-US" dirty="0"/>
              <a:t>Platform security.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406040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Host-based tools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Cross compiler:</a:t>
            </a:r>
          </a:p>
          <a:p>
            <a:pPr lvl="1"/>
            <a:r>
              <a:rPr lang="en-US"/>
              <a:t>compiles code on host for target system.</a:t>
            </a:r>
          </a:p>
          <a:p>
            <a:r>
              <a:rPr lang="en-US"/>
              <a:t>Cross debugger:</a:t>
            </a:r>
          </a:p>
          <a:p>
            <a:pPr lvl="1"/>
            <a:r>
              <a:rPr lang="en-US"/>
              <a:t>displays target state, allows target system to be controlled.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171241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debuggers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monitor program residing on the target provides basic debugger functions.</a:t>
            </a:r>
          </a:p>
          <a:p>
            <a:r>
              <a:rPr lang="en-US"/>
              <a:t>Debugger should have a minimal footprint in memory.</a:t>
            </a:r>
          </a:p>
          <a:p>
            <a:r>
              <a:rPr lang="en-US"/>
              <a:t>User program must be careful not to destroy debugger program, but , should be able to recover from some damage caused by user code.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351338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Breakpoints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breakpoint allows the user to stop execution, examine system state, and change state.</a:t>
            </a:r>
          </a:p>
          <a:p>
            <a:r>
              <a:rPr lang="en-US"/>
              <a:t>Replace the breakpointed instruction with a subroutine call to the monitor program.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67205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81200" y="3429000"/>
            <a:ext cx="7696200" cy="609600"/>
            <a:chOff x="288" y="2160"/>
            <a:chExt cx="4848" cy="384"/>
          </a:xfrm>
        </p:grpSpPr>
        <p:sp>
          <p:nvSpPr>
            <p:cNvPr id="16392" name="Rectangle 6"/>
            <p:cNvSpPr>
              <a:spLocks noChangeArrowheads="1"/>
            </p:cNvSpPr>
            <p:nvPr/>
          </p:nvSpPr>
          <p:spPr bwMode="auto">
            <a:xfrm>
              <a:off x="2880" y="2160"/>
              <a:ext cx="2256" cy="384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Rectangle 5"/>
            <p:cNvSpPr>
              <a:spLocks noChangeArrowheads="1"/>
            </p:cNvSpPr>
            <p:nvPr/>
          </p:nvSpPr>
          <p:spPr bwMode="auto">
            <a:xfrm>
              <a:off x="288" y="2160"/>
              <a:ext cx="2256" cy="384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4" name="Line 7"/>
            <p:cNvSpPr>
              <a:spLocks noChangeShapeType="1"/>
            </p:cNvSpPr>
            <p:nvPr/>
          </p:nvSpPr>
          <p:spPr bwMode="auto">
            <a:xfrm>
              <a:off x="2304" y="2304"/>
              <a:ext cx="57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ARM breakpoints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/>
              <a:t>0x400  MUL r4,r6,r6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0x404  ADD r2,r2,r4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0x408  ADD r0,r0,#1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0x40c  B loop</a:t>
            </a:r>
          </a:p>
          <a:p>
            <a:pPr>
              <a:buFont typeface="Monotype Sorts" pitchFamily="2" charset="2"/>
              <a:buNone/>
            </a:pPr>
            <a:endParaRPr lang="en-US"/>
          </a:p>
          <a:p>
            <a:pPr>
              <a:buFont typeface="Monotype Sorts" pitchFamily="2" charset="2"/>
              <a:buNone/>
            </a:pPr>
            <a:r>
              <a:rPr lang="en-US">
                <a:solidFill>
                  <a:schemeClr val="accent1"/>
                </a:solidFill>
              </a:rPr>
              <a:t>uninstrumented code</a:t>
            </a:r>
          </a:p>
          <a:p>
            <a:pPr>
              <a:buFont typeface="Monotype Sorts" pitchFamily="2" charset="2"/>
              <a:buNone/>
            </a:pPr>
            <a:endParaRPr lang="en-US"/>
          </a:p>
        </p:txBody>
      </p:sp>
      <p:sp>
        <p:nvSpPr>
          <p:cNvPr id="1639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/>
              <a:t>0x400  MUL r4,r6,r6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0x404  ADD r2,r2,r4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0x408  ADD r0,r0,#1</a:t>
            </a:r>
          </a:p>
          <a:p>
            <a:pPr>
              <a:buFont typeface="Monotype Sorts" pitchFamily="2" charset="2"/>
              <a:buNone/>
            </a:pPr>
            <a:r>
              <a:rPr lang="en-US"/>
              <a:t>0x40c  BL bkpoint</a:t>
            </a:r>
          </a:p>
          <a:p>
            <a:pPr>
              <a:buFont typeface="Monotype Sorts" pitchFamily="2" charset="2"/>
              <a:buNone/>
            </a:pPr>
            <a:endParaRPr lang="en-US"/>
          </a:p>
          <a:p>
            <a:pPr>
              <a:buFont typeface="Monotype Sorts" pitchFamily="2" charset="2"/>
              <a:buNone/>
            </a:pPr>
            <a:r>
              <a:rPr lang="en-US">
                <a:solidFill>
                  <a:schemeClr val="accent1"/>
                </a:solidFill>
              </a:rPr>
              <a:t>code with breakpoint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29515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Breakpoint handler actions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Save registers.</a:t>
            </a:r>
          </a:p>
          <a:p>
            <a:r>
              <a:rPr lang="en-US"/>
              <a:t>Allow user to examine machine.</a:t>
            </a:r>
          </a:p>
          <a:p>
            <a:r>
              <a:rPr lang="en-US"/>
              <a:t>Before returning, restore system state.</a:t>
            </a:r>
          </a:p>
          <a:p>
            <a:pPr lvl="1"/>
            <a:r>
              <a:rPr lang="en-US"/>
              <a:t>Safest way to execute the instruction is to replace it and execute in place.</a:t>
            </a:r>
          </a:p>
          <a:p>
            <a:pPr lvl="1"/>
            <a:r>
              <a:rPr lang="en-US"/>
              <a:t>Put another breakpoint after the replaced breakpoint to allow restoring the original breakpoint.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36380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In-circuit emulators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microprocessor in-circuit emulator is a specially-instrumented microprocessor.</a:t>
            </a:r>
          </a:p>
          <a:p>
            <a:r>
              <a:rPr lang="en-US"/>
              <a:t>Allows you to stop execution, examine CPU state, modify registers.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57902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analyzers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885950"/>
            <a:ext cx="8178800" cy="1543050"/>
          </a:xfrm>
        </p:spPr>
        <p:txBody>
          <a:bodyPr/>
          <a:lstStyle/>
          <a:p>
            <a:r>
              <a:rPr lang="en-US"/>
              <a:t>A logic analyzer is an array of low-grade oscilloscopes:</a:t>
            </a: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6553200" y="3429000"/>
            <a:ext cx="1828800" cy="2590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6858000" y="3657600"/>
            <a:ext cx="457200" cy="457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6858000" y="5257800"/>
            <a:ext cx="457200" cy="457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5" name="Rectangle 8"/>
          <p:cNvSpPr>
            <a:spLocks noChangeArrowheads="1"/>
          </p:cNvSpPr>
          <p:nvPr/>
        </p:nvSpPr>
        <p:spPr bwMode="auto">
          <a:xfrm>
            <a:off x="7543800" y="3733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6" name="Rectangle 9"/>
          <p:cNvSpPr>
            <a:spLocks noChangeArrowheads="1"/>
          </p:cNvSpPr>
          <p:nvPr/>
        </p:nvSpPr>
        <p:spPr bwMode="auto">
          <a:xfrm>
            <a:off x="7543800" y="4114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7" name="Rectangle 10"/>
          <p:cNvSpPr>
            <a:spLocks noChangeArrowheads="1"/>
          </p:cNvSpPr>
          <p:nvPr/>
        </p:nvSpPr>
        <p:spPr bwMode="auto">
          <a:xfrm>
            <a:off x="7543800" y="4495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8" name="Rectangle 11"/>
          <p:cNvSpPr>
            <a:spLocks noChangeArrowheads="1"/>
          </p:cNvSpPr>
          <p:nvPr/>
        </p:nvSpPr>
        <p:spPr bwMode="auto">
          <a:xfrm>
            <a:off x="7543800" y="4876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9" name="Rectangle 12"/>
          <p:cNvSpPr>
            <a:spLocks noChangeArrowheads="1"/>
          </p:cNvSpPr>
          <p:nvPr/>
        </p:nvSpPr>
        <p:spPr bwMode="auto">
          <a:xfrm>
            <a:off x="6934200" y="4343400"/>
            <a:ext cx="152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0" name="Rectangle 13"/>
          <p:cNvSpPr>
            <a:spLocks noChangeArrowheads="1"/>
          </p:cNvSpPr>
          <p:nvPr/>
        </p:nvSpPr>
        <p:spPr bwMode="auto">
          <a:xfrm>
            <a:off x="7467600" y="5257800"/>
            <a:ext cx="152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1" name="Rectangle 14"/>
          <p:cNvSpPr>
            <a:spLocks noChangeArrowheads="1"/>
          </p:cNvSpPr>
          <p:nvPr/>
        </p:nvSpPr>
        <p:spPr bwMode="auto">
          <a:xfrm>
            <a:off x="7086600" y="47244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2" name="Rectangle 15"/>
          <p:cNvSpPr>
            <a:spLocks noChangeArrowheads="1"/>
          </p:cNvSpPr>
          <p:nvPr/>
        </p:nvSpPr>
        <p:spPr bwMode="auto">
          <a:xfrm>
            <a:off x="7848600" y="52578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3" name="Rectangle 16"/>
          <p:cNvSpPr>
            <a:spLocks noChangeArrowheads="1"/>
          </p:cNvSpPr>
          <p:nvPr/>
        </p:nvSpPr>
        <p:spPr bwMode="auto">
          <a:xfrm>
            <a:off x="7620000" y="56388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4" name="Line 17"/>
          <p:cNvSpPr>
            <a:spLocks noChangeShapeType="1"/>
          </p:cNvSpPr>
          <p:nvPr/>
        </p:nvSpPr>
        <p:spPr bwMode="auto">
          <a:xfrm>
            <a:off x="8153400" y="36576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5" name="Line 18"/>
          <p:cNvSpPr>
            <a:spLocks noChangeShapeType="1"/>
          </p:cNvSpPr>
          <p:nvPr/>
        </p:nvSpPr>
        <p:spPr bwMode="auto">
          <a:xfrm>
            <a:off x="6705600" y="42672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6" name="Line 19"/>
          <p:cNvSpPr>
            <a:spLocks noChangeShapeType="1"/>
          </p:cNvSpPr>
          <p:nvPr/>
        </p:nvSpPr>
        <p:spPr bwMode="auto">
          <a:xfrm>
            <a:off x="8305800" y="42672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7" name="Line 20"/>
          <p:cNvSpPr>
            <a:spLocks noChangeShapeType="1"/>
          </p:cNvSpPr>
          <p:nvPr/>
        </p:nvSpPr>
        <p:spPr bwMode="auto">
          <a:xfrm flipH="1">
            <a:off x="7010400" y="51816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8" name="Line 21"/>
          <p:cNvSpPr>
            <a:spLocks noChangeShapeType="1"/>
          </p:cNvSpPr>
          <p:nvPr/>
        </p:nvSpPr>
        <p:spPr bwMode="auto">
          <a:xfrm flipH="1">
            <a:off x="6858000" y="35814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2477192" y="3581400"/>
            <a:ext cx="2094807" cy="2286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571998" y="3962399"/>
            <a:ext cx="2133601" cy="60960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1" name="Line 25"/>
          <p:cNvSpPr>
            <a:spLocks noChangeShapeType="1"/>
          </p:cNvSpPr>
          <p:nvPr/>
        </p:nvSpPr>
        <p:spPr bwMode="auto">
          <a:xfrm>
            <a:off x="4572000" y="4419600"/>
            <a:ext cx="2819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4648200" y="4953000"/>
            <a:ext cx="3657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3" name="Line 27"/>
          <p:cNvSpPr>
            <a:spLocks noChangeShapeType="1"/>
          </p:cNvSpPr>
          <p:nvPr/>
        </p:nvSpPr>
        <p:spPr bwMode="auto">
          <a:xfrm flipV="1">
            <a:off x="4648200" y="4114800"/>
            <a:ext cx="35052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4" name="AutoShape 28"/>
          <p:cNvSpPr>
            <a:spLocks noChangeArrowheads="1"/>
          </p:cNvSpPr>
          <p:nvPr/>
        </p:nvSpPr>
        <p:spPr bwMode="auto">
          <a:xfrm>
            <a:off x="2743200" y="3886200"/>
            <a:ext cx="1600200" cy="1066800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5" name="Line 29"/>
          <p:cNvSpPr>
            <a:spLocks noChangeShapeType="1"/>
          </p:cNvSpPr>
          <p:nvPr/>
        </p:nvSpPr>
        <p:spPr bwMode="auto">
          <a:xfrm>
            <a:off x="2971800" y="4267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6" name="Line 30"/>
          <p:cNvSpPr>
            <a:spLocks noChangeShapeType="1"/>
          </p:cNvSpPr>
          <p:nvPr/>
        </p:nvSpPr>
        <p:spPr bwMode="auto">
          <a:xfrm flipV="1">
            <a:off x="3124200" y="4038600"/>
            <a:ext cx="76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7" name="Line 31"/>
          <p:cNvSpPr>
            <a:spLocks noChangeShapeType="1"/>
          </p:cNvSpPr>
          <p:nvPr/>
        </p:nvSpPr>
        <p:spPr bwMode="auto">
          <a:xfrm>
            <a:off x="3276600" y="4038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8" name="Line 32"/>
          <p:cNvSpPr>
            <a:spLocks noChangeShapeType="1"/>
          </p:cNvSpPr>
          <p:nvPr/>
        </p:nvSpPr>
        <p:spPr bwMode="auto">
          <a:xfrm flipV="1">
            <a:off x="2971800" y="4419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9" name="Line 33"/>
          <p:cNvSpPr>
            <a:spLocks noChangeShapeType="1"/>
          </p:cNvSpPr>
          <p:nvPr/>
        </p:nvSpPr>
        <p:spPr bwMode="auto">
          <a:xfrm flipV="1">
            <a:off x="3581400" y="41910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0" name="Line 34"/>
          <p:cNvSpPr>
            <a:spLocks noChangeShapeType="1"/>
          </p:cNvSpPr>
          <p:nvPr/>
        </p:nvSpPr>
        <p:spPr bwMode="auto">
          <a:xfrm>
            <a:off x="3810000" y="4191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1" name="Line 35"/>
          <p:cNvSpPr>
            <a:spLocks noChangeShapeType="1"/>
          </p:cNvSpPr>
          <p:nvPr/>
        </p:nvSpPr>
        <p:spPr bwMode="auto">
          <a:xfrm>
            <a:off x="2971800" y="4648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2" name="Line 36"/>
          <p:cNvSpPr>
            <a:spLocks noChangeShapeType="1"/>
          </p:cNvSpPr>
          <p:nvPr/>
        </p:nvSpPr>
        <p:spPr bwMode="auto">
          <a:xfrm>
            <a:off x="3429000" y="46482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3" name="Line 37"/>
          <p:cNvSpPr>
            <a:spLocks noChangeShapeType="1"/>
          </p:cNvSpPr>
          <p:nvPr/>
        </p:nvSpPr>
        <p:spPr bwMode="auto">
          <a:xfrm>
            <a:off x="3657600" y="4800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4" name="AutoShape 38"/>
          <p:cNvSpPr>
            <a:spLocks noChangeArrowheads="1"/>
          </p:cNvSpPr>
          <p:nvPr/>
        </p:nvSpPr>
        <p:spPr bwMode="auto">
          <a:xfrm>
            <a:off x="2819400" y="5105400"/>
            <a:ext cx="304800" cy="3048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5" name="AutoShape 39"/>
          <p:cNvSpPr>
            <a:spLocks noChangeArrowheads="1"/>
          </p:cNvSpPr>
          <p:nvPr/>
        </p:nvSpPr>
        <p:spPr bwMode="auto">
          <a:xfrm>
            <a:off x="3276600" y="5105400"/>
            <a:ext cx="304800" cy="3048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6" name="AutoShape 40"/>
          <p:cNvSpPr>
            <a:spLocks noChangeArrowheads="1"/>
          </p:cNvSpPr>
          <p:nvPr/>
        </p:nvSpPr>
        <p:spPr bwMode="auto">
          <a:xfrm>
            <a:off x="3657600" y="5105400"/>
            <a:ext cx="304800" cy="3048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97" name="AutoShape 41"/>
          <p:cNvSpPr>
            <a:spLocks noChangeArrowheads="1"/>
          </p:cNvSpPr>
          <p:nvPr/>
        </p:nvSpPr>
        <p:spPr bwMode="auto">
          <a:xfrm>
            <a:off x="4038600" y="5105400"/>
            <a:ext cx="304800" cy="3048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64687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Logic analyzer architecture</a:t>
            </a: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1981200" y="1752600"/>
            <a:ext cx="1143000" cy="1676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UUT</a:t>
            </a: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3810000" y="1828800"/>
            <a:ext cx="7620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Line 6"/>
          <p:cNvSpPr>
            <a:spLocks noChangeShapeType="1"/>
          </p:cNvSpPr>
          <p:nvPr/>
        </p:nvSpPr>
        <p:spPr bwMode="auto">
          <a:xfrm>
            <a:off x="3962400" y="3429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Line 7"/>
          <p:cNvSpPr>
            <a:spLocks noChangeShapeType="1"/>
          </p:cNvSpPr>
          <p:nvPr/>
        </p:nvSpPr>
        <p:spPr bwMode="auto">
          <a:xfrm flipV="1">
            <a:off x="4038600" y="31242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Line 8"/>
          <p:cNvSpPr>
            <a:spLocks noChangeShapeType="1"/>
          </p:cNvSpPr>
          <p:nvPr/>
        </p:nvSpPr>
        <p:spPr bwMode="auto">
          <a:xfrm>
            <a:off x="4191000" y="31242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Rectangle 9"/>
          <p:cNvSpPr>
            <a:spLocks noChangeArrowheads="1"/>
          </p:cNvSpPr>
          <p:nvPr/>
        </p:nvSpPr>
        <p:spPr bwMode="auto">
          <a:xfrm>
            <a:off x="5105400" y="1828800"/>
            <a:ext cx="1371600" cy="16002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/>
              <a:t>sample</a:t>
            </a:r>
          </a:p>
          <a:p>
            <a:pPr algn="ctr"/>
            <a:r>
              <a:rPr lang="en-US"/>
              <a:t>memory</a:t>
            </a:r>
          </a:p>
        </p:txBody>
      </p:sp>
      <p:sp>
        <p:nvSpPr>
          <p:cNvPr id="20491" name="Rectangle 10"/>
          <p:cNvSpPr>
            <a:spLocks noChangeArrowheads="1"/>
          </p:cNvSpPr>
          <p:nvPr/>
        </p:nvSpPr>
        <p:spPr bwMode="auto">
          <a:xfrm>
            <a:off x="7239000" y="2209800"/>
            <a:ext cx="2286000" cy="838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/>
              <a:t>microprocessor</a:t>
            </a:r>
          </a:p>
        </p:txBody>
      </p:sp>
      <p:sp>
        <p:nvSpPr>
          <p:cNvPr id="20492" name="Rectangle 11"/>
          <p:cNvSpPr>
            <a:spLocks noChangeArrowheads="1"/>
          </p:cNvSpPr>
          <p:nvPr/>
        </p:nvSpPr>
        <p:spPr bwMode="auto">
          <a:xfrm>
            <a:off x="5105400" y="3962400"/>
            <a:ext cx="1447800" cy="762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/>
              <a:t>controller</a:t>
            </a:r>
          </a:p>
        </p:txBody>
      </p:sp>
      <p:sp>
        <p:nvSpPr>
          <p:cNvPr id="20493" name="AutoShape 12"/>
          <p:cNvSpPr>
            <a:spLocks noChangeArrowheads="1"/>
          </p:cNvSpPr>
          <p:nvPr/>
        </p:nvSpPr>
        <p:spPr bwMode="auto">
          <a:xfrm>
            <a:off x="8229600" y="4343400"/>
            <a:ext cx="1752600" cy="1219200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0494" name="Line 13"/>
          <p:cNvSpPr>
            <a:spLocks noChangeShapeType="1"/>
          </p:cNvSpPr>
          <p:nvPr/>
        </p:nvSpPr>
        <p:spPr bwMode="auto">
          <a:xfrm>
            <a:off x="8382000" y="4800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5" name="Line 14"/>
          <p:cNvSpPr>
            <a:spLocks noChangeShapeType="1"/>
          </p:cNvSpPr>
          <p:nvPr/>
        </p:nvSpPr>
        <p:spPr bwMode="auto">
          <a:xfrm flipV="1">
            <a:off x="8839200" y="44958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6" name="Line 15"/>
          <p:cNvSpPr>
            <a:spLocks noChangeShapeType="1"/>
          </p:cNvSpPr>
          <p:nvPr/>
        </p:nvSpPr>
        <p:spPr bwMode="auto">
          <a:xfrm>
            <a:off x="8991600" y="44958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7" name="Line 16"/>
          <p:cNvSpPr>
            <a:spLocks noChangeShapeType="1"/>
          </p:cNvSpPr>
          <p:nvPr/>
        </p:nvSpPr>
        <p:spPr bwMode="auto">
          <a:xfrm>
            <a:off x="8382000" y="510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8" name="Line 17"/>
          <p:cNvSpPr>
            <a:spLocks noChangeShapeType="1"/>
          </p:cNvSpPr>
          <p:nvPr/>
        </p:nvSpPr>
        <p:spPr bwMode="auto">
          <a:xfrm>
            <a:off x="8610600" y="51054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9" name="Line 18"/>
          <p:cNvSpPr>
            <a:spLocks noChangeShapeType="1"/>
          </p:cNvSpPr>
          <p:nvPr/>
        </p:nvSpPr>
        <p:spPr bwMode="auto">
          <a:xfrm>
            <a:off x="8915400" y="5410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0" name="Line 19"/>
          <p:cNvSpPr>
            <a:spLocks noChangeShapeType="1"/>
          </p:cNvSpPr>
          <p:nvPr/>
        </p:nvSpPr>
        <p:spPr bwMode="auto">
          <a:xfrm flipV="1">
            <a:off x="9525000" y="51054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1" name="AutoShape 20"/>
          <p:cNvSpPr>
            <a:spLocks noChangeArrowheads="1"/>
          </p:cNvSpPr>
          <p:nvPr/>
        </p:nvSpPr>
        <p:spPr bwMode="auto">
          <a:xfrm rot="5400000">
            <a:off x="3276600" y="3810000"/>
            <a:ext cx="609600" cy="6096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2" name="Line 21"/>
          <p:cNvSpPr>
            <a:spLocks noChangeShapeType="1"/>
          </p:cNvSpPr>
          <p:nvPr/>
        </p:nvSpPr>
        <p:spPr bwMode="auto">
          <a:xfrm>
            <a:off x="4191000" y="3429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3" name="Line 22"/>
          <p:cNvSpPr>
            <a:spLocks noChangeShapeType="1"/>
          </p:cNvSpPr>
          <p:nvPr/>
        </p:nvSpPr>
        <p:spPr bwMode="auto">
          <a:xfrm flipH="1">
            <a:off x="3886200" y="4114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4" name="Line 23"/>
          <p:cNvSpPr>
            <a:spLocks noChangeShapeType="1"/>
          </p:cNvSpPr>
          <p:nvPr/>
        </p:nvSpPr>
        <p:spPr bwMode="auto">
          <a:xfrm flipH="1">
            <a:off x="2362200" y="3962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5" name="Line 24"/>
          <p:cNvSpPr>
            <a:spLocks noChangeShapeType="1"/>
          </p:cNvSpPr>
          <p:nvPr/>
        </p:nvSpPr>
        <p:spPr bwMode="auto">
          <a:xfrm flipV="1">
            <a:off x="2362200" y="3429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6" name="Text Box 25"/>
          <p:cNvSpPr txBox="1">
            <a:spLocks noChangeArrowheads="1"/>
          </p:cNvSpPr>
          <p:nvPr/>
        </p:nvSpPr>
        <p:spPr bwMode="auto">
          <a:xfrm>
            <a:off x="2498725" y="3543301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0507" name="Rectangle 26"/>
          <p:cNvSpPr>
            <a:spLocks noChangeArrowheads="1"/>
          </p:cNvSpPr>
          <p:nvPr/>
        </p:nvSpPr>
        <p:spPr bwMode="auto">
          <a:xfrm>
            <a:off x="2438400" y="3429001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system clock</a:t>
            </a:r>
          </a:p>
        </p:txBody>
      </p:sp>
      <p:sp>
        <p:nvSpPr>
          <p:cNvPr id="20508" name="Rectangle 27"/>
          <p:cNvSpPr>
            <a:spLocks noChangeArrowheads="1"/>
          </p:cNvSpPr>
          <p:nvPr/>
        </p:nvSpPr>
        <p:spPr bwMode="auto">
          <a:xfrm>
            <a:off x="2057400" y="4876800"/>
            <a:ext cx="1219200" cy="7620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clock</a:t>
            </a:r>
          </a:p>
          <a:p>
            <a:pPr algn="ctr"/>
            <a:r>
              <a:rPr lang="en-US"/>
              <a:t>gen</a:t>
            </a:r>
          </a:p>
        </p:txBody>
      </p:sp>
      <p:sp>
        <p:nvSpPr>
          <p:cNvPr id="20509" name="Line 28"/>
          <p:cNvSpPr>
            <a:spLocks noChangeShapeType="1"/>
          </p:cNvSpPr>
          <p:nvPr/>
        </p:nvSpPr>
        <p:spPr bwMode="auto">
          <a:xfrm flipH="1">
            <a:off x="2590800" y="4267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Line 29"/>
          <p:cNvSpPr>
            <a:spLocks noChangeShapeType="1"/>
          </p:cNvSpPr>
          <p:nvPr/>
        </p:nvSpPr>
        <p:spPr bwMode="auto">
          <a:xfrm>
            <a:off x="2590800" y="4267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1" name="Line 30"/>
          <p:cNvSpPr>
            <a:spLocks noChangeShapeType="1"/>
          </p:cNvSpPr>
          <p:nvPr/>
        </p:nvSpPr>
        <p:spPr bwMode="auto">
          <a:xfrm flipV="1">
            <a:off x="5791200" y="3429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2" name="Line 31"/>
          <p:cNvSpPr>
            <a:spLocks noChangeShapeType="1"/>
          </p:cNvSpPr>
          <p:nvPr/>
        </p:nvSpPr>
        <p:spPr bwMode="auto">
          <a:xfrm>
            <a:off x="3657600" y="4267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3" name="Text Box 32"/>
          <p:cNvSpPr txBox="1">
            <a:spLocks noChangeArrowheads="1"/>
          </p:cNvSpPr>
          <p:nvPr/>
        </p:nvSpPr>
        <p:spPr bwMode="auto">
          <a:xfrm>
            <a:off x="3413125" y="4613276"/>
            <a:ext cx="13789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state or</a:t>
            </a:r>
          </a:p>
          <a:p>
            <a:r>
              <a:rPr lang="en-US"/>
              <a:t>timing mode</a:t>
            </a:r>
          </a:p>
        </p:txBody>
      </p:sp>
      <p:sp>
        <p:nvSpPr>
          <p:cNvPr id="20514" name="Line 33"/>
          <p:cNvSpPr>
            <a:spLocks noChangeShapeType="1"/>
          </p:cNvSpPr>
          <p:nvPr/>
        </p:nvSpPr>
        <p:spPr bwMode="auto">
          <a:xfrm>
            <a:off x="4191000" y="4114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5" name="Text Box 34"/>
          <p:cNvSpPr txBox="1">
            <a:spLocks noChangeArrowheads="1"/>
          </p:cNvSpPr>
          <p:nvPr/>
        </p:nvSpPr>
        <p:spPr bwMode="auto">
          <a:xfrm>
            <a:off x="6003926" y="3467101"/>
            <a:ext cx="9110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vector</a:t>
            </a:r>
          </a:p>
          <a:p>
            <a:r>
              <a:rPr lang="en-US"/>
              <a:t>address</a:t>
            </a:r>
          </a:p>
        </p:txBody>
      </p:sp>
      <p:sp>
        <p:nvSpPr>
          <p:cNvPr id="20516" name="Line 35"/>
          <p:cNvSpPr>
            <a:spLocks noChangeShapeType="1"/>
          </p:cNvSpPr>
          <p:nvPr/>
        </p:nvSpPr>
        <p:spPr bwMode="auto">
          <a:xfrm>
            <a:off x="9144000" y="3048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7" name="Rectangle 36"/>
          <p:cNvSpPr>
            <a:spLocks noChangeArrowheads="1"/>
          </p:cNvSpPr>
          <p:nvPr/>
        </p:nvSpPr>
        <p:spPr bwMode="auto">
          <a:xfrm>
            <a:off x="7086600" y="4495800"/>
            <a:ext cx="914400" cy="914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8" name="AutoShape 37"/>
          <p:cNvSpPr>
            <a:spLocks noChangeArrowheads="1"/>
          </p:cNvSpPr>
          <p:nvPr/>
        </p:nvSpPr>
        <p:spPr bwMode="auto">
          <a:xfrm>
            <a:off x="7239000" y="4648200"/>
            <a:ext cx="228600" cy="228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9" name="AutoShape 38"/>
          <p:cNvSpPr>
            <a:spLocks noChangeArrowheads="1"/>
          </p:cNvSpPr>
          <p:nvPr/>
        </p:nvSpPr>
        <p:spPr bwMode="auto">
          <a:xfrm>
            <a:off x="7620000" y="4648200"/>
            <a:ext cx="228600" cy="228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0" name="AutoShape 39"/>
          <p:cNvSpPr>
            <a:spLocks noChangeArrowheads="1"/>
          </p:cNvSpPr>
          <p:nvPr/>
        </p:nvSpPr>
        <p:spPr bwMode="auto">
          <a:xfrm>
            <a:off x="7239000" y="5029200"/>
            <a:ext cx="228600" cy="228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1" name="AutoShape 40"/>
          <p:cNvSpPr>
            <a:spLocks noChangeArrowheads="1"/>
          </p:cNvSpPr>
          <p:nvPr/>
        </p:nvSpPr>
        <p:spPr bwMode="auto">
          <a:xfrm>
            <a:off x="7620000" y="5029200"/>
            <a:ext cx="228600" cy="228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2" name="Line 41"/>
          <p:cNvSpPr>
            <a:spLocks noChangeShapeType="1"/>
          </p:cNvSpPr>
          <p:nvPr/>
        </p:nvSpPr>
        <p:spPr bwMode="auto">
          <a:xfrm flipV="1">
            <a:off x="7543800" y="30480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3" name="Line 42"/>
          <p:cNvSpPr>
            <a:spLocks noChangeShapeType="1"/>
          </p:cNvSpPr>
          <p:nvPr/>
        </p:nvSpPr>
        <p:spPr bwMode="auto">
          <a:xfrm>
            <a:off x="6477000" y="25908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4" name="Text Box 43"/>
          <p:cNvSpPr txBox="1">
            <a:spLocks noChangeArrowheads="1"/>
          </p:cNvSpPr>
          <p:nvPr/>
        </p:nvSpPr>
        <p:spPr bwMode="auto">
          <a:xfrm>
            <a:off x="8534400" y="5638800"/>
            <a:ext cx="834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display</a:t>
            </a:r>
          </a:p>
        </p:txBody>
      </p:sp>
      <p:sp>
        <p:nvSpPr>
          <p:cNvPr id="20525" name="Text Box 44"/>
          <p:cNvSpPr txBox="1">
            <a:spLocks noChangeArrowheads="1"/>
          </p:cNvSpPr>
          <p:nvPr/>
        </p:nvSpPr>
        <p:spPr bwMode="auto">
          <a:xfrm>
            <a:off x="7010401" y="5486400"/>
            <a:ext cx="85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keypad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5120111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Boundary scan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Simplifies testing of multiple chips on a board.</a:t>
            </a:r>
          </a:p>
          <a:p>
            <a:pPr lvl="1"/>
            <a:r>
              <a:rPr lang="en-US"/>
              <a:t>Registers on pins can be configured as a scan chain.</a:t>
            </a:r>
          </a:p>
          <a:p>
            <a:pPr lvl="1"/>
            <a:r>
              <a:rPr lang="en-US"/>
              <a:t>Used for debuggers, in-circuit emulators.</a:t>
            </a:r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6629400" y="2971800"/>
            <a:ext cx="3124200" cy="17526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511" name="Group 18"/>
          <p:cNvGrpSpPr>
            <a:grpSpLocks/>
          </p:cNvGrpSpPr>
          <p:nvPr/>
        </p:nvGrpSpPr>
        <p:grpSpPr bwMode="auto">
          <a:xfrm>
            <a:off x="6934200" y="3124200"/>
            <a:ext cx="990600" cy="609600"/>
            <a:chOff x="1392" y="2784"/>
            <a:chExt cx="624" cy="384"/>
          </a:xfrm>
        </p:grpSpPr>
        <p:sp>
          <p:nvSpPr>
            <p:cNvPr id="21560" name="Rectangle 5"/>
            <p:cNvSpPr>
              <a:spLocks noChangeArrowheads="1"/>
            </p:cNvSpPr>
            <p:nvPr/>
          </p:nvSpPr>
          <p:spPr bwMode="auto">
            <a:xfrm>
              <a:off x="1392" y="2784"/>
              <a:ext cx="624" cy="38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1" name="Rectangle 10"/>
            <p:cNvSpPr>
              <a:spLocks noChangeArrowheads="1"/>
            </p:cNvSpPr>
            <p:nvPr/>
          </p:nvSpPr>
          <p:spPr bwMode="auto">
            <a:xfrm>
              <a:off x="1440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2" name="Rectangle 11"/>
            <p:cNvSpPr>
              <a:spLocks noChangeArrowheads="1"/>
            </p:cNvSpPr>
            <p:nvPr/>
          </p:nvSpPr>
          <p:spPr bwMode="auto">
            <a:xfrm>
              <a:off x="1584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3" name="Rectangle 12"/>
            <p:cNvSpPr>
              <a:spLocks noChangeArrowheads="1"/>
            </p:cNvSpPr>
            <p:nvPr/>
          </p:nvSpPr>
          <p:spPr bwMode="auto">
            <a:xfrm>
              <a:off x="1728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4" name="Rectangle 13"/>
            <p:cNvSpPr>
              <a:spLocks noChangeArrowheads="1"/>
            </p:cNvSpPr>
            <p:nvPr/>
          </p:nvSpPr>
          <p:spPr bwMode="auto">
            <a:xfrm>
              <a:off x="1872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5" name="Rectangle 14"/>
            <p:cNvSpPr>
              <a:spLocks noChangeArrowheads="1"/>
            </p:cNvSpPr>
            <p:nvPr/>
          </p:nvSpPr>
          <p:spPr bwMode="auto">
            <a:xfrm>
              <a:off x="1440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6" name="Rectangle 15"/>
            <p:cNvSpPr>
              <a:spLocks noChangeArrowheads="1"/>
            </p:cNvSpPr>
            <p:nvPr/>
          </p:nvSpPr>
          <p:spPr bwMode="auto">
            <a:xfrm>
              <a:off x="1584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7" name="Rectangle 16"/>
            <p:cNvSpPr>
              <a:spLocks noChangeArrowheads="1"/>
            </p:cNvSpPr>
            <p:nvPr/>
          </p:nvSpPr>
          <p:spPr bwMode="auto">
            <a:xfrm>
              <a:off x="1728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68" name="Rectangle 17"/>
            <p:cNvSpPr>
              <a:spLocks noChangeArrowheads="1"/>
            </p:cNvSpPr>
            <p:nvPr/>
          </p:nvSpPr>
          <p:spPr bwMode="auto">
            <a:xfrm>
              <a:off x="1872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512" name="Group 19"/>
          <p:cNvGrpSpPr>
            <a:grpSpLocks/>
          </p:cNvGrpSpPr>
          <p:nvPr/>
        </p:nvGrpSpPr>
        <p:grpSpPr bwMode="auto">
          <a:xfrm>
            <a:off x="6934200" y="3962400"/>
            <a:ext cx="990600" cy="609600"/>
            <a:chOff x="1392" y="2784"/>
            <a:chExt cx="624" cy="384"/>
          </a:xfrm>
        </p:grpSpPr>
        <p:sp>
          <p:nvSpPr>
            <p:cNvPr id="21551" name="Rectangle 20"/>
            <p:cNvSpPr>
              <a:spLocks noChangeArrowheads="1"/>
            </p:cNvSpPr>
            <p:nvPr/>
          </p:nvSpPr>
          <p:spPr bwMode="auto">
            <a:xfrm>
              <a:off x="1392" y="2784"/>
              <a:ext cx="624" cy="38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2" name="Rectangle 21"/>
            <p:cNvSpPr>
              <a:spLocks noChangeArrowheads="1"/>
            </p:cNvSpPr>
            <p:nvPr/>
          </p:nvSpPr>
          <p:spPr bwMode="auto">
            <a:xfrm>
              <a:off x="1440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3" name="Rectangle 22"/>
            <p:cNvSpPr>
              <a:spLocks noChangeArrowheads="1"/>
            </p:cNvSpPr>
            <p:nvPr/>
          </p:nvSpPr>
          <p:spPr bwMode="auto">
            <a:xfrm>
              <a:off x="1584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4" name="Rectangle 23"/>
            <p:cNvSpPr>
              <a:spLocks noChangeArrowheads="1"/>
            </p:cNvSpPr>
            <p:nvPr/>
          </p:nvSpPr>
          <p:spPr bwMode="auto">
            <a:xfrm>
              <a:off x="1728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5" name="Rectangle 24"/>
            <p:cNvSpPr>
              <a:spLocks noChangeArrowheads="1"/>
            </p:cNvSpPr>
            <p:nvPr/>
          </p:nvSpPr>
          <p:spPr bwMode="auto">
            <a:xfrm>
              <a:off x="1872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6" name="Rectangle 25"/>
            <p:cNvSpPr>
              <a:spLocks noChangeArrowheads="1"/>
            </p:cNvSpPr>
            <p:nvPr/>
          </p:nvSpPr>
          <p:spPr bwMode="auto">
            <a:xfrm>
              <a:off x="1440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7" name="Rectangle 26"/>
            <p:cNvSpPr>
              <a:spLocks noChangeArrowheads="1"/>
            </p:cNvSpPr>
            <p:nvPr/>
          </p:nvSpPr>
          <p:spPr bwMode="auto">
            <a:xfrm>
              <a:off x="1584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8" name="Rectangle 27"/>
            <p:cNvSpPr>
              <a:spLocks noChangeArrowheads="1"/>
            </p:cNvSpPr>
            <p:nvPr/>
          </p:nvSpPr>
          <p:spPr bwMode="auto">
            <a:xfrm>
              <a:off x="1728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9" name="Rectangle 28"/>
            <p:cNvSpPr>
              <a:spLocks noChangeArrowheads="1"/>
            </p:cNvSpPr>
            <p:nvPr/>
          </p:nvSpPr>
          <p:spPr bwMode="auto">
            <a:xfrm>
              <a:off x="1872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513" name="Group 29"/>
          <p:cNvGrpSpPr>
            <a:grpSpLocks/>
          </p:cNvGrpSpPr>
          <p:nvPr/>
        </p:nvGrpSpPr>
        <p:grpSpPr bwMode="auto">
          <a:xfrm>
            <a:off x="8458200" y="3124200"/>
            <a:ext cx="990600" cy="609600"/>
            <a:chOff x="1392" y="2784"/>
            <a:chExt cx="624" cy="384"/>
          </a:xfrm>
        </p:grpSpPr>
        <p:sp>
          <p:nvSpPr>
            <p:cNvPr id="21542" name="Rectangle 30"/>
            <p:cNvSpPr>
              <a:spLocks noChangeArrowheads="1"/>
            </p:cNvSpPr>
            <p:nvPr/>
          </p:nvSpPr>
          <p:spPr bwMode="auto">
            <a:xfrm>
              <a:off x="1392" y="2784"/>
              <a:ext cx="624" cy="38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3" name="Rectangle 31"/>
            <p:cNvSpPr>
              <a:spLocks noChangeArrowheads="1"/>
            </p:cNvSpPr>
            <p:nvPr/>
          </p:nvSpPr>
          <p:spPr bwMode="auto">
            <a:xfrm>
              <a:off x="1440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4" name="Rectangle 32"/>
            <p:cNvSpPr>
              <a:spLocks noChangeArrowheads="1"/>
            </p:cNvSpPr>
            <p:nvPr/>
          </p:nvSpPr>
          <p:spPr bwMode="auto">
            <a:xfrm>
              <a:off x="1584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5" name="Rectangle 33"/>
            <p:cNvSpPr>
              <a:spLocks noChangeArrowheads="1"/>
            </p:cNvSpPr>
            <p:nvPr/>
          </p:nvSpPr>
          <p:spPr bwMode="auto">
            <a:xfrm>
              <a:off x="1728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6" name="Rectangle 34"/>
            <p:cNvSpPr>
              <a:spLocks noChangeArrowheads="1"/>
            </p:cNvSpPr>
            <p:nvPr/>
          </p:nvSpPr>
          <p:spPr bwMode="auto">
            <a:xfrm>
              <a:off x="1872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7" name="Rectangle 35"/>
            <p:cNvSpPr>
              <a:spLocks noChangeArrowheads="1"/>
            </p:cNvSpPr>
            <p:nvPr/>
          </p:nvSpPr>
          <p:spPr bwMode="auto">
            <a:xfrm>
              <a:off x="1440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8" name="Rectangle 36"/>
            <p:cNvSpPr>
              <a:spLocks noChangeArrowheads="1"/>
            </p:cNvSpPr>
            <p:nvPr/>
          </p:nvSpPr>
          <p:spPr bwMode="auto">
            <a:xfrm>
              <a:off x="1584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9" name="Rectangle 37"/>
            <p:cNvSpPr>
              <a:spLocks noChangeArrowheads="1"/>
            </p:cNvSpPr>
            <p:nvPr/>
          </p:nvSpPr>
          <p:spPr bwMode="auto">
            <a:xfrm>
              <a:off x="1728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50" name="Rectangle 38"/>
            <p:cNvSpPr>
              <a:spLocks noChangeArrowheads="1"/>
            </p:cNvSpPr>
            <p:nvPr/>
          </p:nvSpPr>
          <p:spPr bwMode="auto">
            <a:xfrm>
              <a:off x="1872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514" name="Group 39"/>
          <p:cNvGrpSpPr>
            <a:grpSpLocks/>
          </p:cNvGrpSpPr>
          <p:nvPr/>
        </p:nvGrpSpPr>
        <p:grpSpPr bwMode="auto">
          <a:xfrm>
            <a:off x="8458200" y="3962400"/>
            <a:ext cx="990600" cy="609600"/>
            <a:chOff x="1392" y="2784"/>
            <a:chExt cx="624" cy="384"/>
          </a:xfrm>
        </p:grpSpPr>
        <p:sp>
          <p:nvSpPr>
            <p:cNvPr id="21533" name="Rectangle 40"/>
            <p:cNvSpPr>
              <a:spLocks noChangeArrowheads="1"/>
            </p:cNvSpPr>
            <p:nvPr/>
          </p:nvSpPr>
          <p:spPr bwMode="auto">
            <a:xfrm>
              <a:off x="1392" y="2784"/>
              <a:ext cx="624" cy="38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4" name="Rectangle 41"/>
            <p:cNvSpPr>
              <a:spLocks noChangeArrowheads="1"/>
            </p:cNvSpPr>
            <p:nvPr/>
          </p:nvSpPr>
          <p:spPr bwMode="auto">
            <a:xfrm>
              <a:off x="1440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5" name="Rectangle 42"/>
            <p:cNvSpPr>
              <a:spLocks noChangeArrowheads="1"/>
            </p:cNvSpPr>
            <p:nvPr/>
          </p:nvSpPr>
          <p:spPr bwMode="auto">
            <a:xfrm>
              <a:off x="1584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6" name="Rectangle 43"/>
            <p:cNvSpPr>
              <a:spLocks noChangeArrowheads="1"/>
            </p:cNvSpPr>
            <p:nvPr/>
          </p:nvSpPr>
          <p:spPr bwMode="auto">
            <a:xfrm>
              <a:off x="1728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7" name="Rectangle 44"/>
            <p:cNvSpPr>
              <a:spLocks noChangeArrowheads="1"/>
            </p:cNvSpPr>
            <p:nvPr/>
          </p:nvSpPr>
          <p:spPr bwMode="auto">
            <a:xfrm>
              <a:off x="1872" y="2832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8" name="Rectangle 45"/>
            <p:cNvSpPr>
              <a:spLocks noChangeArrowheads="1"/>
            </p:cNvSpPr>
            <p:nvPr/>
          </p:nvSpPr>
          <p:spPr bwMode="auto">
            <a:xfrm>
              <a:off x="1440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9" name="Rectangle 46"/>
            <p:cNvSpPr>
              <a:spLocks noChangeArrowheads="1"/>
            </p:cNvSpPr>
            <p:nvPr/>
          </p:nvSpPr>
          <p:spPr bwMode="auto">
            <a:xfrm>
              <a:off x="1584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0" name="Rectangle 47"/>
            <p:cNvSpPr>
              <a:spLocks noChangeArrowheads="1"/>
            </p:cNvSpPr>
            <p:nvPr/>
          </p:nvSpPr>
          <p:spPr bwMode="auto">
            <a:xfrm>
              <a:off x="1728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41" name="Rectangle 48"/>
            <p:cNvSpPr>
              <a:spLocks noChangeArrowheads="1"/>
            </p:cNvSpPr>
            <p:nvPr/>
          </p:nvSpPr>
          <p:spPr bwMode="auto">
            <a:xfrm>
              <a:off x="1872" y="3024"/>
              <a:ext cx="9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70"/>
          <p:cNvGrpSpPr>
            <a:grpSpLocks/>
          </p:cNvGrpSpPr>
          <p:nvPr/>
        </p:nvGrpSpPr>
        <p:grpSpPr bwMode="auto">
          <a:xfrm>
            <a:off x="6400800" y="3276600"/>
            <a:ext cx="2895600" cy="1371600"/>
            <a:chOff x="1680" y="2784"/>
            <a:chExt cx="1824" cy="864"/>
          </a:xfrm>
        </p:grpSpPr>
        <p:sp>
          <p:nvSpPr>
            <p:cNvPr id="21516" name="Line 49"/>
            <p:cNvSpPr>
              <a:spLocks noChangeShapeType="1"/>
            </p:cNvSpPr>
            <p:nvPr/>
          </p:nvSpPr>
          <p:spPr bwMode="auto">
            <a:xfrm>
              <a:off x="1680" y="2784"/>
              <a:ext cx="864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Line 50"/>
            <p:cNvSpPr>
              <a:spLocks noChangeShapeType="1"/>
            </p:cNvSpPr>
            <p:nvPr/>
          </p:nvSpPr>
          <p:spPr bwMode="auto">
            <a:xfrm>
              <a:off x="2544" y="2784"/>
              <a:ext cx="0" cy="19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Line 51"/>
            <p:cNvSpPr>
              <a:spLocks noChangeShapeType="1"/>
            </p:cNvSpPr>
            <p:nvPr/>
          </p:nvSpPr>
          <p:spPr bwMode="auto">
            <a:xfrm flipH="1">
              <a:off x="2112" y="2976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Line 52"/>
            <p:cNvSpPr>
              <a:spLocks noChangeShapeType="1"/>
            </p:cNvSpPr>
            <p:nvPr/>
          </p:nvSpPr>
          <p:spPr bwMode="auto">
            <a:xfrm>
              <a:off x="2112" y="2976"/>
              <a:ext cx="0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0" name="Line 53"/>
            <p:cNvSpPr>
              <a:spLocks noChangeShapeType="1"/>
            </p:cNvSpPr>
            <p:nvPr/>
          </p:nvSpPr>
          <p:spPr bwMode="auto">
            <a:xfrm>
              <a:off x="2112" y="3312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1" name="Line 56"/>
            <p:cNvSpPr>
              <a:spLocks noChangeShapeType="1"/>
            </p:cNvSpPr>
            <p:nvPr/>
          </p:nvSpPr>
          <p:spPr bwMode="auto">
            <a:xfrm>
              <a:off x="2544" y="3312"/>
              <a:ext cx="0" cy="19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2" name="Line 57"/>
            <p:cNvSpPr>
              <a:spLocks noChangeShapeType="1"/>
            </p:cNvSpPr>
            <p:nvPr/>
          </p:nvSpPr>
          <p:spPr bwMode="auto">
            <a:xfrm flipH="1">
              <a:off x="2112" y="3504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3" name="Line 58"/>
            <p:cNvSpPr>
              <a:spLocks noChangeShapeType="1"/>
            </p:cNvSpPr>
            <p:nvPr/>
          </p:nvSpPr>
          <p:spPr bwMode="auto">
            <a:xfrm>
              <a:off x="3072" y="2784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4" name="Line 59"/>
            <p:cNvSpPr>
              <a:spLocks noChangeShapeType="1"/>
            </p:cNvSpPr>
            <p:nvPr/>
          </p:nvSpPr>
          <p:spPr bwMode="auto">
            <a:xfrm>
              <a:off x="3504" y="2784"/>
              <a:ext cx="0" cy="19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5" name="Line 60"/>
            <p:cNvSpPr>
              <a:spLocks noChangeShapeType="1"/>
            </p:cNvSpPr>
            <p:nvPr/>
          </p:nvSpPr>
          <p:spPr bwMode="auto">
            <a:xfrm flipH="1">
              <a:off x="3072" y="2976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6" name="Line 61"/>
            <p:cNvSpPr>
              <a:spLocks noChangeShapeType="1"/>
            </p:cNvSpPr>
            <p:nvPr/>
          </p:nvSpPr>
          <p:spPr bwMode="auto">
            <a:xfrm>
              <a:off x="3072" y="2976"/>
              <a:ext cx="0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7" name="Line 62"/>
            <p:cNvSpPr>
              <a:spLocks noChangeShapeType="1"/>
            </p:cNvSpPr>
            <p:nvPr/>
          </p:nvSpPr>
          <p:spPr bwMode="auto">
            <a:xfrm>
              <a:off x="3072" y="3312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8" name="Line 63"/>
            <p:cNvSpPr>
              <a:spLocks noChangeShapeType="1"/>
            </p:cNvSpPr>
            <p:nvPr/>
          </p:nvSpPr>
          <p:spPr bwMode="auto">
            <a:xfrm>
              <a:off x="3504" y="3312"/>
              <a:ext cx="0" cy="192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9" name="Line 64"/>
            <p:cNvSpPr>
              <a:spLocks noChangeShapeType="1"/>
            </p:cNvSpPr>
            <p:nvPr/>
          </p:nvSpPr>
          <p:spPr bwMode="auto">
            <a:xfrm flipH="1">
              <a:off x="3072" y="3504"/>
              <a:ext cx="432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0" name="Line 66"/>
            <p:cNvSpPr>
              <a:spLocks noChangeShapeType="1"/>
            </p:cNvSpPr>
            <p:nvPr/>
          </p:nvSpPr>
          <p:spPr bwMode="auto">
            <a:xfrm>
              <a:off x="2112" y="3504"/>
              <a:ext cx="0" cy="14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1" name="Line 67"/>
            <p:cNvSpPr>
              <a:spLocks noChangeShapeType="1"/>
            </p:cNvSpPr>
            <p:nvPr/>
          </p:nvSpPr>
          <p:spPr bwMode="auto">
            <a:xfrm>
              <a:off x="3072" y="3504"/>
              <a:ext cx="0" cy="14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32" name="Line 68"/>
            <p:cNvSpPr>
              <a:spLocks noChangeShapeType="1"/>
            </p:cNvSpPr>
            <p:nvPr/>
          </p:nvSpPr>
          <p:spPr bwMode="auto">
            <a:xfrm>
              <a:off x="2112" y="3648"/>
              <a:ext cx="9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61286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exercise code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Run on host system.</a:t>
            </a:r>
          </a:p>
          <a:p>
            <a:r>
              <a:rPr lang="en-US"/>
              <a:t>Run on target system.</a:t>
            </a:r>
          </a:p>
          <a:p>
            <a:r>
              <a:rPr lang="en-US"/>
              <a:t>Run in instruction-level simulator.</a:t>
            </a:r>
          </a:p>
          <a:p>
            <a:r>
              <a:rPr lang="en-US"/>
              <a:t>Run on cycle-accurate simulator.</a:t>
            </a:r>
          </a:p>
          <a:p>
            <a:r>
              <a:rPr lang="en-US"/>
              <a:t>Run in hardware/software co-simulation environment.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975911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Evaluation boards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Designed by CPU manufacturer or others.</a:t>
            </a:r>
          </a:p>
          <a:p>
            <a:r>
              <a:rPr lang="en-US"/>
              <a:t>Includes CPU, memory, some I/O devices.</a:t>
            </a:r>
          </a:p>
          <a:p>
            <a:r>
              <a:rPr lang="en-US"/>
              <a:t>May include prototyping section.</a:t>
            </a:r>
          </a:p>
          <a:p>
            <a:r>
              <a:rPr lang="en-US"/>
              <a:t>CPU manufacturer often gives out reference design---can be used as starting point for your custom board design.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6951937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Debugging real-time code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Bugs in drivers can cause non-deterministic behavior in the foreground problem.</a:t>
            </a:r>
          </a:p>
          <a:p>
            <a:r>
              <a:rPr lang="en-US"/>
              <a:t>Bugs may be timing-dependent.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877737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Consumer electronics use cases</a:t>
            </a:r>
          </a:p>
        </p:txBody>
      </p:sp>
      <p:sp>
        <p:nvSpPr>
          <p:cNvPr id="24579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/>
              <a:t>Multimedia: stored in compressed form, uncompressed on viewing.</a:t>
            </a:r>
          </a:p>
          <a:p>
            <a:r>
              <a:rPr lang="en-US" sz="2400"/>
              <a:t>Data storage and management: keep track of your multimedia, etc.</a:t>
            </a:r>
          </a:p>
          <a:p>
            <a:r>
              <a:rPr lang="en-US" sz="2400"/>
              <a:t>Communication: download, upload, chat.</a:t>
            </a:r>
          </a:p>
        </p:txBody>
      </p:sp>
      <p:pic>
        <p:nvPicPr>
          <p:cNvPr id="24580" name="Content Placeholder 7" descr="f07-11-P374397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46800" y="3100389"/>
            <a:ext cx="4013200" cy="1743075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84488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Non-functional requirements for CE</a:t>
            </a:r>
          </a:p>
        </p:txBody>
      </p:sp>
      <p:sp>
        <p:nvSpPr>
          <p:cNvPr id="25603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Often battery-operated, strict power budget.,</a:t>
            </a:r>
          </a:p>
          <a:p>
            <a:r>
              <a:rPr lang="en-US"/>
              <a:t>Very inexpensive.</a:t>
            </a:r>
          </a:p>
          <a:p>
            <a:r>
              <a:rPr lang="en-US"/>
              <a:t>User interface must be capable but inexpensive.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9124517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 devices and hosts</a:t>
            </a:r>
          </a:p>
        </p:txBody>
      </p:sp>
      <p:sp>
        <p:nvSpPr>
          <p:cNvPr id="26627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/>
              <a:t>Many devices talk to host system.</a:t>
            </a:r>
          </a:p>
          <a:p>
            <a:pPr lvl="1"/>
            <a:r>
              <a:rPr lang="en-US" sz="2000"/>
              <a:t>PC host does things that are hard to do on the device.</a:t>
            </a:r>
          </a:p>
          <a:p>
            <a:r>
              <a:rPr lang="en-US"/>
              <a:t>Increasingly, CE devices communicate directly over the network, avoiding the host for access.</a:t>
            </a:r>
          </a:p>
        </p:txBody>
      </p:sp>
      <p:pic>
        <p:nvPicPr>
          <p:cNvPr id="26630" name="Content Placeholder 8" descr="f07-12-P374397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46800" y="3454400"/>
            <a:ext cx="4013200" cy="1035050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506005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Platforms and operating systems</a:t>
            </a:r>
          </a:p>
        </p:txBody>
      </p:sp>
      <p:pic>
        <p:nvPicPr>
          <p:cNvPr id="27651" name="Content Placeholder 11" descr="f07-13-P374397.eps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86601" y="2895601"/>
            <a:ext cx="2055813" cy="2144713"/>
          </a:xfrm>
        </p:spPr>
      </p:pic>
      <p:sp>
        <p:nvSpPr>
          <p:cNvPr id="27654" name="Content Placeholder 12"/>
          <p:cNvSpPr>
            <a:spLocks noGrp="1"/>
          </p:cNvSpPr>
          <p:nvPr>
            <p:ph sz="half" idx="2"/>
          </p:nvPr>
        </p:nvSpPr>
        <p:spPr>
          <a:xfrm>
            <a:off x="1905000" y="1905000"/>
            <a:ext cx="4013200" cy="4171950"/>
          </a:xfrm>
        </p:spPr>
        <p:txBody>
          <a:bodyPr/>
          <a:lstStyle/>
          <a:p>
            <a:r>
              <a:rPr lang="en-US"/>
              <a:t>Many CE devices use a DSP for signal processing and a RISC CPU for other tasks.</a:t>
            </a:r>
          </a:p>
          <a:p>
            <a:r>
              <a:rPr lang="en-US"/>
              <a:t>I/O devices include buttons, screen, USB.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10873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Flash file systems</a:t>
            </a:r>
          </a:p>
        </p:txBody>
      </p:sp>
      <p:sp>
        <p:nvSpPr>
          <p:cNvPr id="28675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Flash is widely used for mass storage.</a:t>
            </a:r>
          </a:p>
          <a:p>
            <a:r>
              <a:rPr lang="en-US"/>
              <a:t>Flash wears out on writing (up to 1 million cycles).</a:t>
            </a:r>
          </a:p>
          <a:p>
            <a:pPr lvl="1"/>
            <a:r>
              <a:rPr lang="en-US"/>
              <a:t>Directory is most often written, wears out first.</a:t>
            </a:r>
          </a:p>
          <a:p>
            <a:r>
              <a:rPr lang="en-US"/>
              <a:t>Flash file system has layer that moves contents to levelize wear.</a:t>
            </a:r>
          </a:p>
          <a:p>
            <a:pPr lvl="1"/>
            <a:r>
              <a:rPr lang="en-US"/>
              <a:t>Hides wear leveling from API.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578028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phones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Most popular CE device in history; most widely used computing device.</a:t>
            </a:r>
          </a:p>
          <a:p>
            <a:pPr lvl="1"/>
            <a:r>
              <a:rPr lang="en-US"/>
              <a:t>1 billion sold per year.</a:t>
            </a:r>
          </a:p>
          <a:p>
            <a:r>
              <a:rPr lang="en-US"/>
              <a:t>Handset talks to cell.</a:t>
            </a:r>
          </a:p>
          <a:p>
            <a:r>
              <a:rPr lang="en-US"/>
              <a:t>Cells hand off handset as it moves.</a:t>
            </a:r>
          </a:p>
        </p:txBody>
      </p:sp>
      <p:pic>
        <p:nvPicPr>
          <p:cNvPr id="29700" name="Content Placeholder 10" descr="f07-14-P374397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43639" y="2881314"/>
            <a:ext cx="3819525" cy="2181225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3755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phone platforms</a:t>
            </a:r>
          </a:p>
        </p:txBody>
      </p:sp>
      <p:sp>
        <p:nvSpPr>
          <p:cNvPr id="30723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/>
              <a:t>Today’s cell phones use analog front end, digital baseband processing.</a:t>
            </a:r>
          </a:p>
          <a:p>
            <a:pPr lvl="1"/>
            <a:r>
              <a:rPr lang="en-US" sz="1800"/>
              <a:t>Future cell phones will perform IF processing with DSP.</a:t>
            </a:r>
          </a:p>
          <a:p>
            <a:r>
              <a:rPr lang="en-US" sz="2000"/>
              <a:t>Baseband processing in DSP:</a:t>
            </a:r>
          </a:p>
          <a:p>
            <a:pPr lvl="1"/>
            <a:r>
              <a:rPr lang="en-US" sz="1800"/>
              <a:t>Voice compression.</a:t>
            </a:r>
          </a:p>
          <a:p>
            <a:pPr lvl="1"/>
            <a:r>
              <a:rPr lang="en-US" sz="1800"/>
              <a:t>Network protocol.</a:t>
            </a:r>
          </a:p>
          <a:p>
            <a:r>
              <a:rPr lang="en-US" sz="2000"/>
              <a:t>Other processing:</a:t>
            </a:r>
            <a:endParaRPr lang="en-US"/>
          </a:p>
          <a:p>
            <a:pPr lvl="1"/>
            <a:r>
              <a:rPr lang="en-US" sz="1600"/>
              <a:t>Multimedia functions.</a:t>
            </a:r>
          </a:p>
          <a:p>
            <a:pPr lvl="1"/>
            <a:r>
              <a:rPr lang="en-US" sz="1600"/>
              <a:t>User interface.</a:t>
            </a:r>
          </a:p>
          <a:p>
            <a:pPr lvl="1"/>
            <a:r>
              <a:rPr lang="en-US" sz="1600"/>
              <a:t>File system.</a:t>
            </a:r>
          </a:p>
          <a:p>
            <a:pPr lvl="1"/>
            <a:r>
              <a:rPr lang="en-US" sz="1600"/>
              <a:t>Applications (contacts, etc.)</a:t>
            </a:r>
          </a:p>
        </p:txBody>
      </p:sp>
      <p:pic>
        <p:nvPicPr>
          <p:cNvPr id="30724" name="Content Placeholder 10" descr="f07-15-P374397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46800" y="3171825"/>
            <a:ext cx="4013200" cy="1600200"/>
          </a:xfrm>
        </p:spPr>
      </p:pic>
      <p:sp>
        <p:nvSpPr>
          <p:cNvPr id="30726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6357826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System-level performance analysis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Performance depends on all the elements of the system:</a:t>
            </a:r>
          </a:p>
          <a:p>
            <a:pPr lvl="1"/>
            <a:r>
              <a:rPr lang="en-US"/>
              <a:t>CPU.</a:t>
            </a:r>
          </a:p>
          <a:p>
            <a:pPr lvl="1"/>
            <a:r>
              <a:rPr lang="en-US"/>
              <a:t>Cache.</a:t>
            </a:r>
          </a:p>
          <a:p>
            <a:pPr lvl="1"/>
            <a:r>
              <a:rPr lang="en-US"/>
              <a:t>Bus.</a:t>
            </a:r>
          </a:p>
          <a:p>
            <a:pPr lvl="1"/>
            <a:r>
              <a:rPr lang="en-US"/>
              <a:t>Main memory.</a:t>
            </a:r>
          </a:p>
          <a:p>
            <a:pPr lvl="1"/>
            <a:r>
              <a:rPr lang="en-US"/>
              <a:t>I/O device.</a:t>
            </a:r>
          </a:p>
        </p:txBody>
      </p:sp>
      <p:sp>
        <p:nvSpPr>
          <p:cNvPr id="3174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6172200" y="2971800"/>
            <a:ext cx="1219200" cy="762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/>
              <a:t>memory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8534400" y="2743200"/>
            <a:ext cx="1219200" cy="121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  <a:p>
            <a:pPr algn="ctr"/>
            <a:r>
              <a:rPr lang="en-US"/>
              <a:t>CPU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8534400" y="3581400"/>
            <a:ext cx="1219200" cy="381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/>
              <a:t>cache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5715000" y="4343400"/>
            <a:ext cx="4648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754" name="Straight Connector 12"/>
          <p:cNvCxnSpPr>
            <a:cxnSpLocks noChangeShapeType="1"/>
            <a:stCxn id="31750" idx="2"/>
          </p:cNvCxnSpPr>
          <p:nvPr/>
        </p:nvCxnSpPr>
        <p:spPr bwMode="auto">
          <a:xfrm rot="5400000">
            <a:off x="6477001" y="4038601"/>
            <a:ext cx="6096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755" name="Straight Connector 14"/>
          <p:cNvCxnSpPr>
            <a:cxnSpLocks noChangeShapeType="1"/>
            <a:stCxn id="31752" idx="2"/>
          </p:cNvCxnSpPr>
          <p:nvPr/>
        </p:nvCxnSpPr>
        <p:spPr bwMode="auto">
          <a:xfrm rot="5400000">
            <a:off x="8953501" y="4152901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" name="Curved Connector 37"/>
          <p:cNvCxnSpPr>
            <a:stCxn id="31750" idx="2"/>
          </p:cNvCxnSpPr>
          <p:nvPr/>
        </p:nvCxnSpPr>
        <p:spPr bwMode="auto">
          <a:xfrm rot="5400000" flipH="1" flipV="1">
            <a:off x="7848600" y="2514600"/>
            <a:ext cx="152400" cy="2286000"/>
          </a:xfrm>
          <a:prstGeom prst="curvedConnector4">
            <a:avLst>
              <a:gd name="adj1" fmla="val -656558"/>
              <a:gd name="adj2" fmla="val 93825"/>
            </a:avLst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0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Bandwidth as performance</a:t>
            </a:r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Bandwidth applies to several components:</a:t>
            </a:r>
          </a:p>
          <a:p>
            <a:pPr lvl="1"/>
            <a:r>
              <a:rPr lang="en-US"/>
              <a:t>Memory.</a:t>
            </a:r>
          </a:p>
          <a:p>
            <a:pPr lvl="1"/>
            <a:r>
              <a:rPr lang="en-US"/>
              <a:t>Bus.</a:t>
            </a:r>
          </a:p>
          <a:p>
            <a:pPr lvl="1"/>
            <a:r>
              <a:rPr lang="en-US"/>
              <a:t>CPU fetches.</a:t>
            </a:r>
          </a:p>
          <a:p>
            <a:r>
              <a:rPr lang="en-US"/>
              <a:t>Different parts of the system run at different clock rates.</a:t>
            </a:r>
          </a:p>
          <a:p>
            <a:r>
              <a:rPr lang="en-US"/>
              <a:t>Different components may have different widths (bus, memory).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16729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ARM evaluation module</a:t>
            </a:r>
          </a:p>
        </p:txBody>
      </p:sp>
      <p:sp>
        <p:nvSpPr>
          <p:cNvPr id="6149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ARM processor.</a:t>
            </a:r>
          </a:p>
          <a:p>
            <a:r>
              <a:rPr lang="en-US"/>
              <a:t>Display, serial port, etc.</a:t>
            </a:r>
          </a:p>
          <a:p>
            <a:r>
              <a:rPr lang="en-US"/>
              <a:t>Prototyping area.</a:t>
            </a:r>
          </a:p>
        </p:txBody>
      </p:sp>
      <p:pic>
        <p:nvPicPr>
          <p:cNvPr id="6150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2400300"/>
            <a:ext cx="4013200" cy="3143250"/>
          </a:xfr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7611246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Bandwidth and data transfers</a:t>
            </a:r>
          </a:p>
        </p:txBody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Video frame: 1920 x 1080 x 3 = 6.2 </a:t>
            </a:r>
            <a:r>
              <a:rPr lang="en-US" dirty="0" err="1"/>
              <a:t>MBytes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Transfer in 1/30 sec = 0.033 sec,</a:t>
            </a:r>
          </a:p>
          <a:p>
            <a:r>
              <a:rPr lang="en-US" dirty="0"/>
              <a:t>100 MHz 8-bit wide bus requires 0.062 sec/frame---too slow.</a:t>
            </a:r>
          </a:p>
          <a:p>
            <a:r>
              <a:rPr lang="en-US" dirty="0"/>
              <a:t>Increase bus width to 32 bits, transfer time reduced to 0.015 sec/frame.</a:t>
            </a:r>
          </a:p>
          <a:p>
            <a:r>
              <a:rPr lang="en-US" dirty="0"/>
              <a:t>Increase bus speed to 200 MHz, transfer time is 0.031 frame/sec for8-bit wide bus.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070730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 bandwidth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T: # bus cycles.</a:t>
            </a:r>
          </a:p>
          <a:p>
            <a:r>
              <a:rPr lang="en-US" dirty="0"/>
              <a:t>P: bus cycle period.</a:t>
            </a:r>
          </a:p>
          <a:p>
            <a:r>
              <a:rPr lang="en-US" dirty="0"/>
              <a:t>Total time for transfer:</a:t>
            </a:r>
          </a:p>
          <a:p>
            <a:pPr lvl="1"/>
            <a:r>
              <a:rPr lang="en-US" dirty="0"/>
              <a:t>t = TP.</a:t>
            </a:r>
          </a:p>
          <a:p>
            <a:r>
              <a:rPr lang="en-US" dirty="0"/>
              <a:t>D: data transfer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9746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 bandwidth</a:t>
            </a:r>
          </a:p>
        </p:txBody>
      </p:sp>
      <p:sp>
        <p:nvSpPr>
          <p:cNvPr id="34819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Assume one word per transfer, compute time for N word transfer.</a:t>
            </a:r>
          </a:p>
          <a:p>
            <a:r>
              <a:rPr lang="en-US" dirty="0"/>
              <a:t>Data transfer time D (may include wait states).</a:t>
            </a:r>
          </a:p>
          <a:p>
            <a:r>
              <a:rPr lang="en-US" dirty="0"/>
              <a:t>Overhead O1 + O2 = O.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7154761" y="2133600"/>
            <a:ext cx="990600" cy="28194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dirty="0"/>
              <a:t>O1</a:t>
            </a: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8153400" y="2133600"/>
            <a:ext cx="838200" cy="2819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91600" y="2133600"/>
            <a:ext cx="990600" cy="28194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dirty="0"/>
              <a:t>O2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43502" y="5410201"/>
                <a:ext cx="224997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𝑏𝑎𝑠𝑖𝑐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𝑂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501" y="5410200"/>
                <a:ext cx="3005887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1623" r="-1826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9093323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 burst transfer bandwidth</a:t>
            </a:r>
          </a:p>
        </p:txBody>
      </p:sp>
      <p:sp>
        <p:nvSpPr>
          <p:cNvPr id="35843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B: transfers per burst.</a:t>
            </a:r>
          </a:p>
          <a:p>
            <a:pPr lvl="1"/>
            <a:r>
              <a:rPr lang="en-US" dirty="0"/>
              <a:t>N words.</a:t>
            </a:r>
          </a:p>
          <a:p>
            <a:r>
              <a:rPr lang="en-US" dirty="0"/>
              <a:t>D clock cycles per transfer.</a:t>
            </a:r>
          </a:p>
          <a:p>
            <a:r>
              <a:rPr lang="en-US" dirty="0"/>
              <a:t>O </a:t>
            </a:r>
            <a:r>
              <a:rPr lang="en-US"/>
              <a:t>cycles overhead per burst.</a:t>
            </a:r>
            <a:endParaRPr lang="en-US" dirty="0"/>
          </a:p>
        </p:txBody>
      </p:sp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8305800" y="2133600"/>
            <a:ext cx="685800" cy="2819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/>
              <a:t>B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91600" y="2133600"/>
            <a:ext cx="990600" cy="28194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dirty="0"/>
              <a:t>O</a:t>
            </a:r>
            <a:r>
              <a:rPr lang="en-US" baseline="-25000" dirty="0"/>
              <a:t>B</a:t>
            </a: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7086600" y="2133600"/>
            <a:ext cx="685800" cy="2819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5852" name="Rectangle 15"/>
          <p:cNvSpPr>
            <a:spLocks noChangeArrowheads="1"/>
          </p:cNvSpPr>
          <p:nvPr/>
        </p:nvSpPr>
        <p:spPr bwMode="auto">
          <a:xfrm>
            <a:off x="6400800" y="2133600"/>
            <a:ext cx="685800" cy="2819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5853" name="TextBox 16"/>
          <p:cNvSpPr txBox="1">
            <a:spLocks noChangeArrowheads="1"/>
          </p:cNvSpPr>
          <p:nvPr/>
        </p:nvSpPr>
        <p:spPr bwMode="auto">
          <a:xfrm>
            <a:off x="7772400" y="3200400"/>
            <a:ext cx="533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858001" y="5791201"/>
                <a:ext cx="2574423" cy="5167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𝑏𝑢𝑟𝑠𝑡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𝐵𝐷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1" y="5791201"/>
                <a:ext cx="2574423" cy="51674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6290637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Memory aspect ratios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048000" y="1905000"/>
            <a:ext cx="457200" cy="3657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4267200" y="3733800"/>
            <a:ext cx="1752600" cy="1828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6553200" y="5105400"/>
            <a:ext cx="3886200" cy="457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36872" name="Straight Arrow Connector 9"/>
          <p:cNvCxnSpPr>
            <a:cxnSpLocks noChangeShapeType="1"/>
          </p:cNvCxnSpPr>
          <p:nvPr/>
        </p:nvCxnSpPr>
        <p:spPr bwMode="auto">
          <a:xfrm rot="5400000">
            <a:off x="990601" y="3733801"/>
            <a:ext cx="36576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6874" name="Straight Arrow Connector 13"/>
          <p:cNvCxnSpPr>
            <a:cxnSpLocks noChangeShapeType="1"/>
          </p:cNvCxnSpPr>
          <p:nvPr/>
        </p:nvCxnSpPr>
        <p:spPr bwMode="auto">
          <a:xfrm rot="5400000">
            <a:off x="3124201" y="4648201"/>
            <a:ext cx="18288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6876" name="Straight Arrow Connector 18"/>
          <p:cNvCxnSpPr>
            <a:cxnSpLocks noChangeShapeType="1"/>
          </p:cNvCxnSpPr>
          <p:nvPr/>
        </p:nvCxnSpPr>
        <p:spPr bwMode="auto">
          <a:xfrm rot="5400000">
            <a:off x="6134101" y="5372101"/>
            <a:ext cx="533400" cy="31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6877" name="Straight Arrow Connector 20"/>
          <p:cNvCxnSpPr>
            <a:cxnSpLocks noChangeShapeType="1"/>
          </p:cNvCxnSpPr>
          <p:nvPr/>
        </p:nvCxnSpPr>
        <p:spPr bwMode="auto">
          <a:xfrm>
            <a:off x="6553200" y="5715000"/>
            <a:ext cx="38862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36878" name="TextBox 21"/>
          <p:cNvSpPr txBox="1">
            <a:spLocks noChangeArrowheads="1"/>
          </p:cNvSpPr>
          <p:nvPr/>
        </p:nvSpPr>
        <p:spPr bwMode="auto">
          <a:xfrm>
            <a:off x="1905001" y="3505200"/>
            <a:ext cx="6687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64 M</a:t>
            </a:r>
          </a:p>
        </p:txBody>
      </p:sp>
      <p:sp>
        <p:nvSpPr>
          <p:cNvPr id="36879" name="TextBox 22"/>
          <p:cNvSpPr txBox="1">
            <a:spLocks noChangeArrowheads="1"/>
          </p:cNvSpPr>
          <p:nvPr/>
        </p:nvSpPr>
        <p:spPr bwMode="auto">
          <a:xfrm>
            <a:off x="3657601" y="3200400"/>
            <a:ext cx="6687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16 M</a:t>
            </a:r>
          </a:p>
        </p:txBody>
      </p:sp>
      <p:sp>
        <p:nvSpPr>
          <p:cNvPr id="36880" name="TextBox 23"/>
          <p:cNvSpPr txBox="1">
            <a:spLocks noChangeArrowheads="1"/>
          </p:cNvSpPr>
          <p:nvPr/>
        </p:nvSpPr>
        <p:spPr bwMode="auto">
          <a:xfrm>
            <a:off x="6096000" y="4572000"/>
            <a:ext cx="5517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8 M</a:t>
            </a:r>
          </a:p>
        </p:txBody>
      </p:sp>
      <p:sp>
        <p:nvSpPr>
          <p:cNvPr id="36883" name="TextBox 26"/>
          <p:cNvSpPr txBox="1">
            <a:spLocks noChangeArrowheads="1"/>
          </p:cNvSpPr>
          <p:nvPr/>
        </p:nvSpPr>
        <p:spPr bwMode="auto">
          <a:xfrm>
            <a:off x="8305800" y="5715000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8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173496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 performance bottlenecks</a:t>
            </a:r>
          </a:p>
        </p:txBody>
      </p:sp>
      <p:sp>
        <p:nvSpPr>
          <p:cNvPr id="38915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Transfer 1920 x 1080 video frame @ 30 frames/sec = 6.2 </a:t>
            </a:r>
            <a:r>
              <a:rPr lang="en-US" dirty="0" err="1"/>
              <a:t>MBytes</a:t>
            </a:r>
            <a:r>
              <a:rPr lang="en-US" dirty="0"/>
              <a:t>/sec.</a:t>
            </a:r>
          </a:p>
          <a:p>
            <a:r>
              <a:rPr lang="en-US" dirty="0"/>
              <a:t>Is performance bottleneck bus or memory?</a:t>
            </a:r>
          </a:p>
        </p:txBody>
      </p:sp>
      <p:sp>
        <p:nvSpPr>
          <p:cNvPr id="38918" name="Rectangle 7"/>
          <p:cNvSpPr>
            <a:spLocks noChangeArrowheads="1"/>
          </p:cNvSpPr>
          <p:nvPr/>
        </p:nvSpPr>
        <p:spPr bwMode="auto">
          <a:xfrm>
            <a:off x="6172200" y="2971800"/>
            <a:ext cx="1219200" cy="762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/>
              <a:t>memory</a:t>
            </a: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8534400" y="2743200"/>
            <a:ext cx="1219200" cy="121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  <a:p>
            <a:pPr algn="ctr"/>
            <a:r>
              <a:rPr lang="en-US"/>
              <a:t>CPU</a:t>
            </a:r>
          </a:p>
        </p:txBody>
      </p:sp>
      <p:cxnSp>
        <p:nvCxnSpPr>
          <p:cNvPr id="38920" name="Straight Connector 10"/>
          <p:cNvCxnSpPr>
            <a:cxnSpLocks noChangeShapeType="1"/>
            <a:stCxn id="38918" idx="2"/>
          </p:cNvCxnSpPr>
          <p:nvPr/>
        </p:nvCxnSpPr>
        <p:spPr bwMode="auto">
          <a:xfrm rot="5400000">
            <a:off x="6477001" y="4038601"/>
            <a:ext cx="6096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8921" name="Straight Connector 11"/>
          <p:cNvCxnSpPr>
            <a:cxnSpLocks noChangeShapeType="1"/>
          </p:cNvCxnSpPr>
          <p:nvPr/>
        </p:nvCxnSpPr>
        <p:spPr bwMode="auto">
          <a:xfrm rot="5400000">
            <a:off x="8953501" y="4152901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6172200" y="4343400"/>
            <a:ext cx="36576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26798930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 performance bottlenecks, cont’d.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941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Bus: assume 100 MHz bus, D=1, O=3: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1920×1080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3+1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6.2×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=12.4×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𝑐𝑦𝑐𝑙𝑒𝑠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=0.124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𝑠𝑒𝑐</m:t>
                    </m:r>
                  </m:oMath>
                </a14:m>
                <a:endParaRPr lang="en-US" dirty="0"/>
              </a:p>
              <a:p>
                <a:r>
                  <a:rPr lang="en-US" dirty="0"/>
                  <a:t>Memory: try burst mode B=4, two bytes wide.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1920×1080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6.2×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4∙1+4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=6.2×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𝑐𝑦𝑐𝑙𝑒𝑠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𝑏𝑎𝑠𝑖𝑐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=0.062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𝑠𝑒𝑐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994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8142723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 performance spreadsheet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861636"/>
              </p:ext>
            </p:extLst>
          </p:nvPr>
        </p:nvGraphicFramePr>
        <p:xfrm>
          <a:off x="4100195" y="1835238"/>
          <a:ext cx="3921587" cy="3852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nary Worksheet" r:id="rId2" imgW="2444841" imgH="2400300" progId="Excel.SheetBinaryMacroEnabled.12">
                  <p:embed/>
                </p:oleObj>
              </mc:Choice>
              <mc:Fallback>
                <p:oleObj name="Binary Worksheet" r:id="rId2" imgW="2444841" imgH="2400300" progId="Excel.SheetBinary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00195" y="1835238"/>
                        <a:ext cx="3921587" cy="3852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88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Parallelism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Speed things up by running several units at once.</a:t>
            </a:r>
          </a:p>
          <a:p>
            <a:r>
              <a:rPr lang="en-US"/>
              <a:t>DMA provides parallelism if CPU doesn’t need the bus:</a:t>
            </a:r>
          </a:p>
          <a:p>
            <a:pPr lvl="1"/>
            <a:r>
              <a:rPr lang="en-US"/>
              <a:t>DMA + bus.</a:t>
            </a:r>
          </a:p>
          <a:p>
            <a:pPr lvl="1"/>
            <a:r>
              <a:rPr lang="en-US"/>
              <a:t>CPU.</a:t>
            </a:r>
          </a:p>
        </p:txBody>
      </p:sp>
      <p:pic>
        <p:nvPicPr>
          <p:cNvPr id="40966" name="Picture 6" descr="f04-33-P374397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057400"/>
            <a:ext cx="4495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8860533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ACPI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/>
              <a:t>Standard power management mechanism for PC.</a:t>
            </a:r>
          </a:p>
          <a:p>
            <a:pPr lvl="1"/>
            <a:r>
              <a:rPr lang="en-US" sz="2000" dirty="0"/>
              <a:t>OS determines actions, ACPI provides services.</a:t>
            </a:r>
          </a:p>
          <a:p>
            <a:r>
              <a:rPr lang="en-US" sz="2400" dirty="0"/>
              <a:t>States:</a:t>
            </a:r>
          </a:p>
          <a:p>
            <a:pPr lvl="1"/>
            <a:r>
              <a:rPr lang="en-US" sz="2000" dirty="0"/>
              <a:t>G3, mechanical off.</a:t>
            </a:r>
          </a:p>
          <a:p>
            <a:pPr lvl="1"/>
            <a:r>
              <a:rPr lang="en-US" sz="2000" dirty="0"/>
              <a:t>G2, soft off.</a:t>
            </a:r>
          </a:p>
          <a:p>
            <a:pPr lvl="1"/>
            <a:r>
              <a:rPr lang="en-US" sz="2000" dirty="0"/>
              <a:t>G1, sleep.</a:t>
            </a:r>
          </a:p>
          <a:p>
            <a:pPr lvl="1"/>
            <a:r>
              <a:rPr lang="en-US" sz="2000" dirty="0"/>
              <a:t>G0, working.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590800"/>
            <a:ext cx="3657796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921037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BeagleBoard</a:t>
            </a:r>
          </a:p>
        </p:txBody>
      </p:sp>
      <p:sp>
        <p:nvSpPr>
          <p:cNvPr id="7171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OMAP processor.</a:t>
            </a:r>
          </a:p>
          <a:p>
            <a:r>
              <a:rPr lang="en-US"/>
              <a:t>Audio input and output.</a:t>
            </a:r>
          </a:p>
          <a:p>
            <a:r>
              <a:rPr lang="en-US"/>
              <a:t>Video output.</a:t>
            </a:r>
          </a:p>
          <a:p>
            <a:r>
              <a:rPr lang="en-US"/>
              <a:t>SD card.</a:t>
            </a:r>
          </a:p>
        </p:txBody>
      </p:sp>
      <p:pic>
        <p:nvPicPr>
          <p:cNvPr id="7174" name="Content Placeholder 6" descr="f04-21-9780123884367.eps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935164"/>
            <a:ext cx="4013200" cy="4073525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7856481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Cryptography is the science of hiding information.</a:t>
            </a:r>
          </a:p>
          <a:p>
            <a:r>
              <a:rPr lang="en-US" dirty="0"/>
              <a:t>Secret-key cryptography allows messages to be encoded and decoded.</a:t>
            </a:r>
          </a:p>
          <a:p>
            <a:pPr lvl="1"/>
            <a:r>
              <a:rPr lang="en-US" dirty="0"/>
              <a:t>Key must be kept secret or the message will not be secure.</a:t>
            </a:r>
          </a:p>
          <a:p>
            <a:r>
              <a:rPr lang="en-US" dirty="0"/>
              <a:t>Public-key cryptography gives secret messages with an easier-to-use approach:</a:t>
            </a:r>
          </a:p>
          <a:p>
            <a:pPr lvl="1"/>
            <a:r>
              <a:rPr lang="en-US" dirty="0"/>
              <a:t>Sender uses secret key to encrypt message. Also provides a public key to others.</a:t>
            </a:r>
          </a:p>
          <a:p>
            <a:pPr lvl="1"/>
            <a:r>
              <a:rPr lang="en-US" dirty="0"/>
              <a:t>Receiver can decrypt message using public key. The sender’s identity is established by the ability to use their public key.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8321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Cryptographic hash and digital signature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Cryptographic hash function generates a message digest.</a:t>
            </a:r>
          </a:p>
          <a:p>
            <a:pPr lvl="1"/>
            <a:r>
              <a:rPr lang="en-US" dirty="0"/>
              <a:t>Short version of the message.</a:t>
            </a:r>
          </a:p>
          <a:p>
            <a:pPr lvl="1"/>
            <a:r>
              <a:rPr lang="en-US" dirty="0"/>
              <a:t>Two different messages are unlikely to generate the same key.</a:t>
            </a:r>
          </a:p>
          <a:p>
            <a:r>
              <a:rPr lang="en-US" dirty="0"/>
              <a:t>Digital signature: </a:t>
            </a:r>
          </a:p>
          <a:p>
            <a:pPr lvl="1"/>
            <a:r>
              <a:rPr lang="en-US" dirty="0"/>
              <a:t>Sender signs the message or message digest using private key.</a:t>
            </a:r>
          </a:p>
          <a:p>
            <a:pPr lvl="1"/>
            <a:r>
              <a:rPr lang="en-US" dirty="0"/>
              <a:t>Receiver decrypts with public key.</a:t>
            </a:r>
          </a:p>
          <a:p>
            <a:r>
              <a:rPr lang="en-US" dirty="0"/>
              <a:t>Digital signature plus encryption:</a:t>
            </a:r>
          </a:p>
          <a:p>
            <a:pPr lvl="1"/>
            <a:r>
              <a:rPr lang="en-US" dirty="0"/>
              <a:t>Sender signs the message or message digest with private key.</a:t>
            </a:r>
          </a:p>
          <a:p>
            <a:pPr lvl="1"/>
            <a:r>
              <a:rPr lang="en-US" dirty="0"/>
              <a:t>Sender encrypts the message with the receiver’s public key.</a:t>
            </a:r>
          </a:p>
          <a:p>
            <a:pPr lvl="1"/>
            <a:r>
              <a:rPr lang="en-US" dirty="0"/>
              <a:t>Receiver decrypts with private key, then verifies signature using </a:t>
            </a:r>
            <a:r>
              <a:rPr lang="en-US"/>
              <a:t>sender’s public key.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855670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A3664-2A36-40EF-979B-57BED564B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Attestation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155C38-600D-4BF6-8CF7-8DDD1E400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Allows Bill to check whether Alice has been compromised before sharing secure information with Alice.</a:t>
            </a:r>
          </a:p>
          <a:p>
            <a:r>
              <a:rPr lang="en-US" dirty="0"/>
              <a:t>For example, hash certain code or data that will be known to Bill.</a:t>
            </a:r>
          </a:p>
          <a:p>
            <a:pPr lvl="1"/>
            <a:r>
              <a:rPr lang="en-US" dirty="0"/>
              <a:t>If that important information was changed, the hash sent by Alice will not match what </a:t>
            </a:r>
            <a:r>
              <a:rPr lang="en-US"/>
              <a:t>Bill expects.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2C4174-16CB-4DC5-A49A-C7E4EA03D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20000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Choosing a platform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CPU: choice of instruction sets, features, etc.</a:t>
            </a:r>
          </a:p>
          <a:p>
            <a:r>
              <a:rPr lang="en-US"/>
              <a:t>Bus determines available I/O devices, system performance.</a:t>
            </a:r>
          </a:p>
          <a:p>
            <a:r>
              <a:rPr lang="en-US"/>
              <a:t>Memory size, speed.</a:t>
            </a:r>
          </a:p>
          <a:p>
            <a:r>
              <a:rPr lang="en-US"/>
              <a:t>I/O devices vary in performance, cost.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65039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Intellectual property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Hardware designs, source or object code, netlists, etc.</a:t>
            </a:r>
          </a:p>
          <a:p>
            <a:r>
              <a:rPr lang="en-US"/>
              <a:t>Used at all levels of design:</a:t>
            </a:r>
          </a:p>
          <a:p>
            <a:pPr lvl="1"/>
            <a:r>
              <a:rPr lang="en-US"/>
              <a:t>Schematics for hardware reference design.</a:t>
            </a:r>
          </a:p>
          <a:p>
            <a:pPr lvl="1"/>
            <a:r>
              <a:rPr lang="en-US"/>
              <a:t>Drivers and run-time libraries.</a:t>
            </a:r>
          </a:p>
          <a:p>
            <a:pPr lvl="1"/>
            <a:r>
              <a:rPr lang="en-US"/>
              <a:t>Software development environments.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039939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BeagleBoard IP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PCB schematics and artwork files.</a:t>
            </a:r>
          </a:p>
          <a:p>
            <a:r>
              <a:rPr lang="en-US"/>
              <a:t>Bill of materials for components.</a:t>
            </a:r>
          </a:p>
          <a:p>
            <a:r>
              <a:rPr lang="en-US"/>
              <a:t>Compiler.</a:t>
            </a:r>
          </a:p>
          <a:p>
            <a:r>
              <a:rPr lang="en-US"/>
              <a:t>Linux.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547774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Debugging embedded systems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Challenges:</a:t>
            </a:r>
          </a:p>
          <a:p>
            <a:pPr lvl="1"/>
            <a:r>
              <a:rPr lang="en-US"/>
              <a:t>target system may be hard to observe;</a:t>
            </a:r>
          </a:p>
          <a:p>
            <a:pPr lvl="1"/>
            <a:r>
              <a:rPr lang="en-US"/>
              <a:t>target may be hard to control;</a:t>
            </a:r>
          </a:p>
          <a:p>
            <a:pPr lvl="1"/>
            <a:r>
              <a:rPr lang="en-US"/>
              <a:t>may be hard to generate realistic inputs;</a:t>
            </a:r>
          </a:p>
          <a:p>
            <a:pPr lvl="1"/>
            <a:r>
              <a:rPr lang="en-US"/>
              <a:t>setup sequence may be complex.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3589450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Host/target design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885950"/>
            <a:ext cx="8178800" cy="1162050"/>
          </a:xfrm>
        </p:spPr>
        <p:txBody>
          <a:bodyPr/>
          <a:lstStyle/>
          <a:p>
            <a:r>
              <a:rPr lang="en-US"/>
              <a:t>Use a host system to prepare software for target system:</a:t>
            </a:r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6553200" y="3429000"/>
            <a:ext cx="1828800" cy="2590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Rectangle 5"/>
          <p:cNvSpPr>
            <a:spLocks noChangeArrowheads="1"/>
          </p:cNvSpPr>
          <p:nvPr/>
        </p:nvSpPr>
        <p:spPr bwMode="auto">
          <a:xfrm>
            <a:off x="6858000" y="3657600"/>
            <a:ext cx="457200" cy="457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Rectangle 6"/>
          <p:cNvSpPr>
            <a:spLocks noChangeArrowheads="1"/>
          </p:cNvSpPr>
          <p:nvPr/>
        </p:nvSpPr>
        <p:spPr bwMode="auto">
          <a:xfrm>
            <a:off x="6858000" y="5257800"/>
            <a:ext cx="457200" cy="457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7543800" y="3733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7543800" y="4114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7543800" y="4495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7543800" y="4876800"/>
            <a:ext cx="533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Rectangle 11"/>
          <p:cNvSpPr>
            <a:spLocks noChangeArrowheads="1"/>
          </p:cNvSpPr>
          <p:nvPr/>
        </p:nvSpPr>
        <p:spPr bwMode="auto">
          <a:xfrm>
            <a:off x="6934200" y="4343400"/>
            <a:ext cx="152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2" name="Rectangle 12"/>
          <p:cNvSpPr>
            <a:spLocks noChangeArrowheads="1"/>
          </p:cNvSpPr>
          <p:nvPr/>
        </p:nvSpPr>
        <p:spPr bwMode="auto">
          <a:xfrm>
            <a:off x="7467600" y="5257800"/>
            <a:ext cx="1524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Rectangle 13"/>
          <p:cNvSpPr>
            <a:spLocks noChangeArrowheads="1"/>
          </p:cNvSpPr>
          <p:nvPr/>
        </p:nvSpPr>
        <p:spPr bwMode="auto">
          <a:xfrm>
            <a:off x="7086600" y="47244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Rectangle 14"/>
          <p:cNvSpPr>
            <a:spLocks noChangeArrowheads="1"/>
          </p:cNvSpPr>
          <p:nvPr/>
        </p:nvSpPr>
        <p:spPr bwMode="auto">
          <a:xfrm>
            <a:off x="7848600" y="52578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5" name="Rectangle 15"/>
          <p:cNvSpPr>
            <a:spLocks noChangeArrowheads="1"/>
          </p:cNvSpPr>
          <p:nvPr/>
        </p:nvSpPr>
        <p:spPr bwMode="auto">
          <a:xfrm>
            <a:off x="7620000" y="5638800"/>
            <a:ext cx="228600" cy="2286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6" name="Line 16"/>
          <p:cNvSpPr>
            <a:spLocks noChangeShapeType="1"/>
          </p:cNvSpPr>
          <p:nvPr/>
        </p:nvSpPr>
        <p:spPr bwMode="auto">
          <a:xfrm>
            <a:off x="8153400" y="36576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Line 17"/>
          <p:cNvSpPr>
            <a:spLocks noChangeShapeType="1"/>
          </p:cNvSpPr>
          <p:nvPr/>
        </p:nvSpPr>
        <p:spPr bwMode="auto">
          <a:xfrm>
            <a:off x="6705600" y="42672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8" name="Line 18"/>
          <p:cNvSpPr>
            <a:spLocks noChangeShapeType="1"/>
          </p:cNvSpPr>
          <p:nvPr/>
        </p:nvSpPr>
        <p:spPr bwMode="auto">
          <a:xfrm>
            <a:off x="8305800" y="4267200"/>
            <a:ext cx="0" cy="12192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Line 19"/>
          <p:cNvSpPr>
            <a:spLocks noChangeShapeType="1"/>
          </p:cNvSpPr>
          <p:nvPr/>
        </p:nvSpPr>
        <p:spPr bwMode="auto">
          <a:xfrm flipH="1">
            <a:off x="7010400" y="51816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0" name="Line 20"/>
          <p:cNvSpPr>
            <a:spLocks noChangeShapeType="1"/>
          </p:cNvSpPr>
          <p:nvPr/>
        </p:nvSpPr>
        <p:spPr bwMode="auto">
          <a:xfrm flipH="1">
            <a:off x="6858000" y="3581400"/>
            <a:ext cx="9144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Text Box 21"/>
          <p:cNvSpPr txBox="1">
            <a:spLocks noChangeArrowheads="1"/>
          </p:cNvSpPr>
          <p:nvPr/>
        </p:nvSpPr>
        <p:spPr bwMode="auto">
          <a:xfrm>
            <a:off x="8670925" y="4003676"/>
            <a:ext cx="8337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target</a:t>
            </a:r>
          </a:p>
          <a:p>
            <a:r>
              <a:rPr lang="en-US"/>
              <a:t>system</a:t>
            </a:r>
          </a:p>
        </p:txBody>
      </p:sp>
      <p:sp>
        <p:nvSpPr>
          <p:cNvPr id="12312" name="Rectangle 22"/>
          <p:cNvSpPr>
            <a:spLocks noChangeArrowheads="1"/>
          </p:cNvSpPr>
          <p:nvPr/>
        </p:nvSpPr>
        <p:spPr bwMode="auto">
          <a:xfrm>
            <a:off x="2895600" y="3429000"/>
            <a:ext cx="1371600" cy="1295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313" name="AutoShape 24"/>
          <p:cNvSpPr>
            <a:spLocks noChangeArrowheads="1"/>
          </p:cNvSpPr>
          <p:nvPr/>
        </p:nvSpPr>
        <p:spPr bwMode="auto">
          <a:xfrm>
            <a:off x="3048000" y="3581400"/>
            <a:ext cx="1066800" cy="914400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4" name="Rectangle 25"/>
          <p:cNvSpPr>
            <a:spLocks noChangeArrowheads="1"/>
          </p:cNvSpPr>
          <p:nvPr/>
        </p:nvSpPr>
        <p:spPr bwMode="auto">
          <a:xfrm>
            <a:off x="2895600" y="4800600"/>
            <a:ext cx="13716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2315" name="Line 26"/>
          <p:cNvSpPr>
            <a:spLocks noChangeShapeType="1"/>
          </p:cNvSpPr>
          <p:nvPr/>
        </p:nvSpPr>
        <p:spPr bwMode="auto">
          <a:xfrm>
            <a:off x="3581400" y="495300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6" name="Text Box 27"/>
          <p:cNvSpPr txBox="1">
            <a:spLocks noChangeArrowheads="1"/>
          </p:cNvSpPr>
          <p:nvPr/>
        </p:nvSpPr>
        <p:spPr bwMode="auto">
          <a:xfrm>
            <a:off x="2651126" y="5451475"/>
            <a:ext cx="12944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host system</a:t>
            </a:r>
          </a:p>
        </p:txBody>
      </p:sp>
      <p:sp>
        <p:nvSpPr>
          <p:cNvPr id="12317" name="Rectangle 28"/>
          <p:cNvSpPr>
            <a:spLocks noChangeArrowheads="1"/>
          </p:cNvSpPr>
          <p:nvPr/>
        </p:nvSpPr>
        <p:spPr bwMode="auto">
          <a:xfrm>
            <a:off x="6477000" y="3733800"/>
            <a:ext cx="228600" cy="4572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2318" name="AutoShape 29"/>
          <p:cNvCxnSpPr>
            <a:cxnSpLocks noChangeShapeType="1"/>
            <a:stCxn id="12314" idx="3"/>
            <a:endCxn id="12317" idx="1"/>
          </p:cNvCxnSpPr>
          <p:nvPr/>
        </p:nvCxnSpPr>
        <p:spPr bwMode="auto">
          <a:xfrm flipV="1">
            <a:off x="4267200" y="3962400"/>
            <a:ext cx="2209800" cy="1104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2319" name="Text Box 30"/>
          <p:cNvSpPr txBox="1">
            <a:spLocks noChangeArrowheads="1"/>
          </p:cNvSpPr>
          <p:nvPr/>
        </p:nvSpPr>
        <p:spPr bwMode="auto">
          <a:xfrm>
            <a:off x="4721225" y="5181600"/>
            <a:ext cx="10823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serial line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Computers as Components 5e © 2022 Marilyn Wolf</a:t>
            </a:r>
          </a:p>
        </p:txBody>
      </p:sp>
    </p:spTree>
    <p:extLst>
      <p:ext uri="{BB962C8B-B14F-4D97-AF65-F5344CB8AC3E}">
        <p14:creationId xmlns:p14="http://schemas.microsoft.com/office/powerpoint/2010/main" val="1199176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1835</Words>
  <Application>Microsoft Office PowerPoint</Application>
  <PresentationFormat>Widescreen</PresentationFormat>
  <Paragraphs>295</Paragraphs>
  <Slides>42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Calibri Light</vt:lpstr>
      <vt:lpstr>Cambria Math</vt:lpstr>
      <vt:lpstr>Monotype Sorts</vt:lpstr>
      <vt:lpstr>Office Theme</vt:lpstr>
      <vt:lpstr>Binary Worksheet</vt:lpstr>
      <vt:lpstr>Computing platforms</vt:lpstr>
      <vt:lpstr>Evaluation boards</vt:lpstr>
      <vt:lpstr>ARM evaluation module</vt:lpstr>
      <vt:lpstr>BeagleBoard</vt:lpstr>
      <vt:lpstr>Choosing a platform</vt:lpstr>
      <vt:lpstr>Intellectual property</vt:lpstr>
      <vt:lpstr>BeagleBoard IP</vt:lpstr>
      <vt:lpstr>Debugging embedded systems</vt:lpstr>
      <vt:lpstr>Host/target design</vt:lpstr>
      <vt:lpstr>Host-based tools</vt:lpstr>
      <vt:lpstr>Software debuggers</vt:lpstr>
      <vt:lpstr>Breakpoints</vt:lpstr>
      <vt:lpstr>ARM breakpoints</vt:lpstr>
      <vt:lpstr>Breakpoint handler actions</vt:lpstr>
      <vt:lpstr>In-circuit emulators</vt:lpstr>
      <vt:lpstr>Logic analyzers</vt:lpstr>
      <vt:lpstr>Logic analyzer architecture</vt:lpstr>
      <vt:lpstr>Boundary scan</vt:lpstr>
      <vt:lpstr>How to exercise code</vt:lpstr>
      <vt:lpstr>Debugging real-time code</vt:lpstr>
      <vt:lpstr>Consumer electronics use cases</vt:lpstr>
      <vt:lpstr>Non-functional requirements for CE</vt:lpstr>
      <vt:lpstr>CE devices and hosts</vt:lpstr>
      <vt:lpstr>Platforms and operating systems</vt:lpstr>
      <vt:lpstr>Flash file systems</vt:lpstr>
      <vt:lpstr>Cell phones</vt:lpstr>
      <vt:lpstr>Cell phone platforms</vt:lpstr>
      <vt:lpstr>System-level performance analysis</vt:lpstr>
      <vt:lpstr>Bandwidth as performance</vt:lpstr>
      <vt:lpstr>Bandwidth and data transfers</vt:lpstr>
      <vt:lpstr>Bus bandwidth modeling</vt:lpstr>
      <vt:lpstr>Bus bandwidth</vt:lpstr>
      <vt:lpstr>Bus burst transfer bandwidth</vt:lpstr>
      <vt:lpstr>Memory aspect ratios</vt:lpstr>
      <vt:lpstr>Bus performance bottlenecks</vt:lpstr>
      <vt:lpstr>Bus performance bottlenecks, cont’d.</vt:lpstr>
      <vt:lpstr>Bus performance spreadsheet</vt:lpstr>
      <vt:lpstr>Parallelism</vt:lpstr>
      <vt:lpstr>ACPI</vt:lpstr>
      <vt:lpstr>Cryptography</vt:lpstr>
      <vt:lpstr>Cryptographic hash and digital signature</vt:lpstr>
      <vt:lpstr>Attestation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CPUs</dc:title>
  <dc:creator>Marilyn</dc:creator>
  <cp:lastModifiedBy>Marilyn Wolf</cp:lastModifiedBy>
  <cp:revision>32</cp:revision>
  <dcterms:created xsi:type="dcterms:W3CDTF">2015-09-18T01:17:20Z</dcterms:created>
  <dcterms:modified xsi:type="dcterms:W3CDTF">2021-06-18T01:01:16Z</dcterms:modified>
</cp:coreProperties>
</file>