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315" r:id="rId2"/>
    <p:sldId id="281" r:id="rId3"/>
    <p:sldId id="280" r:id="rId4"/>
    <p:sldId id="322" r:id="rId5"/>
    <p:sldId id="290" r:id="rId6"/>
    <p:sldId id="323" r:id="rId7"/>
    <p:sldId id="293" r:id="rId8"/>
    <p:sldId id="294" r:id="rId9"/>
    <p:sldId id="288" r:id="rId10"/>
    <p:sldId id="287" r:id="rId11"/>
    <p:sldId id="273" r:id="rId12"/>
    <p:sldId id="289" r:id="rId13"/>
    <p:sldId id="277" r:id="rId14"/>
    <p:sldId id="284" r:id="rId15"/>
    <p:sldId id="324" r:id="rId16"/>
    <p:sldId id="325" r:id="rId17"/>
    <p:sldId id="326" r:id="rId18"/>
    <p:sldId id="257" r:id="rId19"/>
    <p:sldId id="282" r:id="rId20"/>
    <p:sldId id="316" r:id="rId21"/>
    <p:sldId id="283" r:id="rId22"/>
    <p:sldId id="317" r:id="rId23"/>
    <p:sldId id="267" r:id="rId24"/>
    <p:sldId id="327" r:id="rId25"/>
    <p:sldId id="278" r:id="rId26"/>
    <p:sldId id="274" r:id="rId27"/>
    <p:sldId id="318" r:id="rId28"/>
    <p:sldId id="319" r:id="rId29"/>
    <p:sldId id="320" r:id="rId30"/>
    <p:sldId id="279" r:id="rId31"/>
    <p:sldId id="321" r:id="rId32"/>
    <p:sldId id="291" r:id="rId33"/>
    <p:sldId id="264" r:id="rId34"/>
    <p:sldId id="292" r:id="rId35"/>
    <p:sldId id="328" r:id="rId36"/>
    <p:sldId id="329" r:id="rId37"/>
    <p:sldId id="330" r:id="rId38"/>
    <p:sldId id="331" r:id="rId3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67" autoAdjust="0"/>
    <p:restoredTop sz="86430" autoAdjust="0"/>
  </p:normalViewPr>
  <p:slideViewPr>
    <p:cSldViewPr snapToGrid="0">
      <p:cViewPr varScale="1">
        <p:scale>
          <a:sx n="56" d="100"/>
          <a:sy n="56" d="100"/>
        </p:scale>
        <p:origin x="249" y="261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CBC238-3AD1-485F-A7B5-EEEAF32B9809}" type="datetimeFigureOut">
              <a:rPr lang="en-US" smtClean="0"/>
              <a:t>3/25/2026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BB100B-93D2-4D73-9B7F-E4C43D98E4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6872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module introduces basic concepts in computer engineering including both hardware and software.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AD946-7F80-466C-9756-0D9D0C4EF55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9938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UML sequence diagram describes</a:t>
            </a:r>
            <a:r>
              <a:rPr lang="en-US" baseline="0" dirty="0"/>
              <a:t> the interaction of objects over time. Time is typically displayed vertically.  A comment labels the vertical time direction.</a:t>
            </a:r>
          </a:p>
          <a:p>
            <a:endParaRPr lang="en-US" baseline="0" dirty="0"/>
          </a:p>
          <a:p>
            <a:r>
              <a:rPr lang="en-US" baseline="0" dirty="0"/>
              <a:t>The example includes three objects: A, B, C.  Each object has a vertical timeline.  A box on the timeline shows when the object is active.  B first interacts with C: action1 from B to C, then response1 from C back to B. B and C then interact with A: action2 from B to A, then response 2 from A to C.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B100B-93D2-4D73-9B7F-E4C43D98E40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373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UML state diagram shows the relationships</a:t>
            </a:r>
            <a:r>
              <a:rPr lang="en-US" baseline="0" dirty="0"/>
              <a:t> between states of the system.  A state is shows as a rounded box.  Arrows show possible transitions from one state to another.  A label may be provided to show the condition under which a transition occurs.  A label may also show the output generated at a transition.</a:t>
            </a:r>
          </a:p>
          <a:p>
            <a:endParaRPr lang="en-US" baseline="0" dirty="0"/>
          </a:p>
          <a:p>
            <a:r>
              <a:rPr lang="en-US" baseline="0" dirty="0"/>
              <a:t>This example includes three states: read, operate, write.  Transitions go from read to operate, operate to write, and write back to read.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B100B-93D2-4D73-9B7F-E4C43D98E40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2197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example shows</a:t>
            </a:r>
            <a:r>
              <a:rPr lang="en-US" baseline="0" dirty="0"/>
              <a:t> a more complex UML state diagram.</a:t>
            </a:r>
          </a:p>
          <a:p>
            <a:endParaRPr lang="en-US" baseline="0" dirty="0"/>
          </a:p>
          <a:p>
            <a:r>
              <a:rPr lang="en-US" baseline="0" dirty="0"/>
              <a:t>The start is shown as a circle, the end is shown as two concentric circles.  Comments describe the start and end nodes.</a:t>
            </a:r>
          </a:p>
          <a:p>
            <a:endParaRPr lang="en-US" baseline="0" dirty="0"/>
          </a:p>
          <a:p>
            <a:r>
              <a:rPr lang="en-US" baseline="0" dirty="0"/>
              <a:t>The start transitions to the setup state, which then transitions to operate.</a:t>
            </a:r>
          </a:p>
          <a:p>
            <a:endParaRPr lang="en-US" baseline="0" dirty="0"/>
          </a:p>
          <a:p>
            <a:r>
              <a:rPr lang="en-US" baseline="0" dirty="0"/>
              <a:t>When a value x is received, operate transitions to a conditional that tests whether x &gt; 3. If not, a transition is taken to the end. If true, a transition is taken back to the operate state.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B100B-93D2-4D73-9B7F-E4C43D98E40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2800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bit is a basic unit</a:t>
            </a:r>
            <a:r>
              <a:rPr lang="en-US" baseline="0" dirty="0"/>
              <a:t> of information in a computer. A bit is a binary value whose state can be represented by 0 (false) or 1 (true).</a:t>
            </a:r>
          </a:p>
          <a:p>
            <a:endParaRPr lang="en-US" baseline="0" dirty="0"/>
          </a:p>
          <a:p>
            <a:r>
              <a:rPr lang="en-US" baseline="0" dirty="0"/>
              <a:t>A byte is a sequence of eight bits.</a:t>
            </a:r>
          </a:p>
          <a:p>
            <a:endParaRPr lang="en-US" baseline="0" dirty="0"/>
          </a:p>
          <a:p>
            <a:r>
              <a:rPr lang="en-US" baseline="0" dirty="0"/>
              <a:t>A word is a sequence of bits.  Different computer systems use different word lengths.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B100B-93D2-4D73-9B7F-E4C43D98E40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3779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Computer</a:t>
            </a:r>
            <a:r>
              <a:rPr lang="en-US" baseline="0" dirty="0"/>
              <a:t> memory is organized as an array of words.  Each location is specified by an address.  The word at a given address has a value.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B100B-93D2-4D73-9B7F-E4C43D98E40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387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Bits/bytes/words can represent:</a:t>
            </a:r>
          </a:p>
          <a:p>
            <a:pPr lvl="1"/>
            <a:r>
              <a:rPr lang="en-US" dirty="0"/>
              <a:t>A logical value or vector of logical values.</a:t>
            </a:r>
          </a:p>
          <a:p>
            <a:pPr lvl="1"/>
            <a:r>
              <a:rPr lang="en-US" dirty="0"/>
              <a:t>A number.</a:t>
            </a:r>
          </a:p>
          <a:p>
            <a:pPr lvl="1"/>
            <a:r>
              <a:rPr lang="en-US" dirty="0"/>
              <a:t>A character.</a:t>
            </a:r>
          </a:p>
          <a:p>
            <a:pPr lvl="1"/>
            <a:r>
              <a:rPr lang="en-US" dirty="0"/>
              <a:t>An instruction.</a:t>
            </a:r>
          </a:p>
          <a:p>
            <a:pPr lvl="1"/>
            <a:r>
              <a:rPr lang="en-US" dirty="0"/>
              <a:t>An address in memory.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B100B-93D2-4D73-9B7F-E4C43D98E40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5928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Instruction set architecture:</a:t>
            </a:r>
          </a:p>
          <a:p>
            <a:r>
              <a:rPr lang="en-US" dirty="0"/>
              <a:t>Describes the operations provided by the computer.</a:t>
            </a:r>
          </a:p>
          <a:p>
            <a:pPr marL="0" indent="0">
              <a:buNone/>
            </a:pPr>
            <a:r>
              <a:rPr lang="en-US" dirty="0"/>
              <a:t>Microarchitecture:</a:t>
            </a:r>
          </a:p>
          <a:p>
            <a:r>
              <a:rPr lang="en-US" dirty="0"/>
              <a:t>A structure that executes instructions.</a:t>
            </a:r>
          </a:p>
          <a:p>
            <a:pPr marL="0" indent="0">
              <a:buNone/>
            </a:pPr>
            <a:r>
              <a:rPr lang="en-US" dirty="0"/>
              <a:t>Synchronous logic is governed by a clock signal.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B100B-93D2-4D73-9B7F-E4C43D98E40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2397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Algorithm:</a:t>
            </a:r>
          </a:p>
          <a:p>
            <a:r>
              <a:rPr lang="en-US" dirty="0"/>
              <a:t>A sequence of abstract operations designed to perform a desired function.</a:t>
            </a:r>
          </a:p>
          <a:p>
            <a:pPr marL="0" indent="0">
              <a:buNone/>
            </a:pPr>
            <a:r>
              <a:rPr lang="en-US" dirty="0"/>
              <a:t>Instruction:</a:t>
            </a:r>
          </a:p>
          <a:p>
            <a:r>
              <a:rPr lang="en-US" dirty="0"/>
              <a:t>An operation on a computer.</a:t>
            </a:r>
          </a:p>
          <a:p>
            <a:pPr marL="0" indent="0">
              <a:buNone/>
            </a:pPr>
            <a:r>
              <a:rPr lang="en-US" dirty="0"/>
              <a:t>Program:</a:t>
            </a:r>
          </a:p>
          <a:p>
            <a:r>
              <a:rPr lang="en-US" dirty="0"/>
              <a:t>A set of instructions and data that perform an algorithm on a computer.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B100B-93D2-4D73-9B7F-E4C43D98E40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7795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</a:t>
            </a:r>
            <a:r>
              <a:rPr lang="en-US" baseline="0" dirty="0"/>
              <a:t> is a widely-used programming language known as a high-level language.  Many other high-level programming languages are also in widespread use.</a:t>
            </a:r>
          </a:p>
          <a:p>
            <a:endParaRPr lang="en-US" baseline="0" dirty="0"/>
          </a:p>
          <a:p>
            <a:r>
              <a:rPr lang="en-US" baseline="0" dirty="0"/>
              <a:t>A CPU does not directly execute a high-level language program.  The program must be translated into instructions and data for execution by the CPU.  Compilers are applications that translate programs into executable form.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B100B-93D2-4D73-9B7F-E4C43D98E40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6594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</a:t>
            </a:r>
            <a:r>
              <a:rPr lang="en-US" baseline="0" dirty="0"/>
              <a:t> sequence diagram illustrates input and output operations.  </a:t>
            </a:r>
          </a:p>
          <a:p>
            <a:endParaRPr lang="en-US" baseline="0" dirty="0"/>
          </a:p>
          <a:p>
            <a:r>
              <a:rPr lang="en-US" baseline="0" dirty="0"/>
              <a:t>Three objects in this diagram include a program, an output device, and an input device. The program sends data to the output device to trigger output actions. The program receives data from the input device.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B100B-93D2-4D73-9B7F-E4C43D98E40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0951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Computers are everywhere:</a:t>
            </a:r>
            <a:r>
              <a:rPr lang="en-US" baseline="0" dirty="0"/>
              <a:t> consumer devices like smartphones, home appliances, cars, personal computers, communication and networking systems, data centers.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B100B-93D2-4D73-9B7F-E4C43D98E40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7249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Digital</a:t>
            </a:r>
            <a:r>
              <a:rPr lang="en-US" baseline="0" dirty="0"/>
              <a:t> logic is used to operate on bit values.</a:t>
            </a:r>
          </a:p>
          <a:p>
            <a:endParaRPr lang="en-US" baseline="0" dirty="0"/>
          </a:p>
          <a:p>
            <a:r>
              <a:rPr lang="en-US" baseline="0" dirty="0"/>
              <a:t>A NAND gate performs a not(AND) operation.  A NOR gate performs a not(OR) operation.</a:t>
            </a:r>
          </a:p>
          <a:p>
            <a:endParaRPr lang="en-US" baseline="0" dirty="0"/>
          </a:p>
          <a:p>
            <a:r>
              <a:rPr lang="en-US" baseline="0" dirty="0"/>
              <a:t>The upper NAND gate is connected to primary inputs i1, i2.  The lower gate is connected to primary inputs i2, i3.  The NOR gate is connected to the two outputs </a:t>
            </a:r>
            <a:r>
              <a:rPr lang="en-US" baseline="0" dirty="0" err="1"/>
              <a:t>fo</a:t>
            </a:r>
            <a:r>
              <a:rPr lang="en-US" baseline="0" dirty="0"/>
              <a:t> the NAND gates.  The outputs of the upper NAND gate and the NOR gate are provided as primary outputs.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B100B-93D2-4D73-9B7F-E4C43D98E400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7403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more complete view of a personal computer</a:t>
            </a:r>
            <a:r>
              <a:rPr lang="en-US" baseline="0" dirty="0"/>
              <a:t> system includes: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 CPU.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Memory for instructions and data.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Storage for programs and other information.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 keyboard, mouse, and webcam as input devices.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 display as an output device.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B100B-93D2-4D73-9B7F-E4C43D98E400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9558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photograph</a:t>
            </a:r>
            <a:r>
              <a:rPr lang="en-US" baseline="0" dirty="0"/>
              <a:t> shows two small embedded computers: a Raspberry Pi and an Arduino.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B100B-93D2-4D73-9B7F-E4C43D98E400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2460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layer diagram describes</a:t>
            </a:r>
            <a:r>
              <a:rPr lang="en-US" baseline="0" dirty="0"/>
              <a:t> the basic software organization of a computer operating system: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The kernel at the bottom layer provides core functions for scheduling programs and input/output operations.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Three layers build on the kernel: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aseline="0" dirty="0"/>
              <a:t>User interface provides convenient input and output for a user.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aseline="0" dirty="0"/>
              <a:t>A file system stores data.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aseline="0" dirty="0"/>
              <a:t>Networking communicates with other computers.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B100B-93D2-4D73-9B7F-E4C43D98E400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5826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Characteristics of computer systems:</a:t>
            </a:r>
          </a:p>
          <a:p>
            <a:r>
              <a:rPr lang="en-US" dirty="0"/>
              <a:t>Power and energy consumption.</a:t>
            </a:r>
          </a:p>
          <a:p>
            <a:r>
              <a:rPr lang="en-US" dirty="0"/>
              <a:t>Reliability and mean time between failures (MTBF).</a:t>
            </a:r>
          </a:p>
          <a:p>
            <a:r>
              <a:rPr lang="en-US" dirty="0"/>
              <a:t>Programmability.</a:t>
            </a:r>
          </a:p>
          <a:p>
            <a:r>
              <a:rPr lang="en-US" dirty="0"/>
              <a:t>Manufacturing costs.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Characteristics can be traded-off during design, sacrificing one characteristic to improve another.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B100B-93D2-4D73-9B7F-E4C43D98E400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1746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sequence diagram</a:t>
            </a:r>
            <a:r>
              <a:rPr lang="en-US" baseline="0" dirty="0"/>
              <a:t> shows the operation of a simple </a:t>
            </a:r>
            <a:r>
              <a:rPr lang="en-US" baseline="0" dirty="0" err="1"/>
              <a:t>Ardunio</a:t>
            </a:r>
            <a:r>
              <a:rPr lang="en-US" baseline="0" dirty="0"/>
              <a:t> program. The program flashes a Morse code character on the board LED: first a short flash known as a dot, then a longer flash known as a dash. This dot-dash represents the character A in Morse code.</a:t>
            </a:r>
          </a:p>
          <a:p>
            <a:endParaRPr lang="en-US" baseline="0" dirty="0"/>
          </a:p>
          <a:p>
            <a:r>
              <a:rPr lang="en-US" baseline="0" dirty="0"/>
              <a:t>The sketch turns the LED on and off to show the dot followed by the dash.  It repeatedly flashes the dot-dash sequence.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B100B-93D2-4D73-9B7F-E4C43D98E400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287051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Because</a:t>
            </a:r>
            <a:r>
              <a:rPr lang="en-US" baseline="0" dirty="0"/>
              <a:t> the Arduino is a simple computer, we develop programs for it using a larger host computer.</a:t>
            </a:r>
          </a:p>
          <a:p>
            <a:endParaRPr lang="en-US" baseline="0" dirty="0"/>
          </a:p>
          <a:p>
            <a:r>
              <a:rPr lang="en-US" baseline="0" dirty="0"/>
              <a:t>The figure shows a host computer connected to a target Arduino connected by a cable.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B100B-93D2-4D73-9B7F-E4C43D98E400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84499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figure</a:t>
            </a:r>
            <a:r>
              <a:rPr lang="en-US" baseline="0" dirty="0"/>
              <a:t> shows an Arduino window on the host that displays the program </a:t>
            </a:r>
            <a:r>
              <a:rPr lang="en-US" baseline="0" dirty="0" err="1"/>
              <a:t>blink_morse.ino</a:t>
            </a:r>
            <a:r>
              <a:rPr lang="en-US" baseline="0" dirty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B100B-93D2-4D73-9B7F-E4C43D98E400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21707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left-hand C code</a:t>
            </a:r>
            <a:r>
              <a:rPr lang="en-US" baseline="0" dirty="0"/>
              <a:t> performs two different operations based on the result of testing a &lt; b: the variable </a:t>
            </a:r>
            <a:r>
              <a:rPr lang="en-US" baseline="0" dirty="0" err="1"/>
              <a:t>maxval</a:t>
            </a:r>
            <a:r>
              <a:rPr lang="en-US" baseline="0" dirty="0"/>
              <a:t> is set to b if the test is true, </a:t>
            </a:r>
            <a:r>
              <a:rPr lang="en-US" baseline="0" dirty="0" err="1"/>
              <a:t>maxval</a:t>
            </a:r>
            <a:r>
              <a:rPr lang="en-US" baseline="0" dirty="0"/>
              <a:t> is set to a if the test is false.</a:t>
            </a:r>
          </a:p>
          <a:p>
            <a:endParaRPr lang="en-US" baseline="0" dirty="0"/>
          </a:p>
          <a:p>
            <a:r>
              <a:rPr lang="en-US" baseline="0" dirty="0"/>
              <a:t>The right-hand C code shows the code as a function max() that takes two inputs a, b and returns a or b, depending on the outcome of the a &gt; b test.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B100B-93D2-4D73-9B7F-E4C43D98E400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75764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setup function initializes</a:t>
            </a:r>
            <a:r>
              <a:rPr lang="en-US" baseline="0" dirty="0"/>
              <a:t> the Arduino board’s LED function using </a:t>
            </a:r>
            <a:r>
              <a:rPr lang="en-US" baseline="0" dirty="0" err="1"/>
              <a:t>pinMode</a:t>
            </a:r>
            <a:r>
              <a:rPr lang="en-US" baseline="0" dirty="0"/>
              <a:t>().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B100B-93D2-4D73-9B7F-E4C43D98E400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3404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computer system</a:t>
            </a:r>
            <a:r>
              <a:rPr lang="en-US" baseline="0" dirty="0"/>
              <a:t> includes: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 central processing unit or CPU that executes instructions.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Memory to hold data and programs.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Input and output or I/O devices to interact with the outside world.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 bus or other interconnect to allow computer system components to interact with each other.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B100B-93D2-4D73-9B7F-E4C43D98E40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02470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</a:t>
            </a:r>
            <a:r>
              <a:rPr lang="en-US" baseline="0" dirty="0"/>
              <a:t>timer on the Arduino is used to measure the length of a dot or dash, the time between dots/dashes, and the time between characters.</a:t>
            </a:r>
            <a:endParaRPr lang="en-US" dirty="0"/>
          </a:p>
          <a:p>
            <a:endParaRPr lang="en-US" dirty="0"/>
          </a:p>
          <a:p>
            <a:r>
              <a:rPr lang="en-US" dirty="0"/>
              <a:t>This</a:t>
            </a:r>
            <a:r>
              <a:rPr lang="en-US" baseline="0" dirty="0"/>
              <a:t> sequence diagram shows the interaction between the sketch, the Arduino timer, and the LED.  The timer is used to emit a dot using a short time, then a dash using a long time.  The dot/dash sequence is repeated.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B100B-93D2-4D73-9B7F-E4C43D98E400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41303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Arduino loop function is called</a:t>
            </a:r>
            <a:r>
              <a:rPr lang="en-US" baseline="0" dirty="0"/>
              <a:t> repeatedly to perform the basic operations of the application.</a:t>
            </a:r>
          </a:p>
          <a:p>
            <a:endParaRPr lang="en-US" dirty="0"/>
          </a:p>
          <a:p>
            <a:r>
              <a:rPr lang="en-US" dirty="0"/>
              <a:t>The dot/dash</a:t>
            </a:r>
            <a:r>
              <a:rPr lang="en-US" baseline="0" dirty="0"/>
              <a:t> are emitted repeatedly by the loop() function.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B100B-93D2-4D73-9B7F-E4C43D98E400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03823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Digital circuits operate on continuous values</a:t>
            </a:r>
            <a:r>
              <a:rPr lang="en-US" baseline="0" dirty="0"/>
              <a:t>. We abstract those continues values to discrete digital values.</a:t>
            </a:r>
          </a:p>
          <a:p>
            <a:endParaRPr lang="en-US" baseline="0" dirty="0"/>
          </a:p>
          <a:p>
            <a:r>
              <a:rPr lang="en-US" baseline="0" dirty="0"/>
              <a:t>The inverter on the left has one input and one output.  The output is the logical complement of the input.</a:t>
            </a:r>
          </a:p>
          <a:p>
            <a:endParaRPr lang="en-US" baseline="0" dirty="0"/>
          </a:p>
          <a:p>
            <a:r>
              <a:rPr lang="en-US" baseline="0" dirty="0"/>
              <a:t>The continuous input and output signals are shows as a function of time on the right.  We can assign digital values to regions of the signals.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B100B-93D2-4D73-9B7F-E4C43D98E400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54357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</a:t>
            </a:r>
            <a:r>
              <a:rPr lang="en-US" baseline="0" dirty="0"/>
              <a:t> use registers to hold values so that we can operate on them later.</a:t>
            </a:r>
          </a:p>
          <a:p>
            <a:endParaRPr lang="en-US" baseline="0" dirty="0"/>
          </a:p>
          <a:p>
            <a:r>
              <a:rPr lang="en-US" baseline="0" dirty="0"/>
              <a:t>The figure shows a register with a D data input and Q data output. A clock input controls when it reads the D input and saves its </a:t>
            </a:r>
            <a:r>
              <a:rPr lang="en-US" baseline="0" dirty="0" err="1"/>
              <a:t>valuie</a:t>
            </a:r>
            <a:r>
              <a:rPr lang="en-US" baseline="0" dirty="0"/>
              <a:t>.  The Q output is connected to one input of a NAND gate whose other input comes from elsewhere. The NAND gate’s output is connected to the register’s D input.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B100B-93D2-4D73-9B7F-E4C43D98E400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56364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Hierarchical</a:t>
            </a:r>
            <a:r>
              <a:rPr lang="en-US" baseline="0" dirty="0"/>
              <a:t> design allows us to break a complex system into pieces. </a:t>
            </a:r>
          </a:p>
          <a:p>
            <a:endParaRPr lang="en-US" baseline="0" dirty="0"/>
          </a:p>
          <a:p>
            <a:r>
              <a:rPr lang="en-US" baseline="0" dirty="0"/>
              <a:t>This example consists of two modules: </a:t>
            </a:r>
            <a:r>
              <a:rPr lang="en-US" baseline="0" dirty="0" err="1"/>
              <a:t>datapath</a:t>
            </a:r>
            <a:r>
              <a:rPr lang="en-US" baseline="0" dirty="0"/>
              <a:t> and controller.  The </a:t>
            </a:r>
            <a:r>
              <a:rPr lang="en-US" baseline="0" dirty="0" err="1"/>
              <a:t>datapath</a:t>
            </a:r>
            <a:r>
              <a:rPr lang="en-US" baseline="0" dirty="0"/>
              <a:t> is further shows as decomposed into several smaller components.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B100B-93D2-4D73-9B7F-E4C43D98E400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96097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Memory stores data and instructions for execution on the CPU. Storage holds data, programs, and operational information.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Memory requires power to retain values. Storage retains values even when power is not applied.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Modern memory and storage components provide huge capacity with high reliability.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B100B-93D2-4D73-9B7F-E4C43D98E400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44857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CPUs execute instructions. Directly implementing an application using instructions requires time and effort.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Programming languages provide abstract models for programs. Compilers and interpreters translate a program into executable code and data.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B100B-93D2-4D73-9B7F-E4C43D98E400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56554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operating system manages computer system resources:</a:t>
            </a:r>
          </a:p>
          <a:p>
            <a:r>
              <a:rPr lang="en-US" dirty="0"/>
              <a:t>* Program execution.</a:t>
            </a:r>
          </a:p>
          <a:p>
            <a:r>
              <a:rPr lang="en-US" dirty="0"/>
              <a:t>* Data storage.</a:t>
            </a:r>
          </a:p>
          <a:p>
            <a:r>
              <a:rPr lang="en-US" dirty="0"/>
              <a:t>* Networking.</a:t>
            </a:r>
          </a:p>
          <a:p>
            <a:r>
              <a:rPr lang="en-US" dirty="0"/>
              <a:t>User interface.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B100B-93D2-4D73-9B7F-E4C43D98E400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44882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Computer networks allow computers to communicate with each other.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Software abstractions allow different types of </a:t>
            </a:r>
            <a:r>
              <a:rPr lang="en-US" dirty="0" err="1"/>
              <a:t>comptuers</a:t>
            </a:r>
            <a:r>
              <a:rPr lang="en-US" dirty="0"/>
              <a:t> and networks to interoperate.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B100B-93D2-4D73-9B7F-E4C43D98E400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2400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Computers operate on data:</a:t>
            </a:r>
          </a:p>
          <a:p>
            <a:pPr lvl="1"/>
            <a:r>
              <a:rPr lang="en-US" dirty="0"/>
              <a:t>Read data from memory or I/O device into the CPU.</a:t>
            </a:r>
          </a:p>
          <a:p>
            <a:pPr lvl="1"/>
            <a:r>
              <a:rPr lang="en-US" dirty="0"/>
              <a:t>Operate on the value.</a:t>
            </a:r>
          </a:p>
          <a:p>
            <a:pPr lvl="1"/>
            <a:r>
              <a:rPr lang="en-US" dirty="0"/>
              <a:t>Write result to memory or I/O device from the CPU.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B100B-93D2-4D73-9B7F-E4C43D98E40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5192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baseline="0" dirty="0"/>
              <a:t> computer application can be organized as a set of modules. </a:t>
            </a:r>
          </a:p>
          <a:p>
            <a:endParaRPr lang="en-US" baseline="0" dirty="0"/>
          </a:p>
          <a:p>
            <a:r>
              <a:rPr lang="en-US" baseline="0" dirty="0"/>
              <a:t>In this application, a calculator application consists of a math module and a user interface. The math module is in turn divided into basic, business, and scientific math modules.</a:t>
            </a:r>
          </a:p>
          <a:p>
            <a:endParaRPr lang="en-US" baseline="0" dirty="0"/>
          </a:p>
          <a:p>
            <a:r>
              <a:rPr lang="en-US" baseline="0" dirty="0"/>
              <a:t>Modules are refined from larger and more abstract to smaller and less abstract.  In this case, calculator is refined into user interface and math modules.</a:t>
            </a:r>
          </a:p>
          <a:p>
            <a:endParaRPr lang="en-US" baseline="0" dirty="0"/>
          </a:p>
          <a:p>
            <a:r>
              <a:rPr lang="en-US" baseline="0" dirty="0"/>
              <a:t>The component modules and their relationships are organized in a hierarchy.</a:t>
            </a:r>
          </a:p>
          <a:p>
            <a:endParaRPr lang="en-US" baseline="0" dirty="0"/>
          </a:p>
          <a:p>
            <a:r>
              <a:rPr lang="en-US" baseline="0" dirty="0"/>
              <a:t>A module may be implemented in either software or hardware.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B100B-93D2-4D73-9B7F-E4C43D98E40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8939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Abstraction provides a simpler representation for a hardware or software object.</a:t>
            </a:r>
          </a:p>
          <a:p>
            <a:r>
              <a:rPr lang="en-US" dirty="0"/>
              <a:t>A hardware module is a collection of hardware components. A software module is a collection of software routines and data.</a:t>
            </a:r>
          </a:p>
          <a:p>
            <a:r>
              <a:rPr lang="en-US" dirty="0"/>
              <a:t>Hardware and software components can be organized as a hierarchy based on how they relate to each other.</a:t>
            </a:r>
          </a:p>
          <a:p>
            <a:r>
              <a:rPr lang="en-US" dirty="0"/>
              <a:t>A larger component or module can be decomposed into smaller units.</a:t>
            </a:r>
          </a:p>
          <a:p>
            <a:r>
              <a:rPr lang="en-US" dirty="0"/>
              <a:t>Abstraction and hierarchy help us practice divide-and-conquer.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B100B-93D2-4D73-9B7F-E4C43D98E40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354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layer diagram can be used to describe</a:t>
            </a:r>
            <a:r>
              <a:rPr lang="en-US" baseline="0" dirty="0"/>
              <a:t> the organization of a computer system.</a:t>
            </a:r>
          </a:p>
          <a:p>
            <a:endParaRPr lang="en-US" baseline="0" dirty="0"/>
          </a:p>
          <a:p>
            <a:r>
              <a:rPr lang="en-US" baseline="0" dirty="0"/>
              <a:t>As an example, this computer system is organized into three layers: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The application layer is at the top.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 middleware layer in the middle provides services that can be used to build applications.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The operating system layer at the bottom manages computer system resources.</a:t>
            </a:r>
          </a:p>
          <a:p>
            <a:endParaRPr lang="en-US" baseline="0" dirty="0"/>
          </a:p>
          <a:p>
            <a:r>
              <a:rPr lang="en-US" baseline="0" dirty="0"/>
              <a:t>A layer may be implemented in hardware, software, or a combination.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B100B-93D2-4D73-9B7F-E4C43D98E40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1078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baseline="0" dirty="0"/>
              <a:t> block diagram can be used to describe modules and their interconnections.</a:t>
            </a:r>
          </a:p>
          <a:p>
            <a:endParaRPr lang="en-US" baseline="0" dirty="0"/>
          </a:p>
          <a:p>
            <a:r>
              <a:rPr lang="en-US" baseline="0" dirty="0"/>
              <a:t>This example includes four modules: ctrl (short for control), p1, p2, </a:t>
            </a:r>
            <a:r>
              <a:rPr lang="en-US" baseline="0" dirty="0" err="1"/>
              <a:t>om.</a:t>
            </a:r>
            <a:r>
              <a:rPr lang="en-US" baseline="0" dirty="0"/>
              <a:t> Connections include: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Ctrl to p1.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Ctrl to p2.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Om to ctrl and p2.</a:t>
            </a:r>
          </a:p>
          <a:p>
            <a:endParaRPr lang="en-US" baseline="0" dirty="0"/>
          </a:p>
          <a:p>
            <a:r>
              <a:rPr lang="en-US" baseline="0" dirty="0"/>
              <a:t>Block diagrams are often used to describe hardware but may also be used to describe software.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B100B-93D2-4D73-9B7F-E4C43D98E40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6441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UML,</a:t>
            </a:r>
            <a:r>
              <a:rPr lang="en-US" baseline="0" dirty="0"/>
              <a:t> the Unified Modeling Language, provides a number of diagram types to describe complex systems.</a:t>
            </a:r>
          </a:p>
          <a:p>
            <a:endParaRPr lang="en-US" baseline="0" dirty="0"/>
          </a:p>
          <a:p>
            <a:r>
              <a:rPr lang="en-US" dirty="0"/>
              <a:t>An object describes</a:t>
            </a:r>
            <a:r>
              <a:rPr lang="en-US" baseline="0" dirty="0"/>
              <a:t> a module and the functions it provides.</a:t>
            </a:r>
          </a:p>
          <a:p>
            <a:endParaRPr lang="en-US" baseline="0" dirty="0"/>
          </a:p>
          <a:p>
            <a:r>
              <a:rPr lang="en-US" dirty="0"/>
              <a:t>A</a:t>
            </a:r>
            <a:r>
              <a:rPr lang="en-US" baseline="0" dirty="0"/>
              <a:t> UML </a:t>
            </a:r>
            <a:r>
              <a:rPr lang="en-US" dirty="0"/>
              <a:t>object</a:t>
            </a:r>
            <a:r>
              <a:rPr lang="en-US" baseline="0" dirty="0"/>
              <a:t> diagram describes a set of objects and their interrelationships.  An object includes name: class.</a:t>
            </a:r>
          </a:p>
          <a:p>
            <a:endParaRPr lang="en-US" baseline="0" dirty="0"/>
          </a:p>
          <a:p>
            <a:r>
              <a:rPr lang="en-US" baseline="0" dirty="0"/>
              <a:t>In this example, a: controller connects to a1: helper, h: config, and f:op_unit.</a:t>
            </a:r>
          </a:p>
          <a:p>
            <a:endParaRPr lang="en-US" baseline="0" dirty="0"/>
          </a:p>
          <a:p>
            <a:r>
              <a:rPr lang="en-US" baseline="0" dirty="0"/>
              <a:t>Two comments, diagram info and object: class, are include in boxes with folded corners.</a:t>
            </a:r>
          </a:p>
          <a:p>
            <a:endParaRPr lang="en-US" baseline="0" dirty="0"/>
          </a:p>
          <a:p>
            <a:r>
              <a:rPr lang="en-US" baseline="0" dirty="0"/>
              <a:t>A title for the diagram, simple object diagram, is included at the top-left corner of the box that includes the objects.</a:t>
            </a:r>
          </a:p>
          <a:p>
            <a:endParaRPr lang="en-US" baseline="0" dirty="0"/>
          </a:p>
          <a:p>
            <a:r>
              <a:rPr lang="en-US" baseline="0" dirty="0"/>
              <a:t>An object module is often used to describe software systems and may also be used to describe hardware.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B100B-93D2-4D73-9B7F-E4C43D98E40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3934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53C3FA-6897-4987-8E36-A44399FA8E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D894982-5E53-43ED-85AA-BE9AADAD7F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CDFB0D-0CC8-42FF-990C-ACA8C48264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0DBD7-9DC0-4673-97DF-DC42AA3AA75F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273FFC-2437-4917-B54B-D3F02BD486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C2AFCF-A478-4C5C-9218-0E08F07320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54D66-C2CF-44B9-81B4-436613605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2383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56FA0D-E988-4D02-AF24-77A0931743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2C64AA2-416C-4C9C-B169-E69A9B6CEE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831003-68C8-46E9-BC4F-C6DC05153D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F990C-A6AC-4B09-9A30-007D3832DF43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D3875A-280E-4991-A9E2-43492FE34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43A90-5B3C-4D02-B749-BA0710245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54D66-C2CF-44B9-81B4-436613605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7792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9084587-B3D5-460D-9A8B-BBCC50E7D0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1CD5094-2351-4D15-AECB-FF73B0D6EC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0BEB95-23F8-4F70-9B2A-96CC6E812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5209F-5451-431B-B525-0EC5EEE366AD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DDF730-E81B-4FEA-BE15-585204CA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E522DB-6906-4B34-9488-93E4A2856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54D66-C2CF-44B9-81B4-436613605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193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33991-8132-4C28-A3A3-954BC4F8EF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2D1A36-EC2E-43AD-B198-743904CF99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2931AB-C497-4C30-9DE5-BA2C28CAB5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1C609-5102-4105-ADDD-96C450A9FC12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2587D3-BCEF-4B1A-852B-6DD1E371F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10AF06-61E9-43FF-97F9-08E03B29D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54D66-C2CF-44B9-81B4-436613605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9001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572CA3-F4CB-4DA8-875E-7B57E60652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208D13-2139-4237-8DED-E6D5F8EB2D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D0308C-46D6-4FD9-B18F-0D6ABB5E18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9BE5A-8EAC-4528-B963-F019397CBF95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C2244B-2906-42D3-8075-BB56D1005A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B9CB1D-1789-4E11-A43F-6D6E5112A5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54D66-C2CF-44B9-81B4-436613605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9026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DDC2C-A8F0-4A9B-8656-C2A0E5CBE0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4D3D59-449A-457B-9D58-E32BFAB593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66E4D3-3006-41DD-8AE5-E8E27FCA07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BD5E68-F4C4-4CEF-967A-4199C77F31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70187-E40C-4396-8587-7E42F841F648}" type="datetime1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94A228-AA46-41B7-ABA5-DF38293999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03D9E9-3DAF-402F-9532-FEDE553CD5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54D66-C2CF-44B9-81B4-436613605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732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96F4EA-81C1-4764-82D1-B87309FDA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358CD8-3A30-488D-BA2C-4C33570E8F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F1CB63-2994-499D-8D52-732BC826F6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BACE141-CC84-45D3-8FC0-A455F3822C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4AF3EAC-B20D-437C-B690-F1820776F6B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D299C0F-1B7E-48DF-A2EA-AAC0E1A71B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1D1D0-9B0B-44AB-B739-43AE0AF643BB}" type="datetime1">
              <a:rPr lang="en-US" smtClean="0"/>
              <a:t>3/25/2026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0BBBD24-CB6E-40B7-BD04-2B802DD9E8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38A432-391A-4736-848F-6A3E17AAE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54D66-C2CF-44B9-81B4-436613605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5929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679A38-8FF1-4A19-B6C0-AB9BC64318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44AA84-D206-4084-AF50-004CAB8875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62AF0-7276-4CE2-9355-1164ED4C104E}" type="datetime1">
              <a:rPr lang="en-US" smtClean="0"/>
              <a:t>3/25/2026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5AE1A42-8826-43E5-A991-591C353813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D7E712D-16A9-4529-AFE5-36A9FBBA23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54D66-C2CF-44B9-81B4-436613605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739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6C38013-A373-49C9-A9E1-C288E42FF6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EC634-D794-4261-ADDB-1A62251C296F}" type="datetime1">
              <a:rPr lang="en-US" smtClean="0"/>
              <a:t>3/25/2026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12CC4A-C961-4B1F-8355-C105B35FD3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C28DF6-3A8C-416E-A4BC-C1B1E0F9C7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54D66-C2CF-44B9-81B4-436613605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4896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090D68-841D-4205-83DF-50A1075821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075DF0-BFF0-4007-9918-6F5C2B85C7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3F08FB-84A7-4CE5-A3EB-CB573AF63C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1C152F-CCF1-4098-A94D-AA0749A2E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CA751-26ED-4BF8-960E-E861591F8D2B}" type="datetime1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82C150-17BC-4D6A-9ABB-C9F73706DC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833760-0D7C-4753-BDB1-D77A63761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54D66-C2CF-44B9-81B4-436613605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7209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824BF-E821-43D7-8C6F-2515BE9009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699E931-24AD-4F8D-B1AE-2588B8B035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4E9589-89AD-42B0-8BAB-588E7C4149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C100E4-91EE-4FF0-922C-431C5E0AA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14D91-05E1-4589-A707-FF2B340D5B0F}" type="datetime1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4DA81E-8724-4077-B8BE-E3407778D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11C8D4-B3F2-4175-AC06-36EA9C0EA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54D66-C2CF-44B9-81B4-436613605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13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074934-0F47-4980-96BC-7EF491BCE4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64834B-C771-489B-AA1D-1990FCBFE0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7A4254-FA60-4D82-BE33-A36E1C21B5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E5152A-4F05-4382-8A91-A7C9DCB1FF7F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A7E151-6884-470D-8D36-E52F4B6AF0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8455E1-15F6-4F65-B264-62C757C430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54D66-C2CF-44B9-81B4-436613605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199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6335213" y="1847850"/>
            <a:ext cx="5381808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5800" dirty="0"/>
              <a:t>Hardware and Software</a:t>
            </a:r>
            <a:endParaRPr lang="en-US" sz="5800" i="1" dirty="0"/>
          </a:p>
          <a:p>
            <a:pPr marL="0" indent="0">
              <a:buNone/>
            </a:pPr>
            <a:endParaRPr lang="en-US" sz="2400" dirty="0">
              <a:hlinkClick r:id="" action="ppaction://noaction"/>
            </a:endParaRPr>
          </a:p>
          <a:p>
            <a:pPr marL="0" indent="0">
              <a:buNone/>
            </a:pPr>
            <a:r>
              <a:rPr lang="en-US" sz="2400" dirty="0"/>
              <a:t>http://www.marilynwolf.com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© 2025 Marilyn Wolf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  <a:endParaRPr lang="en-US" dirty="0"/>
          </a:p>
        </p:txBody>
      </p:sp>
      <p:pic>
        <p:nvPicPr>
          <p:cNvPr id="5" name="Picture 4" descr="Foundations of Computer Engineering cover">
            <a:extLst>
              <a:ext uri="{FF2B5EF4-FFF2-40B4-BE49-F238E27FC236}">
                <a16:creationId xmlns:a16="http://schemas.microsoft.com/office/drawing/2014/main" id="{0DED22B8-A749-9117-8D64-2C1A0A9F97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824" y="365125"/>
            <a:ext cx="4911852" cy="6044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5965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Arrow Connector 1">
            <a:extLst>
              <a:ext uri="{FF2B5EF4-FFF2-40B4-BE49-F238E27FC236}">
                <a16:creationId xmlns:a16="http://schemas.microsoft.com/office/drawing/2014/main" id="{BC42B947-98C7-E72E-CDB9-3B15FB88C068}"/>
              </a:ext>
            </a:extLst>
          </p:cNvPr>
          <p:cNvCxnSpPr>
            <a:cxnSpLocks/>
            <a:stCxn id="9" idx="0"/>
          </p:cNvCxnSpPr>
          <p:nvPr/>
        </p:nvCxnSpPr>
        <p:spPr>
          <a:xfrm>
            <a:off x="6361460" y="2091943"/>
            <a:ext cx="9588" cy="285847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A4DD7FD7-87D8-7FC2-82ED-086FFEF81485}"/>
              </a:ext>
            </a:extLst>
          </p:cNvPr>
          <p:cNvSpPr/>
          <p:nvPr/>
        </p:nvSpPr>
        <p:spPr>
          <a:xfrm>
            <a:off x="4099178" y="1613548"/>
            <a:ext cx="1308016" cy="4783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ACC5259-B2E3-E682-1994-8B04C65C16FE}"/>
              </a:ext>
            </a:extLst>
          </p:cNvPr>
          <p:cNvSpPr/>
          <p:nvPr/>
        </p:nvSpPr>
        <p:spPr>
          <a:xfrm>
            <a:off x="5717040" y="1613548"/>
            <a:ext cx="1308016" cy="4783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175DAFC8-9833-D671-1216-65E194B7959C}"/>
              </a:ext>
            </a:extLst>
          </p:cNvPr>
          <p:cNvCxnSpPr>
            <a:cxnSpLocks/>
            <a:stCxn id="3" idx="2"/>
          </p:cNvCxnSpPr>
          <p:nvPr/>
        </p:nvCxnSpPr>
        <p:spPr>
          <a:xfrm>
            <a:off x="4753186" y="2091943"/>
            <a:ext cx="0" cy="285847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E0D4728E-440B-78D8-29F9-24981F8915EA}"/>
              </a:ext>
            </a:extLst>
          </p:cNvPr>
          <p:cNvSpPr/>
          <p:nvPr/>
        </p:nvSpPr>
        <p:spPr>
          <a:xfrm>
            <a:off x="4612906" y="3491012"/>
            <a:ext cx="254330" cy="9774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C7413E8-124A-DEC9-D979-BC686C4D5B17}"/>
              </a:ext>
            </a:extLst>
          </p:cNvPr>
          <p:cNvCxnSpPr/>
          <p:nvPr/>
        </p:nvCxnSpPr>
        <p:spPr>
          <a:xfrm>
            <a:off x="3136333" y="2382613"/>
            <a:ext cx="0" cy="9022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Rectangle: Folded Corner 7">
            <a:extLst>
              <a:ext uri="{FF2B5EF4-FFF2-40B4-BE49-F238E27FC236}">
                <a16:creationId xmlns:a16="http://schemas.microsoft.com/office/drawing/2014/main" id="{FA24CF6E-6885-3EAE-66EB-535F3253217F}"/>
              </a:ext>
            </a:extLst>
          </p:cNvPr>
          <p:cNvSpPr/>
          <p:nvPr/>
        </p:nvSpPr>
        <p:spPr>
          <a:xfrm>
            <a:off x="2230026" y="2564281"/>
            <a:ext cx="793287" cy="448117"/>
          </a:xfrm>
          <a:prstGeom prst="foldedCorner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time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4D00D50-F593-38B8-2174-69622E7A0501}"/>
              </a:ext>
            </a:extLst>
          </p:cNvPr>
          <p:cNvSpPr/>
          <p:nvPr/>
        </p:nvSpPr>
        <p:spPr>
          <a:xfrm>
            <a:off x="6224706" y="2091943"/>
            <a:ext cx="273508" cy="49678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FE31BA96-1937-148D-A9E5-83701274FD4A}"/>
              </a:ext>
            </a:extLst>
          </p:cNvPr>
          <p:cNvCxnSpPr>
            <a:cxnSpLocks/>
            <a:stCxn id="11" idx="2"/>
          </p:cNvCxnSpPr>
          <p:nvPr/>
        </p:nvCxnSpPr>
        <p:spPr>
          <a:xfrm>
            <a:off x="7988910" y="2091943"/>
            <a:ext cx="0" cy="285847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7DA75046-C6E4-645E-823C-CFE6E9468273}"/>
              </a:ext>
            </a:extLst>
          </p:cNvPr>
          <p:cNvSpPr/>
          <p:nvPr/>
        </p:nvSpPr>
        <p:spPr>
          <a:xfrm>
            <a:off x="7334902" y="1613548"/>
            <a:ext cx="1308016" cy="4783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E2E169A-3B2E-E721-4654-F1645B4AC330}"/>
              </a:ext>
            </a:extLst>
          </p:cNvPr>
          <p:cNvSpPr/>
          <p:nvPr/>
        </p:nvSpPr>
        <p:spPr>
          <a:xfrm>
            <a:off x="7841965" y="2091943"/>
            <a:ext cx="298481" cy="266983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7149106-AED7-63A3-6897-07344F3A3BA7}"/>
              </a:ext>
            </a:extLst>
          </p:cNvPr>
          <p:cNvSpPr/>
          <p:nvPr/>
        </p:nvSpPr>
        <p:spPr>
          <a:xfrm>
            <a:off x="6224706" y="3067116"/>
            <a:ext cx="265442" cy="90965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B59F077B-75B8-79A3-1DF5-705DE26967F9}"/>
              </a:ext>
            </a:extLst>
          </p:cNvPr>
          <p:cNvCxnSpPr/>
          <p:nvPr/>
        </p:nvCxnSpPr>
        <p:spPr>
          <a:xfrm>
            <a:off x="6498214" y="2588723"/>
            <a:ext cx="136353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B5E86B49-14A5-877E-44C2-AD5FD5AD0E61}"/>
              </a:ext>
            </a:extLst>
          </p:cNvPr>
          <p:cNvCxnSpPr>
            <a:cxnSpLocks/>
          </p:cNvCxnSpPr>
          <p:nvPr/>
        </p:nvCxnSpPr>
        <p:spPr>
          <a:xfrm flipH="1">
            <a:off x="6498214" y="3067116"/>
            <a:ext cx="136353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5F984DC9-95E5-9F60-ED96-D4160FA24B4F}"/>
              </a:ext>
            </a:extLst>
          </p:cNvPr>
          <p:cNvCxnSpPr>
            <a:cxnSpLocks/>
          </p:cNvCxnSpPr>
          <p:nvPr/>
        </p:nvCxnSpPr>
        <p:spPr>
          <a:xfrm flipH="1">
            <a:off x="4867236" y="3518755"/>
            <a:ext cx="134375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6730DB9D-058F-6426-3833-F23BCE856A31}"/>
              </a:ext>
            </a:extLst>
          </p:cNvPr>
          <p:cNvCxnSpPr>
            <a:cxnSpLocks/>
          </p:cNvCxnSpPr>
          <p:nvPr/>
        </p:nvCxnSpPr>
        <p:spPr>
          <a:xfrm>
            <a:off x="4867236" y="4466405"/>
            <a:ext cx="297473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D247E15D-370C-5560-2EA9-70629C12F72A}"/>
              </a:ext>
            </a:extLst>
          </p:cNvPr>
          <p:cNvSpPr txBox="1"/>
          <p:nvPr/>
        </p:nvSpPr>
        <p:spPr>
          <a:xfrm>
            <a:off x="6698302" y="2223960"/>
            <a:ext cx="8835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action1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80D4C0D-AB40-2494-D664-2A64E8EB0CA7}"/>
              </a:ext>
            </a:extLst>
          </p:cNvPr>
          <p:cNvSpPr txBox="1"/>
          <p:nvPr/>
        </p:nvSpPr>
        <p:spPr>
          <a:xfrm>
            <a:off x="6602641" y="2702355"/>
            <a:ext cx="11546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response1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15BE9DF-85E6-98DD-4EFF-88A64B0AC4AC}"/>
              </a:ext>
            </a:extLst>
          </p:cNvPr>
          <p:cNvSpPr txBox="1"/>
          <p:nvPr/>
        </p:nvSpPr>
        <p:spPr>
          <a:xfrm>
            <a:off x="5154553" y="3110236"/>
            <a:ext cx="8835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action2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2C7DCBF-D314-7C98-6E93-A98967436637}"/>
              </a:ext>
            </a:extLst>
          </p:cNvPr>
          <p:cNvSpPr txBox="1"/>
          <p:nvPr/>
        </p:nvSpPr>
        <p:spPr>
          <a:xfrm>
            <a:off x="5013578" y="4030163"/>
            <a:ext cx="11546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response2</a:t>
            </a:r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CFDEA3FD-191A-9050-19A7-D943EAD02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793808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9" grpId="0" animBg="1"/>
      <p:bldP spid="11" grpId="0" animBg="1"/>
      <p:bldP spid="12" grpId="0" animBg="1"/>
      <p:bldP spid="13" grpId="0" animBg="1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5AC45D45-632E-440F-92C4-4BAE3F88F510}"/>
              </a:ext>
            </a:extLst>
          </p:cNvPr>
          <p:cNvSpPr/>
          <p:nvPr/>
        </p:nvSpPr>
        <p:spPr>
          <a:xfrm>
            <a:off x="3432307" y="2836509"/>
            <a:ext cx="1097280" cy="822960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read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8C5A6C0C-8B5B-492F-B35C-54A4FD681CC5}"/>
              </a:ext>
            </a:extLst>
          </p:cNvPr>
          <p:cNvCxnSpPr>
            <a:cxnSpLocks/>
            <a:stCxn id="2" idx="3"/>
            <a:endCxn id="4" idx="1"/>
          </p:cNvCxnSpPr>
          <p:nvPr/>
        </p:nvCxnSpPr>
        <p:spPr>
          <a:xfrm>
            <a:off x="4529587" y="3247989"/>
            <a:ext cx="73152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C4830170-E56B-4DB6-AF43-21129DB02B17}"/>
              </a:ext>
            </a:extLst>
          </p:cNvPr>
          <p:cNvSpPr/>
          <p:nvPr/>
        </p:nvSpPr>
        <p:spPr>
          <a:xfrm>
            <a:off x="5261107" y="2836509"/>
            <a:ext cx="1097280" cy="822960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operate</a:t>
            </a:r>
          </a:p>
        </p:txBody>
      </p:sp>
      <p:sp>
        <p:nvSpPr>
          <p:cNvPr id="5" name="Rounded Rectangle 3">
            <a:extLst>
              <a:ext uri="{FF2B5EF4-FFF2-40B4-BE49-F238E27FC236}">
                <a16:creationId xmlns:a16="http://schemas.microsoft.com/office/drawing/2014/main" id="{B1C9D33A-0ED4-4114-B617-3230A762F069}"/>
              </a:ext>
            </a:extLst>
          </p:cNvPr>
          <p:cNvSpPr/>
          <p:nvPr/>
        </p:nvSpPr>
        <p:spPr>
          <a:xfrm>
            <a:off x="7089907" y="2836509"/>
            <a:ext cx="1097280" cy="822960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write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48B1A560-B13D-4A9F-BB14-BC05750C72BC}"/>
              </a:ext>
            </a:extLst>
          </p:cNvPr>
          <p:cNvCxnSpPr>
            <a:cxnSpLocks/>
            <a:stCxn id="4" idx="3"/>
            <a:endCxn id="5" idx="1"/>
          </p:cNvCxnSpPr>
          <p:nvPr/>
        </p:nvCxnSpPr>
        <p:spPr>
          <a:xfrm>
            <a:off x="6358387" y="3247989"/>
            <a:ext cx="73152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A73FC6A7-0517-4E28-B773-60D339BA3B2F}"/>
              </a:ext>
            </a:extLst>
          </p:cNvPr>
          <p:cNvCxnSpPr>
            <a:cxnSpLocks/>
            <a:endCxn id="2" idx="1"/>
          </p:cNvCxnSpPr>
          <p:nvPr/>
        </p:nvCxnSpPr>
        <p:spPr>
          <a:xfrm>
            <a:off x="2929387" y="3247989"/>
            <a:ext cx="50292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9145C8D-AD3A-4D84-A6CF-06888D938E6E}"/>
              </a:ext>
            </a:extLst>
          </p:cNvPr>
          <p:cNvCxnSpPr/>
          <p:nvPr/>
        </p:nvCxnSpPr>
        <p:spPr>
          <a:xfrm>
            <a:off x="8187187" y="3247989"/>
            <a:ext cx="512445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DFAEE46-416F-4E6D-9D57-BB20504FB868}"/>
              </a:ext>
            </a:extLst>
          </p:cNvPr>
          <p:cNvCxnSpPr/>
          <p:nvPr/>
        </p:nvCxnSpPr>
        <p:spPr>
          <a:xfrm>
            <a:off x="2929387" y="3247989"/>
            <a:ext cx="0" cy="78486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49BE019-61EC-4419-B65B-8F72213E5747}"/>
              </a:ext>
            </a:extLst>
          </p:cNvPr>
          <p:cNvCxnSpPr/>
          <p:nvPr/>
        </p:nvCxnSpPr>
        <p:spPr>
          <a:xfrm>
            <a:off x="8699632" y="3247989"/>
            <a:ext cx="0" cy="78486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0704660-CF2D-4421-AE8C-9C235D372B73}"/>
              </a:ext>
            </a:extLst>
          </p:cNvPr>
          <p:cNvCxnSpPr/>
          <p:nvPr/>
        </p:nvCxnSpPr>
        <p:spPr>
          <a:xfrm flipH="1">
            <a:off x="2929387" y="4032849"/>
            <a:ext cx="5770245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37476D-54D8-3E2D-ABA5-B3909640B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46510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652D76FC-F99D-12BB-721A-F9343F37DA33}"/>
              </a:ext>
            </a:extLst>
          </p:cNvPr>
          <p:cNvSpPr/>
          <p:nvPr/>
        </p:nvSpPr>
        <p:spPr>
          <a:xfrm>
            <a:off x="1745412" y="2819879"/>
            <a:ext cx="414068" cy="41406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7DB65BF-16DB-2A64-521B-99114A3AA323}"/>
              </a:ext>
            </a:extLst>
          </p:cNvPr>
          <p:cNvSpPr/>
          <p:nvPr/>
        </p:nvSpPr>
        <p:spPr>
          <a:xfrm>
            <a:off x="2855344" y="2631176"/>
            <a:ext cx="1863306" cy="7914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setup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81C15E3-5766-28E2-DD45-017EEB88BD43}"/>
              </a:ext>
            </a:extLst>
          </p:cNvPr>
          <p:cNvSpPr/>
          <p:nvPr/>
        </p:nvSpPr>
        <p:spPr>
          <a:xfrm>
            <a:off x="5414514" y="2631176"/>
            <a:ext cx="1863306" cy="7914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operate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F1B1D676-C40E-A1EA-2719-2531EA424B37}"/>
              </a:ext>
            </a:extLst>
          </p:cNvPr>
          <p:cNvCxnSpPr>
            <a:stCxn id="2" idx="6"/>
            <a:endCxn id="3" idx="1"/>
          </p:cNvCxnSpPr>
          <p:nvPr/>
        </p:nvCxnSpPr>
        <p:spPr>
          <a:xfrm>
            <a:off x="2159480" y="3026913"/>
            <a:ext cx="69586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F690ACFD-FD05-5A07-1B8E-8781EB5583C4}"/>
              </a:ext>
            </a:extLst>
          </p:cNvPr>
          <p:cNvCxnSpPr>
            <a:stCxn id="3" idx="3"/>
            <a:endCxn id="4" idx="1"/>
          </p:cNvCxnSpPr>
          <p:nvPr/>
        </p:nvCxnSpPr>
        <p:spPr>
          <a:xfrm>
            <a:off x="4718650" y="3026913"/>
            <a:ext cx="69586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500503D2-8818-B734-AD25-AD859649B457}"/>
              </a:ext>
            </a:extLst>
          </p:cNvPr>
          <p:cNvCxnSpPr>
            <a:cxnSpLocks/>
            <a:stCxn id="4" idx="3"/>
          </p:cNvCxnSpPr>
          <p:nvPr/>
        </p:nvCxnSpPr>
        <p:spPr>
          <a:xfrm>
            <a:off x="7277820" y="3026913"/>
            <a:ext cx="69586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Connector: Elbow 8">
            <a:extLst>
              <a:ext uri="{FF2B5EF4-FFF2-40B4-BE49-F238E27FC236}">
                <a16:creationId xmlns:a16="http://schemas.microsoft.com/office/drawing/2014/main" id="{39A4C7C3-89D8-9A90-A1FE-5580614480D3}"/>
              </a:ext>
            </a:extLst>
          </p:cNvPr>
          <p:cNvCxnSpPr>
            <a:cxnSpLocks/>
            <a:stCxn id="14" idx="2"/>
            <a:endCxn id="4" idx="2"/>
          </p:cNvCxnSpPr>
          <p:nvPr/>
        </p:nvCxnSpPr>
        <p:spPr>
          <a:xfrm rot="5400000" flipH="1">
            <a:off x="7357794" y="2411023"/>
            <a:ext cx="242618" cy="2265872"/>
          </a:xfrm>
          <a:prstGeom prst="bentConnector3">
            <a:avLst>
              <a:gd name="adj1" fmla="val -94222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58F7329-2DE8-73ED-F50B-A7A977BA99DB}"/>
              </a:ext>
            </a:extLst>
          </p:cNvPr>
          <p:cNvGrpSpPr/>
          <p:nvPr/>
        </p:nvGrpSpPr>
        <p:grpSpPr>
          <a:xfrm>
            <a:off x="9942425" y="2731698"/>
            <a:ext cx="590429" cy="590429"/>
            <a:chOff x="2627224" y="1229743"/>
            <a:chExt cx="590429" cy="590429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8C81875B-AC44-A1C7-9621-DB9292E5D3DD}"/>
                </a:ext>
              </a:extLst>
            </p:cNvPr>
            <p:cNvSpPr/>
            <p:nvPr/>
          </p:nvSpPr>
          <p:spPr>
            <a:xfrm>
              <a:off x="2725947" y="1307380"/>
              <a:ext cx="414068" cy="414068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5AC44546-29FD-276B-5906-B04B66A42A5B}"/>
                </a:ext>
              </a:extLst>
            </p:cNvPr>
            <p:cNvSpPr/>
            <p:nvPr/>
          </p:nvSpPr>
          <p:spPr>
            <a:xfrm>
              <a:off x="2627224" y="1229743"/>
              <a:ext cx="590429" cy="590429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Diamond 13">
            <a:extLst>
              <a:ext uri="{FF2B5EF4-FFF2-40B4-BE49-F238E27FC236}">
                <a16:creationId xmlns:a16="http://schemas.microsoft.com/office/drawing/2014/main" id="{EBD7D63D-B060-5471-E1BE-FDE61FD2F7F6}"/>
              </a:ext>
            </a:extLst>
          </p:cNvPr>
          <p:cNvSpPr/>
          <p:nvPr/>
        </p:nvSpPr>
        <p:spPr>
          <a:xfrm>
            <a:off x="7973684" y="2388558"/>
            <a:ext cx="1276710" cy="1276710"/>
          </a:xfrm>
          <a:prstGeom prst="diamond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x &gt; 3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157E4125-A368-362D-3C9D-081C2A66AF4C}"/>
              </a:ext>
            </a:extLst>
          </p:cNvPr>
          <p:cNvCxnSpPr>
            <a:cxnSpLocks/>
          </p:cNvCxnSpPr>
          <p:nvPr/>
        </p:nvCxnSpPr>
        <p:spPr>
          <a:xfrm>
            <a:off x="9246561" y="3026912"/>
            <a:ext cx="69586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F550A0D3-80E2-FB7D-B25C-18C001F4BC40}"/>
              </a:ext>
            </a:extLst>
          </p:cNvPr>
          <p:cNvSpPr txBox="1"/>
          <p:nvPr/>
        </p:nvSpPr>
        <p:spPr>
          <a:xfrm>
            <a:off x="7066169" y="3950898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[ true ]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3F7D3AA-3116-3D08-0D19-2E7B1DE53801}"/>
              </a:ext>
            </a:extLst>
          </p:cNvPr>
          <p:cNvSpPr txBox="1"/>
          <p:nvPr/>
        </p:nvSpPr>
        <p:spPr>
          <a:xfrm>
            <a:off x="9146986" y="3154801"/>
            <a:ext cx="8662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[ false ]</a:t>
            </a:r>
          </a:p>
        </p:txBody>
      </p:sp>
      <p:sp>
        <p:nvSpPr>
          <p:cNvPr id="19" name="Rectangle: Folded Corner 18">
            <a:extLst>
              <a:ext uri="{FF2B5EF4-FFF2-40B4-BE49-F238E27FC236}">
                <a16:creationId xmlns:a16="http://schemas.microsoft.com/office/drawing/2014/main" id="{5239641D-8D3A-BF63-D802-9933A8087751}"/>
              </a:ext>
            </a:extLst>
          </p:cNvPr>
          <p:cNvSpPr/>
          <p:nvPr/>
        </p:nvSpPr>
        <p:spPr>
          <a:xfrm>
            <a:off x="1555802" y="2241636"/>
            <a:ext cx="793287" cy="448117"/>
          </a:xfrm>
          <a:prstGeom prst="foldedCorner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start</a:t>
            </a:r>
          </a:p>
        </p:txBody>
      </p:sp>
      <p:sp>
        <p:nvSpPr>
          <p:cNvPr id="20" name="Rectangle: Folded Corner 19">
            <a:extLst>
              <a:ext uri="{FF2B5EF4-FFF2-40B4-BE49-F238E27FC236}">
                <a16:creationId xmlns:a16="http://schemas.microsoft.com/office/drawing/2014/main" id="{4BF6DC34-FE55-B483-7930-A1ED0A3A1A8E}"/>
              </a:ext>
            </a:extLst>
          </p:cNvPr>
          <p:cNvSpPr/>
          <p:nvPr/>
        </p:nvSpPr>
        <p:spPr>
          <a:xfrm>
            <a:off x="9842911" y="2201872"/>
            <a:ext cx="793287" cy="448117"/>
          </a:xfrm>
          <a:prstGeom prst="foldedCorner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end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CE90B8-E610-AF19-85A2-9B3724168CCF}"/>
              </a:ext>
            </a:extLst>
          </p:cNvPr>
          <p:cNvSpPr txBox="1"/>
          <p:nvPr/>
        </p:nvSpPr>
        <p:spPr>
          <a:xfrm>
            <a:off x="7518881" y="2603692"/>
            <a:ext cx="4054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x</a:t>
            </a:r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75CCA5D6-2935-82B1-877F-60B9D26C53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63070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F3F39D5-6398-E40E-199C-DD41A7B34AFB}"/>
              </a:ext>
            </a:extLst>
          </p:cNvPr>
          <p:cNvSpPr/>
          <p:nvPr/>
        </p:nvSpPr>
        <p:spPr>
          <a:xfrm>
            <a:off x="515390" y="2639296"/>
            <a:ext cx="789709" cy="789709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0/1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5F7DB4C-3EB2-9B00-A625-7E8FDB19BCE0}"/>
              </a:ext>
            </a:extLst>
          </p:cNvPr>
          <p:cNvSpPr/>
          <p:nvPr/>
        </p:nvSpPr>
        <p:spPr>
          <a:xfrm>
            <a:off x="2114205" y="2639295"/>
            <a:ext cx="789709" cy="789709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0/1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3110F2D-0BB3-BF53-1B3E-DE858F6E97CC}"/>
              </a:ext>
            </a:extLst>
          </p:cNvPr>
          <p:cNvSpPr/>
          <p:nvPr/>
        </p:nvSpPr>
        <p:spPr>
          <a:xfrm>
            <a:off x="2903914" y="2639292"/>
            <a:ext cx="789709" cy="789709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0/1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C3D4C52-8F7A-BDD4-06B7-83E2EB4EEE86}"/>
              </a:ext>
            </a:extLst>
          </p:cNvPr>
          <p:cNvSpPr/>
          <p:nvPr/>
        </p:nvSpPr>
        <p:spPr>
          <a:xfrm>
            <a:off x="3693623" y="2639292"/>
            <a:ext cx="789709" cy="789709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0/1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8F2BEFF-BBD7-8C55-643D-6D293733B296}"/>
              </a:ext>
            </a:extLst>
          </p:cNvPr>
          <p:cNvSpPr/>
          <p:nvPr/>
        </p:nvSpPr>
        <p:spPr>
          <a:xfrm>
            <a:off x="4483332" y="2639292"/>
            <a:ext cx="789709" cy="789709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0/1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C1FB310-0071-64CA-A731-373C5AA2DC01}"/>
              </a:ext>
            </a:extLst>
          </p:cNvPr>
          <p:cNvSpPr/>
          <p:nvPr/>
        </p:nvSpPr>
        <p:spPr>
          <a:xfrm>
            <a:off x="5273041" y="2639295"/>
            <a:ext cx="789709" cy="789709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0/1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470E319-D3CF-9FF7-38AA-8B260B09E0C1}"/>
              </a:ext>
            </a:extLst>
          </p:cNvPr>
          <p:cNvSpPr/>
          <p:nvPr/>
        </p:nvSpPr>
        <p:spPr>
          <a:xfrm>
            <a:off x="6062750" y="2639292"/>
            <a:ext cx="789709" cy="789709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0/1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1EA31E1-E167-D392-E052-A3A5450863B6}"/>
              </a:ext>
            </a:extLst>
          </p:cNvPr>
          <p:cNvSpPr/>
          <p:nvPr/>
        </p:nvSpPr>
        <p:spPr>
          <a:xfrm>
            <a:off x="6852459" y="2639292"/>
            <a:ext cx="789709" cy="789709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0/1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BB62962-A4B0-A503-DD50-00BF975AA16C}"/>
              </a:ext>
            </a:extLst>
          </p:cNvPr>
          <p:cNvSpPr/>
          <p:nvPr/>
        </p:nvSpPr>
        <p:spPr>
          <a:xfrm>
            <a:off x="7642168" y="2639292"/>
            <a:ext cx="789709" cy="789709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0/1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9ABC765-A60E-B04A-D08C-8AA077178EA1}"/>
              </a:ext>
            </a:extLst>
          </p:cNvPr>
          <p:cNvSpPr/>
          <p:nvPr/>
        </p:nvSpPr>
        <p:spPr>
          <a:xfrm>
            <a:off x="9365674" y="2639292"/>
            <a:ext cx="789709" cy="789709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0/1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99B6707-5A4B-2D36-1987-7409159BB54A}"/>
              </a:ext>
            </a:extLst>
          </p:cNvPr>
          <p:cNvSpPr/>
          <p:nvPr/>
        </p:nvSpPr>
        <p:spPr>
          <a:xfrm>
            <a:off x="10814631" y="2639291"/>
            <a:ext cx="789709" cy="789709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0/1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6700881-7B4E-D1CF-F67F-749202EB2B45}"/>
              </a:ext>
            </a:extLst>
          </p:cNvPr>
          <p:cNvSpPr txBox="1"/>
          <p:nvPr/>
        </p:nvSpPr>
        <p:spPr>
          <a:xfrm>
            <a:off x="10313325" y="2769525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…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09956BD-2CA6-18E7-7359-45CC8412C69E}"/>
              </a:ext>
            </a:extLst>
          </p:cNvPr>
          <p:cNvSpPr txBox="1"/>
          <p:nvPr/>
        </p:nvSpPr>
        <p:spPr>
          <a:xfrm>
            <a:off x="2352501" y="352459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7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0682E7F-21F7-6CCB-C252-2E5FC0215EC3}"/>
              </a:ext>
            </a:extLst>
          </p:cNvPr>
          <p:cNvSpPr txBox="1"/>
          <p:nvPr/>
        </p:nvSpPr>
        <p:spPr>
          <a:xfrm>
            <a:off x="3147925" y="352459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6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07C6E7C-E8FC-4AC2-E3F4-FC4CD5C91FB7}"/>
              </a:ext>
            </a:extLst>
          </p:cNvPr>
          <p:cNvSpPr txBox="1"/>
          <p:nvPr/>
        </p:nvSpPr>
        <p:spPr>
          <a:xfrm>
            <a:off x="3943349" y="352459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5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17A67F0-443F-18F9-F3F3-1E956F5A9D86}"/>
              </a:ext>
            </a:extLst>
          </p:cNvPr>
          <p:cNvSpPr txBox="1"/>
          <p:nvPr/>
        </p:nvSpPr>
        <p:spPr>
          <a:xfrm>
            <a:off x="4727343" y="352459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DCE75A5-70DE-F44E-F6CC-49D65A98B70D}"/>
              </a:ext>
            </a:extLst>
          </p:cNvPr>
          <p:cNvSpPr txBox="1"/>
          <p:nvPr/>
        </p:nvSpPr>
        <p:spPr>
          <a:xfrm>
            <a:off x="9513506" y="3524596"/>
            <a:ext cx="494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n-1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CD030BB-3B5F-930C-1375-91589A85CACB}"/>
              </a:ext>
            </a:extLst>
          </p:cNvPr>
          <p:cNvSpPr txBox="1"/>
          <p:nvPr/>
        </p:nvSpPr>
        <p:spPr>
          <a:xfrm>
            <a:off x="11058642" y="352459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B797BA1-BE47-6DAB-DA6A-AD7EEF2D2864}"/>
              </a:ext>
            </a:extLst>
          </p:cNvPr>
          <p:cNvSpPr txBox="1"/>
          <p:nvPr/>
        </p:nvSpPr>
        <p:spPr>
          <a:xfrm>
            <a:off x="5519479" y="352459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A92960D-05FA-E3C8-0728-1C1D16C394F1}"/>
              </a:ext>
            </a:extLst>
          </p:cNvPr>
          <p:cNvSpPr txBox="1"/>
          <p:nvPr/>
        </p:nvSpPr>
        <p:spPr>
          <a:xfrm>
            <a:off x="6314903" y="352459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0B5E403-BD23-E82D-BB6B-DE115DFF604A}"/>
              </a:ext>
            </a:extLst>
          </p:cNvPr>
          <p:cNvSpPr txBox="1"/>
          <p:nvPr/>
        </p:nvSpPr>
        <p:spPr>
          <a:xfrm>
            <a:off x="7110327" y="352459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B1C7DE4-AFE4-26B1-7686-422848F6D40F}"/>
              </a:ext>
            </a:extLst>
          </p:cNvPr>
          <p:cNvSpPr txBox="1"/>
          <p:nvPr/>
        </p:nvSpPr>
        <p:spPr>
          <a:xfrm>
            <a:off x="7894321" y="352459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8A2E71E-6B21-5BE8-C158-0EF65F4DD633}"/>
              </a:ext>
            </a:extLst>
          </p:cNvPr>
          <p:cNvSpPr txBox="1"/>
          <p:nvPr/>
        </p:nvSpPr>
        <p:spPr>
          <a:xfrm>
            <a:off x="692075" y="4148850"/>
            <a:ext cx="436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bit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F6C43B8-36E1-27B1-92C9-F121D3525D59}"/>
              </a:ext>
            </a:extLst>
          </p:cNvPr>
          <p:cNvSpPr txBox="1"/>
          <p:nvPr/>
        </p:nvSpPr>
        <p:spPr>
          <a:xfrm>
            <a:off x="4961533" y="4148850"/>
            <a:ext cx="6005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byte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D1D34FB-14F3-4B41-E1B3-0A35BC46490A}"/>
              </a:ext>
            </a:extLst>
          </p:cNvPr>
          <p:cNvSpPr txBox="1"/>
          <p:nvPr/>
        </p:nvSpPr>
        <p:spPr>
          <a:xfrm>
            <a:off x="9888754" y="4148850"/>
            <a:ext cx="11925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n-bit word</a:t>
            </a:r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9D268700-1AA4-09DD-762F-B3DB7BA38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500406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4" grpId="0" animBg="1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C467CBC-1450-6B23-912B-AFD44640A09B}"/>
              </a:ext>
            </a:extLst>
          </p:cNvPr>
          <p:cNvSpPr/>
          <p:nvPr/>
        </p:nvSpPr>
        <p:spPr>
          <a:xfrm>
            <a:off x="4511615" y="3131388"/>
            <a:ext cx="2941608" cy="595223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7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2B76F62-73D6-4B73-F530-6D284F299693}"/>
              </a:ext>
            </a:extLst>
          </p:cNvPr>
          <p:cNvSpPr/>
          <p:nvPr/>
        </p:nvSpPr>
        <p:spPr>
          <a:xfrm>
            <a:off x="4511615" y="3726611"/>
            <a:ext cx="2941608" cy="595223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14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05228E7-C478-38CF-3BE6-DB4FDEE05288}"/>
              </a:ext>
            </a:extLst>
          </p:cNvPr>
          <p:cNvSpPr/>
          <p:nvPr/>
        </p:nvSpPr>
        <p:spPr>
          <a:xfrm>
            <a:off x="4511615" y="4321834"/>
            <a:ext cx="2941608" cy="595223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17DF236-822E-076B-8ADB-25F24AC6D7AE}"/>
              </a:ext>
            </a:extLst>
          </p:cNvPr>
          <p:cNvSpPr/>
          <p:nvPr/>
        </p:nvSpPr>
        <p:spPr>
          <a:xfrm>
            <a:off x="4511615" y="1940942"/>
            <a:ext cx="2941608" cy="595223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999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08B5D1-2F02-D199-C8ED-965445CB6509}"/>
              </a:ext>
            </a:extLst>
          </p:cNvPr>
          <p:cNvSpPr txBox="1"/>
          <p:nvPr/>
        </p:nvSpPr>
        <p:spPr>
          <a:xfrm>
            <a:off x="5810737" y="2649110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96D7B10-8116-8308-BA84-A3F73D80AEEC}"/>
              </a:ext>
            </a:extLst>
          </p:cNvPr>
          <p:cNvSpPr txBox="1"/>
          <p:nvPr/>
        </p:nvSpPr>
        <p:spPr>
          <a:xfrm>
            <a:off x="2881224" y="4492758"/>
            <a:ext cx="12469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location 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14FEAD-45D7-E2BE-6984-BC17F05D6480}"/>
              </a:ext>
            </a:extLst>
          </p:cNvPr>
          <p:cNvSpPr txBox="1"/>
          <p:nvPr/>
        </p:nvSpPr>
        <p:spPr>
          <a:xfrm>
            <a:off x="2881224" y="3839556"/>
            <a:ext cx="12469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location 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CAA02F2-8CF8-1B1C-259C-7E8132F05D8D}"/>
              </a:ext>
            </a:extLst>
          </p:cNvPr>
          <p:cNvSpPr txBox="1"/>
          <p:nvPr/>
        </p:nvSpPr>
        <p:spPr>
          <a:xfrm>
            <a:off x="2881224" y="3186354"/>
            <a:ext cx="12469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location 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C2F73D-AEDA-7525-29E8-F3AAC8244FAA}"/>
              </a:ext>
            </a:extLst>
          </p:cNvPr>
          <p:cNvSpPr txBox="1"/>
          <p:nvPr/>
        </p:nvSpPr>
        <p:spPr>
          <a:xfrm>
            <a:off x="2941608" y="5292356"/>
            <a:ext cx="12469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address</a:t>
            </a:r>
          </a:p>
        </p:txBody>
      </p:sp>
      <p:sp>
        <p:nvSpPr>
          <p:cNvPr id="11" name="Right Brace 10">
            <a:extLst>
              <a:ext uri="{FF2B5EF4-FFF2-40B4-BE49-F238E27FC236}">
                <a16:creationId xmlns:a16="http://schemas.microsoft.com/office/drawing/2014/main" id="{37164CE9-10D3-7942-861C-1E73DA4B7B92}"/>
              </a:ext>
            </a:extLst>
          </p:cNvPr>
          <p:cNvSpPr/>
          <p:nvPr/>
        </p:nvSpPr>
        <p:spPr>
          <a:xfrm rot="5400000">
            <a:off x="3365912" y="4498172"/>
            <a:ext cx="398330" cy="1126170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3385A6-D5AE-A0FC-A8DE-131E1E301699}"/>
              </a:ext>
            </a:extLst>
          </p:cNvPr>
          <p:cNvSpPr txBox="1"/>
          <p:nvPr/>
        </p:nvSpPr>
        <p:spPr>
          <a:xfrm>
            <a:off x="2734574" y="2107875"/>
            <a:ext cx="1453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location 2</a:t>
            </a:r>
            <a:r>
              <a:rPr lang="en-US" baseline="30000" dirty="0"/>
              <a:t>b</a:t>
            </a:r>
            <a:r>
              <a:rPr lang="en-US" dirty="0"/>
              <a:t>-1</a:t>
            </a:r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699B7942-7518-E29C-2B8C-C363047594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621937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DFFD52-5D3C-BE1A-2EEF-770AB57FC3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3734" y="1561768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Bits/bytes/words can represent:</a:t>
            </a:r>
          </a:p>
          <a:p>
            <a:pPr lvl="1"/>
            <a:r>
              <a:rPr lang="en-US" dirty="0"/>
              <a:t>A logical value or vector of logical values.</a:t>
            </a:r>
          </a:p>
          <a:p>
            <a:pPr lvl="1"/>
            <a:r>
              <a:rPr lang="en-US" dirty="0"/>
              <a:t>A number.</a:t>
            </a:r>
          </a:p>
          <a:p>
            <a:pPr lvl="1"/>
            <a:r>
              <a:rPr lang="en-US" dirty="0"/>
              <a:t>A character.</a:t>
            </a:r>
          </a:p>
          <a:p>
            <a:pPr lvl="1"/>
            <a:r>
              <a:rPr lang="en-US" dirty="0"/>
              <a:t>An instruction.</a:t>
            </a:r>
          </a:p>
          <a:p>
            <a:pPr lvl="1"/>
            <a:r>
              <a:rPr lang="en-US" dirty="0"/>
              <a:t>An address in memory.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0EE86F8-C0B6-92E5-4D95-86DA72E7CA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9413605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AF1C06-A9D7-6764-60E3-B5D2AD48F8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F23153-2183-005E-BDE1-0CAA2D50C7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3734" y="1561768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Instruction set architecture:</a:t>
            </a:r>
          </a:p>
          <a:p>
            <a:r>
              <a:rPr lang="en-US" dirty="0"/>
              <a:t>Describes the operations provided by the computer.</a:t>
            </a:r>
          </a:p>
          <a:p>
            <a:pPr marL="0" indent="0">
              <a:buNone/>
            </a:pPr>
            <a:r>
              <a:rPr lang="en-US" dirty="0"/>
              <a:t>Microarchitecture:</a:t>
            </a:r>
          </a:p>
          <a:p>
            <a:r>
              <a:rPr lang="en-US" dirty="0"/>
              <a:t>A structure that executes instructions.</a:t>
            </a:r>
          </a:p>
          <a:p>
            <a:pPr marL="0" indent="0">
              <a:buNone/>
            </a:pPr>
            <a:r>
              <a:rPr lang="en-US" dirty="0"/>
              <a:t>Synchronous logic is governed by a clock signal.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00C9795-C953-E1FA-B1E7-07CD956919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705451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90D05B-B63B-F5FF-9990-0DF19F945A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FDA331-8A8A-0095-6071-DBBB0DB956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9226" y="1170532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Algorithm:</a:t>
            </a:r>
          </a:p>
          <a:p>
            <a:r>
              <a:rPr lang="en-US" dirty="0"/>
              <a:t>A sequence of abstract operations designed to perform a desired function.</a:t>
            </a:r>
          </a:p>
          <a:p>
            <a:pPr marL="0" indent="0">
              <a:buNone/>
            </a:pPr>
            <a:r>
              <a:rPr lang="en-US" dirty="0"/>
              <a:t>Instruction:</a:t>
            </a:r>
          </a:p>
          <a:p>
            <a:r>
              <a:rPr lang="en-US" dirty="0"/>
              <a:t>An operation on a computer.</a:t>
            </a:r>
          </a:p>
          <a:p>
            <a:pPr marL="0" indent="0">
              <a:buNone/>
            </a:pPr>
            <a:r>
              <a:rPr lang="en-US" dirty="0"/>
              <a:t>Program:</a:t>
            </a:r>
          </a:p>
          <a:p>
            <a:r>
              <a:rPr lang="en-US" dirty="0"/>
              <a:t>A set of instructions and data that perform an algorithm on a computer.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BE24926-2C1F-0FAD-722D-189441C65B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42242791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B29310E-B076-439A-B8DB-6B5C43C388F5}"/>
              </a:ext>
            </a:extLst>
          </p:cNvPr>
          <p:cNvSpPr/>
          <p:nvPr/>
        </p:nvSpPr>
        <p:spPr>
          <a:xfrm>
            <a:off x="5873672" y="1604224"/>
            <a:ext cx="3744781" cy="299365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4572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lw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x28, 44(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sp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)</a:t>
            </a:r>
          </a:p>
          <a:p>
            <a:pPr marL="0" marR="0" indent="4572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lw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x29, 48(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sp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)</a:t>
            </a:r>
          </a:p>
          <a:p>
            <a:pPr marL="0" marR="0" indent="4572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bge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x28, x29, else1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if1: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	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addi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x30, x28, 0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	j endif1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else1: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	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addi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x30, x29, 0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endif1:</a:t>
            </a: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9DE7537E-D76C-419A-9A23-84D047E1E410}"/>
              </a:ext>
            </a:extLst>
          </p:cNvPr>
          <p:cNvSpPr/>
          <p:nvPr/>
        </p:nvSpPr>
        <p:spPr>
          <a:xfrm>
            <a:off x="5311439" y="2389392"/>
            <a:ext cx="562233" cy="38305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918BC0A-7045-3D59-AE5E-486C5BA13867}"/>
              </a:ext>
            </a:extLst>
          </p:cNvPr>
          <p:cNvSpPr txBox="1"/>
          <p:nvPr/>
        </p:nvSpPr>
        <p:spPr>
          <a:xfrm>
            <a:off x="2053087" y="2212329"/>
            <a:ext cx="215660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if (b &lt; c) </a:t>
            </a:r>
          </a:p>
          <a:p>
            <a:r>
              <a:rPr lang="en-US" dirty="0"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	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a = b; </a:t>
            </a:r>
          </a:p>
          <a:p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else </a:t>
            </a:r>
          </a:p>
          <a:p>
            <a:r>
              <a:rPr lang="en-US" dirty="0"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	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a = c;</a:t>
            </a:r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66C308A-0F58-0C81-876A-B8AFB714219A}"/>
              </a:ext>
            </a:extLst>
          </p:cNvPr>
          <p:cNvSpPr txBox="1"/>
          <p:nvPr/>
        </p:nvSpPr>
        <p:spPr>
          <a:xfrm>
            <a:off x="2372265" y="4796287"/>
            <a:ext cx="11604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 program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BCC1E5-A800-628E-2E8A-F1017EF16805}"/>
              </a:ext>
            </a:extLst>
          </p:cNvPr>
          <p:cNvSpPr txBox="1"/>
          <p:nvPr/>
        </p:nvSpPr>
        <p:spPr>
          <a:xfrm>
            <a:off x="7102779" y="4796287"/>
            <a:ext cx="1286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instructions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8A6795E6-2CE1-40B0-7788-59DF19334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4784168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2F2A6D27-CCB8-7861-6E98-FDAAB3ACB1D7}"/>
              </a:ext>
            </a:extLst>
          </p:cNvPr>
          <p:cNvCxnSpPr>
            <a:cxnSpLocks/>
          </p:cNvCxnSpPr>
          <p:nvPr/>
        </p:nvCxnSpPr>
        <p:spPr>
          <a:xfrm>
            <a:off x="3527306" y="1555449"/>
            <a:ext cx="0" cy="4181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" name="Straight Arrow Connector 1">
            <a:extLst>
              <a:ext uri="{FF2B5EF4-FFF2-40B4-BE49-F238E27FC236}">
                <a16:creationId xmlns:a16="http://schemas.microsoft.com/office/drawing/2014/main" id="{15A2FAC4-808E-07DE-6D10-4AA3412FCDC9}"/>
              </a:ext>
            </a:extLst>
          </p:cNvPr>
          <p:cNvCxnSpPr>
            <a:cxnSpLocks/>
          </p:cNvCxnSpPr>
          <p:nvPr/>
        </p:nvCxnSpPr>
        <p:spPr>
          <a:xfrm>
            <a:off x="5885776" y="1555449"/>
            <a:ext cx="0" cy="4181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8ACD2D95-A04C-193E-7C89-9DAA602003B2}"/>
              </a:ext>
            </a:extLst>
          </p:cNvPr>
          <p:cNvSpPr/>
          <p:nvPr/>
        </p:nvSpPr>
        <p:spPr>
          <a:xfrm>
            <a:off x="5073770" y="1050625"/>
            <a:ext cx="1543050" cy="50482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program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DA16A33-FA8F-9858-31D0-881A84914CF1}"/>
              </a:ext>
            </a:extLst>
          </p:cNvPr>
          <p:cNvSpPr/>
          <p:nvPr/>
        </p:nvSpPr>
        <p:spPr>
          <a:xfrm>
            <a:off x="7416920" y="1050624"/>
            <a:ext cx="1543050" cy="50482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input device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4D27F91F-26C1-3A9C-37D9-54C522B7095A}"/>
              </a:ext>
            </a:extLst>
          </p:cNvPr>
          <p:cNvCxnSpPr>
            <a:cxnSpLocks/>
          </p:cNvCxnSpPr>
          <p:nvPr/>
        </p:nvCxnSpPr>
        <p:spPr>
          <a:xfrm>
            <a:off x="8188445" y="1555449"/>
            <a:ext cx="0" cy="4181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9CDE83BB-E752-8167-84A5-06795FFD24F2}"/>
              </a:ext>
            </a:extLst>
          </p:cNvPr>
          <p:cNvSpPr/>
          <p:nvPr/>
        </p:nvSpPr>
        <p:spPr>
          <a:xfrm>
            <a:off x="8047951" y="2558174"/>
            <a:ext cx="276221" cy="366179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23552FC-280D-796E-C530-E6F6EC5F38C4}"/>
              </a:ext>
            </a:extLst>
          </p:cNvPr>
          <p:cNvSpPr/>
          <p:nvPr/>
        </p:nvSpPr>
        <p:spPr>
          <a:xfrm>
            <a:off x="5769095" y="1555448"/>
            <a:ext cx="233362" cy="394335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0EDE4FC6-20F9-06CB-29FF-93D129AA5A91}"/>
              </a:ext>
            </a:extLst>
          </p:cNvPr>
          <p:cNvCxnSpPr/>
          <p:nvPr/>
        </p:nvCxnSpPr>
        <p:spPr>
          <a:xfrm>
            <a:off x="6019126" y="2558174"/>
            <a:ext cx="2028825" cy="0"/>
          </a:xfrm>
          <a:prstGeom prst="straightConnector1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: Single Corner Snipped 12">
            <a:extLst>
              <a:ext uri="{FF2B5EF4-FFF2-40B4-BE49-F238E27FC236}">
                <a16:creationId xmlns:a16="http://schemas.microsoft.com/office/drawing/2014/main" id="{F1B5B395-09E4-F047-6E8C-16BC4B9624B6}"/>
              </a:ext>
            </a:extLst>
          </p:cNvPr>
          <p:cNvSpPr/>
          <p:nvPr/>
        </p:nvSpPr>
        <p:spPr>
          <a:xfrm>
            <a:off x="4197472" y="2433625"/>
            <a:ext cx="984643" cy="504825"/>
          </a:xfrm>
          <a:prstGeom prst="snip1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output</a:t>
            </a:r>
          </a:p>
        </p:txBody>
      </p:sp>
      <p:sp>
        <p:nvSpPr>
          <p:cNvPr id="14" name="Rectangle: Single Corner Snipped 13">
            <a:extLst>
              <a:ext uri="{FF2B5EF4-FFF2-40B4-BE49-F238E27FC236}">
                <a16:creationId xmlns:a16="http://schemas.microsoft.com/office/drawing/2014/main" id="{55085EAF-11B8-96BC-4129-B453DFB520EB}"/>
              </a:ext>
            </a:extLst>
          </p:cNvPr>
          <p:cNvSpPr/>
          <p:nvPr/>
        </p:nvSpPr>
        <p:spPr>
          <a:xfrm>
            <a:off x="6589437" y="2797334"/>
            <a:ext cx="984643" cy="504825"/>
          </a:xfrm>
          <a:prstGeom prst="snip1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input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8CCD273-AD61-1994-EF68-AF37DC3E861C}"/>
              </a:ext>
            </a:extLst>
          </p:cNvPr>
          <p:cNvSpPr/>
          <p:nvPr/>
        </p:nvSpPr>
        <p:spPr>
          <a:xfrm>
            <a:off x="8047951" y="4474430"/>
            <a:ext cx="276223" cy="804935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770EA0A7-0B67-8401-A311-92F38B872A1C}"/>
              </a:ext>
            </a:extLst>
          </p:cNvPr>
          <p:cNvCxnSpPr/>
          <p:nvPr/>
        </p:nvCxnSpPr>
        <p:spPr>
          <a:xfrm>
            <a:off x="6019128" y="4474431"/>
            <a:ext cx="2028825" cy="0"/>
          </a:xfrm>
          <a:prstGeom prst="straightConnector1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2077BDCE-801A-EE19-DEF9-E7AC06243A2E}"/>
              </a:ext>
            </a:extLst>
          </p:cNvPr>
          <p:cNvCxnSpPr/>
          <p:nvPr/>
        </p:nvCxnSpPr>
        <p:spPr>
          <a:xfrm>
            <a:off x="6019128" y="5178125"/>
            <a:ext cx="2028825" cy="0"/>
          </a:xfrm>
          <a:prstGeom prst="straightConnector1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6E01FB42-33A5-1239-1367-67531EDED97A}"/>
              </a:ext>
            </a:extLst>
          </p:cNvPr>
          <p:cNvSpPr/>
          <p:nvPr/>
        </p:nvSpPr>
        <p:spPr>
          <a:xfrm>
            <a:off x="2756480" y="1050623"/>
            <a:ext cx="1543050" cy="50482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output device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9111F99-E453-7A09-3647-9E6EFA22CF3C}"/>
              </a:ext>
            </a:extLst>
          </p:cNvPr>
          <p:cNvSpPr/>
          <p:nvPr/>
        </p:nvSpPr>
        <p:spPr>
          <a:xfrm>
            <a:off x="3392278" y="1907295"/>
            <a:ext cx="271454" cy="305956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EAF48A5-9E92-BD43-0301-783388312E87}"/>
              </a:ext>
            </a:extLst>
          </p:cNvPr>
          <p:cNvSpPr/>
          <p:nvPr/>
        </p:nvSpPr>
        <p:spPr>
          <a:xfrm>
            <a:off x="3392280" y="3823552"/>
            <a:ext cx="271454" cy="305956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40F7429-8B7E-98B5-B647-6997B3FD6CD1}"/>
              </a:ext>
            </a:extLst>
          </p:cNvPr>
          <p:cNvCxnSpPr>
            <a:cxnSpLocks/>
          </p:cNvCxnSpPr>
          <p:nvPr/>
        </p:nvCxnSpPr>
        <p:spPr>
          <a:xfrm>
            <a:off x="3663732" y="2211233"/>
            <a:ext cx="2105363" cy="2018"/>
          </a:xfrm>
          <a:prstGeom prst="straightConnector1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B1F87607-AC12-6B02-7366-8385B6D0186E}"/>
              </a:ext>
            </a:extLst>
          </p:cNvPr>
          <p:cNvCxnSpPr>
            <a:cxnSpLocks/>
          </p:cNvCxnSpPr>
          <p:nvPr/>
        </p:nvCxnSpPr>
        <p:spPr>
          <a:xfrm>
            <a:off x="3671447" y="4129508"/>
            <a:ext cx="2105363" cy="2018"/>
          </a:xfrm>
          <a:prstGeom prst="straightConnector1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Rectangle: Single Corner Snipped 29">
            <a:extLst>
              <a:ext uri="{FF2B5EF4-FFF2-40B4-BE49-F238E27FC236}">
                <a16:creationId xmlns:a16="http://schemas.microsoft.com/office/drawing/2014/main" id="{5538BA01-B53C-1118-EBC7-6E97F247714C}"/>
              </a:ext>
            </a:extLst>
          </p:cNvPr>
          <p:cNvSpPr/>
          <p:nvPr/>
        </p:nvSpPr>
        <p:spPr>
          <a:xfrm>
            <a:off x="4221884" y="4310336"/>
            <a:ext cx="984643" cy="504825"/>
          </a:xfrm>
          <a:prstGeom prst="snip1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output</a:t>
            </a:r>
          </a:p>
        </p:txBody>
      </p:sp>
      <p:sp>
        <p:nvSpPr>
          <p:cNvPr id="31" name="Rectangle: Single Corner Snipped 30">
            <a:extLst>
              <a:ext uri="{FF2B5EF4-FFF2-40B4-BE49-F238E27FC236}">
                <a16:creationId xmlns:a16="http://schemas.microsoft.com/office/drawing/2014/main" id="{6AA43663-D6E4-C00A-3DAC-FF3CDA51A189}"/>
              </a:ext>
            </a:extLst>
          </p:cNvPr>
          <p:cNvSpPr/>
          <p:nvPr/>
        </p:nvSpPr>
        <p:spPr>
          <a:xfrm>
            <a:off x="6616820" y="4599824"/>
            <a:ext cx="984643" cy="504825"/>
          </a:xfrm>
          <a:prstGeom prst="snip1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input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DC20F9E-FF02-58FB-29A4-EEF6A9F33B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5126248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be 4">
            <a:extLst>
              <a:ext uri="{FF2B5EF4-FFF2-40B4-BE49-F238E27FC236}">
                <a16:creationId xmlns:a16="http://schemas.microsoft.com/office/drawing/2014/main" id="{16566921-D946-20C6-5EBD-F2D4EDBDEBA1}"/>
              </a:ext>
            </a:extLst>
          </p:cNvPr>
          <p:cNvSpPr/>
          <p:nvPr/>
        </p:nvSpPr>
        <p:spPr>
          <a:xfrm>
            <a:off x="3926820" y="1119253"/>
            <a:ext cx="1190446" cy="1466491"/>
          </a:xfrm>
          <a:prstGeom prst="cub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7BA8411-8C62-4AEF-8F3D-CC2F14CCC832}"/>
              </a:ext>
            </a:extLst>
          </p:cNvPr>
          <p:cNvGrpSpPr/>
          <p:nvPr/>
        </p:nvGrpSpPr>
        <p:grpSpPr>
          <a:xfrm>
            <a:off x="9519614" y="3476232"/>
            <a:ext cx="1406179" cy="914400"/>
            <a:chOff x="5218981" y="3735239"/>
            <a:chExt cx="1406179" cy="9144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BD112CC-7B67-838F-9FBB-968925969B05}"/>
                </a:ext>
              </a:extLst>
            </p:cNvPr>
            <p:cNvSpPr/>
            <p:nvPr/>
          </p:nvSpPr>
          <p:spPr>
            <a:xfrm>
              <a:off x="5218981" y="3735239"/>
              <a:ext cx="1406179" cy="914400"/>
            </a:xfrm>
            <a:prstGeom prst="rect">
              <a:avLst/>
            </a:prstGeom>
          </p:spPr>
          <p:style>
            <a:lnRef idx="2">
              <a:schemeClr val="accent3">
                <a:shade val="15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6570E632-0959-C572-1C1A-BB8466FC9916}"/>
                </a:ext>
              </a:extLst>
            </p:cNvPr>
            <p:cNvSpPr/>
            <p:nvPr/>
          </p:nvSpPr>
          <p:spPr>
            <a:xfrm>
              <a:off x="5322498" y="3825815"/>
              <a:ext cx="1221762" cy="753035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DB19D6F9-4F39-77BB-9DC9-DD967B28D8AA}"/>
              </a:ext>
            </a:extLst>
          </p:cNvPr>
          <p:cNvGrpSpPr/>
          <p:nvPr/>
        </p:nvGrpSpPr>
        <p:grpSpPr>
          <a:xfrm>
            <a:off x="1537305" y="3300828"/>
            <a:ext cx="1406179" cy="914400"/>
            <a:chOff x="5218981" y="3735239"/>
            <a:chExt cx="1406179" cy="91440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74A9A39-7C6A-D7DC-93AD-53250164C1C7}"/>
                </a:ext>
              </a:extLst>
            </p:cNvPr>
            <p:cNvSpPr/>
            <p:nvPr/>
          </p:nvSpPr>
          <p:spPr>
            <a:xfrm>
              <a:off x="5218981" y="3735239"/>
              <a:ext cx="1406179" cy="914400"/>
            </a:xfrm>
            <a:prstGeom prst="rect">
              <a:avLst/>
            </a:prstGeom>
          </p:spPr>
          <p:style>
            <a:lnRef idx="2">
              <a:schemeClr val="accent3">
                <a:shade val="15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18B3874E-4F36-83BA-7A65-67EE3963529F}"/>
                </a:ext>
              </a:extLst>
            </p:cNvPr>
            <p:cNvSpPr/>
            <p:nvPr/>
          </p:nvSpPr>
          <p:spPr>
            <a:xfrm>
              <a:off x="5322498" y="3825815"/>
              <a:ext cx="1221762" cy="753035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E4E7F89-9A60-BE52-3B65-845232BD2299}"/>
              </a:ext>
            </a:extLst>
          </p:cNvPr>
          <p:cNvGrpSpPr/>
          <p:nvPr/>
        </p:nvGrpSpPr>
        <p:grpSpPr>
          <a:xfrm>
            <a:off x="3223731" y="4962850"/>
            <a:ext cx="1406179" cy="914400"/>
            <a:chOff x="5218981" y="3735239"/>
            <a:chExt cx="1406179" cy="91440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B5EF9013-37EF-5FEC-6811-515F65D78C46}"/>
                </a:ext>
              </a:extLst>
            </p:cNvPr>
            <p:cNvSpPr/>
            <p:nvPr/>
          </p:nvSpPr>
          <p:spPr>
            <a:xfrm>
              <a:off x="5218981" y="3735239"/>
              <a:ext cx="1406179" cy="914400"/>
            </a:xfrm>
            <a:prstGeom prst="rect">
              <a:avLst/>
            </a:prstGeom>
          </p:spPr>
          <p:style>
            <a:lnRef idx="2">
              <a:schemeClr val="accent3">
                <a:shade val="15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DF8518BA-61D3-A3E6-1F8A-F3CE8EFF0B06}"/>
                </a:ext>
              </a:extLst>
            </p:cNvPr>
            <p:cNvSpPr/>
            <p:nvPr/>
          </p:nvSpPr>
          <p:spPr>
            <a:xfrm>
              <a:off x="5322498" y="3825815"/>
              <a:ext cx="1221762" cy="753035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Cube 15">
            <a:extLst>
              <a:ext uri="{FF2B5EF4-FFF2-40B4-BE49-F238E27FC236}">
                <a16:creationId xmlns:a16="http://schemas.microsoft.com/office/drawing/2014/main" id="{4E457341-2502-E166-9E1A-78078A6F04B7}"/>
              </a:ext>
            </a:extLst>
          </p:cNvPr>
          <p:cNvSpPr/>
          <p:nvPr/>
        </p:nvSpPr>
        <p:spPr>
          <a:xfrm>
            <a:off x="6664270" y="3283575"/>
            <a:ext cx="1017917" cy="474453"/>
          </a:xfrm>
          <a:prstGeom prst="cub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2C6E7C2B-D3D7-D4C3-99AD-2926A67EA749}"/>
              </a:ext>
            </a:extLst>
          </p:cNvPr>
          <p:cNvGrpSpPr/>
          <p:nvPr/>
        </p:nvGrpSpPr>
        <p:grpSpPr>
          <a:xfrm>
            <a:off x="7825962" y="4319843"/>
            <a:ext cx="983411" cy="1492369"/>
            <a:chOff x="5900468" y="4356340"/>
            <a:chExt cx="983411" cy="1492369"/>
          </a:xfrm>
        </p:grpSpPr>
        <p:sp>
          <p:nvSpPr>
            <p:cNvPr id="17" name="Cube 16">
              <a:extLst>
                <a:ext uri="{FF2B5EF4-FFF2-40B4-BE49-F238E27FC236}">
                  <a16:creationId xmlns:a16="http://schemas.microsoft.com/office/drawing/2014/main" id="{253ABAC9-9811-549C-206E-4B8651C50AE2}"/>
                </a:ext>
              </a:extLst>
            </p:cNvPr>
            <p:cNvSpPr/>
            <p:nvPr/>
          </p:nvSpPr>
          <p:spPr>
            <a:xfrm>
              <a:off x="5900468" y="4356340"/>
              <a:ext cx="983411" cy="1492369"/>
            </a:xfrm>
            <a:prstGeom prst="cub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2AACABC4-8F4D-864F-F5D4-2F87525C39D1}"/>
                </a:ext>
              </a:extLst>
            </p:cNvPr>
            <p:cNvCxnSpPr/>
            <p:nvPr/>
          </p:nvCxnSpPr>
          <p:spPr>
            <a:xfrm>
              <a:off x="5900468" y="4934309"/>
              <a:ext cx="724619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2DC1D920-E4B3-7DCA-415B-51238F5A20CF}"/>
                </a:ext>
              </a:extLst>
            </p:cNvPr>
            <p:cNvSpPr/>
            <p:nvPr/>
          </p:nvSpPr>
          <p:spPr>
            <a:xfrm>
              <a:off x="6441344" y="5102523"/>
              <a:ext cx="45719" cy="287547"/>
            </a:xfrm>
            <a:prstGeom prst="round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97C4A3FB-7032-0166-4E95-DA1C4FF8AA1E}"/>
                </a:ext>
              </a:extLst>
            </p:cNvPr>
            <p:cNvSpPr/>
            <p:nvPr/>
          </p:nvSpPr>
          <p:spPr>
            <a:xfrm>
              <a:off x="6452558" y="4661857"/>
              <a:ext cx="45719" cy="202722"/>
            </a:xfrm>
            <a:prstGeom prst="round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B2F63289-9E94-8B84-439A-598A9EC6628D}"/>
              </a:ext>
            </a:extLst>
          </p:cNvPr>
          <p:cNvGrpSpPr/>
          <p:nvPr/>
        </p:nvGrpSpPr>
        <p:grpSpPr>
          <a:xfrm>
            <a:off x="6955656" y="2585744"/>
            <a:ext cx="435144" cy="697831"/>
            <a:chOff x="4750466" y="3316705"/>
            <a:chExt cx="435144" cy="697831"/>
          </a:xfrm>
        </p:grpSpPr>
        <p:sp>
          <p:nvSpPr>
            <p:cNvPr id="27" name="Isosceles Triangle 26">
              <a:extLst>
                <a:ext uri="{FF2B5EF4-FFF2-40B4-BE49-F238E27FC236}">
                  <a16:creationId xmlns:a16="http://schemas.microsoft.com/office/drawing/2014/main" id="{4863E545-C22E-AC33-6302-37CE22A851E8}"/>
                </a:ext>
              </a:extLst>
            </p:cNvPr>
            <p:cNvSpPr/>
            <p:nvPr/>
          </p:nvSpPr>
          <p:spPr>
            <a:xfrm rot="10800000">
              <a:off x="4750466" y="3316705"/>
              <a:ext cx="435144" cy="372979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D2C5BFF5-B15D-A45E-E928-675B0B55EE4A}"/>
                </a:ext>
              </a:extLst>
            </p:cNvPr>
            <p:cNvCxnSpPr>
              <a:cxnSpLocks/>
              <a:endCxn id="27" idx="3"/>
            </p:cNvCxnSpPr>
            <p:nvPr/>
          </p:nvCxnSpPr>
          <p:spPr>
            <a:xfrm flipV="1">
              <a:off x="4961022" y="3316705"/>
              <a:ext cx="7016" cy="69783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AD026B7-E97B-4132-A075-AB1C4E836FB6}"/>
              </a:ext>
            </a:extLst>
          </p:cNvPr>
          <p:cNvGrpSpPr/>
          <p:nvPr/>
        </p:nvGrpSpPr>
        <p:grpSpPr>
          <a:xfrm>
            <a:off x="8400911" y="3622012"/>
            <a:ext cx="435144" cy="697831"/>
            <a:chOff x="4750466" y="3316705"/>
            <a:chExt cx="435144" cy="697831"/>
          </a:xfrm>
        </p:grpSpPr>
        <p:sp>
          <p:nvSpPr>
            <p:cNvPr id="30" name="Isosceles Triangle 29">
              <a:extLst>
                <a:ext uri="{FF2B5EF4-FFF2-40B4-BE49-F238E27FC236}">
                  <a16:creationId xmlns:a16="http://schemas.microsoft.com/office/drawing/2014/main" id="{42C6F0CF-DD55-4D93-4D14-2B2DE118E9F9}"/>
                </a:ext>
              </a:extLst>
            </p:cNvPr>
            <p:cNvSpPr/>
            <p:nvPr/>
          </p:nvSpPr>
          <p:spPr>
            <a:xfrm rot="10800000">
              <a:off x="4750466" y="3316705"/>
              <a:ext cx="435144" cy="372979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9AA145A-E942-79A6-61C1-D0CDB334BF9B}"/>
                </a:ext>
              </a:extLst>
            </p:cNvPr>
            <p:cNvCxnSpPr>
              <a:cxnSpLocks/>
              <a:endCxn id="30" idx="3"/>
            </p:cNvCxnSpPr>
            <p:nvPr/>
          </p:nvCxnSpPr>
          <p:spPr>
            <a:xfrm flipV="1">
              <a:off x="4961022" y="3316705"/>
              <a:ext cx="7016" cy="69783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2EB7766-C395-F1F3-C5DD-44EB2C74F0D9}"/>
              </a:ext>
            </a:extLst>
          </p:cNvPr>
          <p:cNvCxnSpPr>
            <a:cxnSpLocks/>
            <a:stCxn id="5" idx="5"/>
            <a:endCxn id="4" idx="2"/>
          </p:cNvCxnSpPr>
          <p:nvPr/>
        </p:nvCxnSpPr>
        <p:spPr>
          <a:xfrm flipV="1">
            <a:off x="5117266" y="1399421"/>
            <a:ext cx="2708696" cy="304272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9B286B6D-A95F-DB6A-2F04-62E3D49D9585}"/>
              </a:ext>
            </a:extLst>
          </p:cNvPr>
          <p:cNvCxnSpPr>
            <a:cxnSpLocks/>
            <a:stCxn id="16" idx="5"/>
            <a:endCxn id="4" idx="3"/>
          </p:cNvCxnSpPr>
          <p:nvPr/>
        </p:nvCxnSpPr>
        <p:spPr>
          <a:xfrm flipV="1">
            <a:off x="7682187" y="1983861"/>
            <a:ext cx="590192" cy="147763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0AAF5C41-DAED-D56E-9A86-92E78B2556D6}"/>
              </a:ext>
            </a:extLst>
          </p:cNvPr>
          <p:cNvCxnSpPr>
            <a:cxnSpLocks/>
            <a:stCxn id="6" idx="0"/>
          </p:cNvCxnSpPr>
          <p:nvPr/>
        </p:nvCxnSpPr>
        <p:spPr>
          <a:xfrm flipH="1" flipV="1">
            <a:off x="8906019" y="1798667"/>
            <a:ext cx="1316685" cy="16775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FD233566-E24F-DFBE-8351-CFF7457FE56C}"/>
              </a:ext>
            </a:extLst>
          </p:cNvPr>
          <p:cNvCxnSpPr>
            <a:cxnSpLocks/>
            <a:stCxn id="11" idx="3"/>
            <a:endCxn id="5" idx="3"/>
          </p:cNvCxnSpPr>
          <p:nvPr/>
        </p:nvCxnSpPr>
        <p:spPr>
          <a:xfrm flipV="1">
            <a:off x="2943484" y="2585744"/>
            <a:ext cx="1429753" cy="1172284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18A34A95-D113-B8D2-D738-FF5E6D58328C}"/>
              </a:ext>
            </a:extLst>
          </p:cNvPr>
          <p:cNvCxnSpPr>
            <a:cxnSpLocks/>
            <a:stCxn id="14" idx="0"/>
            <a:endCxn id="5" idx="3"/>
          </p:cNvCxnSpPr>
          <p:nvPr/>
        </p:nvCxnSpPr>
        <p:spPr>
          <a:xfrm flipV="1">
            <a:off x="3926821" y="2585744"/>
            <a:ext cx="446416" cy="2377106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92527D5C-CB9D-60FC-2086-36C7FB1FE6EB}"/>
              </a:ext>
            </a:extLst>
          </p:cNvPr>
          <p:cNvSpPr txBox="1"/>
          <p:nvPr/>
        </p:nvSpPr>
        <p:spPr>
          <a:xfrm>
            <a:off x="6885692" y="3840774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hub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88DD369-3E6B-2DD1-EF82-2CF079AFB007}"/>
              </a:ext>
            </a:extLst>
          </p:cNvPr>
          <p:cNvSpPr txBox="1"/>
          <p:nvPr/>
        </p:nvSpPr>
        <p:spPr>
          <a:xfrm>
            <a:off x="2504751" y="1798667"/>
            <a:ext cx="12763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data center</a:t>
            </a: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52861162-C3BF-2880-2CF8-910153CB8A68}"/>
              </a:ext>
            </a:extLst>
          </p:cNvPr>
          <p:cNvGrpSpPr/>
          <p:nvPr/>
        </p:nvGrpSpPr>
        <p:grpSpPr>
          <a:xfrm>
            <a:off x="5163274" y="4787446"/>
            <a:ext cx="1958196" cy="733983"/>
            <a:chOff x="4408098" y="5124091"/>
            <a:chExt cx="1958196" cy="733983"/>
          </a:xfrm>
        </p:grpSpPr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F7134841-A4AB-1AFE-E142-B02BB69C8ADF}"/>
                </a:ext>
              </a:extLst>
            </p:cNvPr>
            <p:cNvSpPr/>
            <p:nvPr/>
          </p:nvSpPr>
          <p:spPr>
            <a:xfrm>
              <a:off x="4408098" y="5124091"/>
              <a:ext cx="1958196" cy="612475"/>
            </a:xfrm>
            <a:custGeom>
              <a:avLst/>
              <a:gdLst>
                <a:gd name="connsiteX0" fmla="*/ 0 w 1958196"/>
                <a:gd name="connsiteY0" fmla="*/ 595222 h 612475"/>
                <a:gd name="connsiteX1" fmla="*/ 181155 w 1958196"/>
                <a:gd name="connsiteY1" fmla="*/ 276045 h 612475"/>
                <a:gd name="connsiteX2" fmla="*/ 672860 w 1958196"/>
                <a:gd name="connsiteY2" fmla="*/ 241539 h 612475"/>
                <a:gd name="connsiteX3" fmla="*/ 819510 w 1958196"/>
                <a:gd name="connsiteY3" fmla="*/ 0 h 612475"/>
                <a:gd name="connsiteX4" fmla="*/ 1449238 w 1958196"/>
                <a:gd name="connsiteY4" fmla="*/ 8626 h 612475"/>
                <a:gd name="connsiteX5" fmla="*/ 1932317 w 1958196"/>
                <a:gd name="connsiteY5" fmla="*/ 293298 h 612475"/>
                <a:gd name="connsiteX6" fmla="*/ 1958196 w 1958196"/>
                <a:gd name="connsiteY6" fmla="*/ 612475 h 612475"/>
                <a:gd name="connsiteX7" fmla="*/ 0 w 1958196"/>
                <a:gd name="connsiteY7" fmla="*/ 595222 h 61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58196" h="612475">
                  <a:moveTo>
                    <a:pt x="0" y="595222"/>
                  </a:moveTo>
                  <a:lnTo>
                    <a:pt x="181155" y="276045"/>
                  </a:lnTo>
                  <a:lnTo>
                    <a:pt x="672860" y="241539"/>
                  </a:lnTo>
                  <a:lnTo>
                    <a:pt x="819510" y="0"/>
                  </a:lnTo>
                  <a:lnTo>
                    <a:pt x="1449238" y="8626"/>
                  </a:lnTo>
                  <a:lnTo>
                    <a:pt x="1932317" y="293298"/>
                  </a:lnTo>
                  <a:lnTo>
                    <a:pt x="1958196" y="612475"/>
                  </a:lnTo>
                  <a:lnTo>
                    <a:pt x="0" y="595222"/>
                  </a:lnTo>
                  <a:close/>
                </a:path>
              </a:pathLst>
            </a:custGeom>
            <a:solidFill>
              <a:srgbClr val="00B0F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081BECDF-FDFF-0852-0316-0627706B6DA3}"/>
                </a:ext>
              </a:extLst>
            </p:cNvPr>
            <p:cNvSpPr/>
            <p:nvPr/>
          </p:nvSpPr>
          <p:spPr>
            <a:xfrm>
              <a:off x="4664771" y="5522362"/>
              <a:ext cx="335712" cy="335712"/>
            </a:xfrm>
            <a:prstGeom prst="ellipse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DC36A655-D600-67C3-6122-8352AAC00141}"/>
                </a:ext>
              </a:extLst>
            </p:cNvPr>
            <p:cNvSpPr/>
            <p:nvPr/>
          </p:nvSpPr>
          <p:spPr>
            <a:xfrm>
              <a:off x="5864137" y="5506699"/>
              <a:ext cx="335712" cy="335712"/>
            </a:xfrm>
            <a:prstGeom prst="ellipse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41DB528D-5B86-CC87-474C-EB3337428448}"/>
              </a:ext>
            </a:extLst>
          </p:cNvPr>
          <p:cNvGrpSpPr/>
          <p:nvPr/>
        </p:nvGrpSpPr>
        <p:grpSpPr>
          <a:xfrm>
            <a:off x="5031348" y="3039968"/>
            <a:ext cx="703963" cy="1117998"/>
            <a:chOff x="11041811" y="5465600"/>
            <a:chExt cx="703963" cy="1117998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FA18BB0C-9399-2072-A886-536C08F28DC6}"/>
                </a:ext>
              </a:extLst>
            </p:cNvPr>
            <p:cNvSpPr/>
            <p:nvPr/>
          </p:nvSpPr>
          <p:spPr>
            <a:xfrm>
              <a:off x="11041811" y="5465600"/>
              <a:ext cx="703963" cy="1117998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998DCDA6-BF47-FD75-8888-0170B84E000C}"/>
                </a:ext>
              </a:extLst>
            </p:cNvPr>
            <p:cNvSpPr/>
            <p:nvPr/>
          </p:nvSpPr>
          <p:spPr>
            <a:xfrm>
              <a:off x="11085721" y="5506699"/>
              <a:ext cx="616142" cy="103580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9D328292-15EA-0910-FBDF-AF97CB53CDBF}"/>
                </a:ext>
              </a:extLst>
            </p:cNvPr>
            <p:cNvSpPr/>
            <p:nvPr/>
          </p:nvSpPr>
          <p:spPr>
            <a:xfrm>
              <a:off x="11185518" y="5599622"/>
              <a:ext cx="133728" cy="133728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86E33126-AC65-214A-02D8-8B4F39316D96}"/>
                </a:ext>
              </a:extLst>
            </p:cNvPr>
            <p:cNvSpPr/>
            <p:nvPr/>
          </p:nvSpPr>
          <p:spPr>
            <a:xfrm>
              <a:off x="11440058" y="5602838"/>
              <a:ext cx="133728" cy="133728"/>
            </a:xfrm>
            <a:prstGeom prst="roundRect">
              <a:avLst/>
            </a:prstGeom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0E361F59-A94F-3A0D-6C87-D854C58A765C}"/>
                </a:ext>
              </a:extLst>
            </p:cNvPr>
            <p:cNvSpPr/>
            <p:nvPr/>
          </p:nvSpPr>
          <p:spPr>
            <a:xfrm>
              <a:off x="11180367" y="5885202"/>
              <a:ext cx="133728" cy="133728"/>
            </a:xfrm>
            <a:prstGeom prst="roundRect">
              <a:avLst/>
            </a:prstGeom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19FA2F13-7C25-87BB-A2B9-788C308FF4C3}"/>
                </a:ext>
              </a:extLst>
            </p:cNvPr>
            <p:cNvSpPr/>
            <p:nvPr/>
          </p:nvSpPr>
          <p:spPr>
            <a:xfrm>
              <a:off x="11434907" y="5888418"/>
              <a:ext cx="133728" cy="133728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DB2C9CC1-FF02-2D46-4D2D-2C192D1AF58B}"/>
                </a:ext>
              </a:extLst>
            </p:cNvPr>
            <p:cNvSpPr/>
            <p:nvPr/>
          </p:nvSpPr>
          <p:spPr>
            <a:xfrm>
              <a:off x="11180367" y="6170782"/>
              <a:ext cx="133728" cy="133728"/>
            </a:xfrm>
            <a:prstGeom prst="roundRect">
              <a:avLst/>
            </a:prstGeom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E6B9CE41-47E6-080F-227C-45A59F4E7078}"/>
              </a:ext>
            </a:extLst>
          </p:cNvPr>
          <p:cNvSpPr txBox="1"/>
          <p:nvPr/>
        </p:nvSpPr>
        <p:spPr>
          <a:xfrm>
            <a:off x="4709705" y="4174775"/>
            <a:ext cx="13292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smartphone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C8EFE543-956C-CC66-8DE0-07BBE3CA4D2C}"/>
              </a:ext>
            </a:extLst>
          </p:cNvPr>
          <p:cNvCxnSpPr>
            <a:stCxn id="53" idx="4"/>
            <a:endCxn id="27" idx="0"/>
          </p:cNvCxnSpPr>
          <p:nvPr/>
        </p:nvCxnSpPr>
        <p:spPr>
          <a:xfrm flipV="1">
            <a:off x="6612512" y="2958723"/>
            <a:ext cx="560716" cy="1837349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1138F604-AFEA-4E75-FEA8-64E2732804F5}"/>
              </a:ext>
            </a:extLst>
          </p:cNvPr>
          <p:cNvCxnSpPr>
            <a:cxnSpLocks/>
            <a:stCxn id="30" idx="0"/>
            <a:endCxn id="27" idx="0"/>
          </p:cNvCxnSpPr>
          <p:nvPr/>
        </p:nvCxnSpPr>
        <p:spPr>
          <a:xfrm flipH="1" flipV="1">
            <a:off x="7173228" y="2958723"/>
            <a:ext cx="1445255" cy="1036268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Cube 49">
            <a:extLst>
              <a:ext uri="{FF2B5EF4-FFF2-40B4-BE49-F238E27FC236}">
                <a16:creationId xmlns:a16="http://schemas.microsoft.com/office/drawing/2014/main" id="{4B5577EA-5FA5-F787-CD07-96A0AFDD0BA6}"/>
              </a:ext>
            </a:extLst>
          </p:cNvPr>
          <p:cNvSpPr/>
          <p:nvPr/>
        </p:nvSpPr>
        <p:spPr>
          <a:xfrm>
            <a:off x="5755659" y="1917361"/>
            <a:ext cx="1017917" cy="474453"/>
          </a:xfrm>
          <a:prstGeom prst="cub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F757401C-E73A-7ED5-DFC5-BAD3686019EC}"/>
              </a:ext>
            </a:extLst>
          </p:cNvPr>
          <p:cNvSpPr txBox="1"/>
          <p:nvPr/>
        </p:nvSpPr>
        <p:spPr>
          <a:xfrm>
            <a:off x="5784019" y="2408623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cellular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0C7B2B4F-939A-D611-2F41-0A022733A9A1}"/>
              </a:ext>
            </a:extLst>
          </p:cNvPr>
          <p:cNvCxnSpPr>
            <a:cxnSpLocks/>
            <a:stCxn id="3" idx="0"/>
            <a:endCxn id="50" idx="2"/>
          </p:cNvCxnSpPr>
          <p:nvPr/>
        </p:nvCxnSpPr>
        <p:spPr>
          <a:xfrm flipV="1">
            <a:off x="5383330" y="2213894"/>
            <a:ext cx="372329" cy="826074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2DE6C054-694A-3BE6-A6D5-2D2DF4210FDF}"/>
              </a:ext>
            </a:extLst>
          </p:cNvPr>
          <p:cNvCxnSpPr>
            <a:cxnSpLocks/>
            <a:stCxn id="50" idx="5"/>
          </p:cNvCxnSpPr>
          <p:nvPr/>
        </p:nvCxnSpPr>
        <p:spPr>
          <a:xfrm flipV="1">
            <a:off x="6773576" y="1947032"/>
            <a:ext cx="1077905" cy="148249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Cube 3">
            <a:extLst>
              <a:ext uri="{FF2B5EF4-FFF2-40B4-BE49-F238E27FC236}">
                <a16:creationId xmlns:a16="http://schemas.microsoft.com/office/drawing/2014/main" id="{2206D0D6-884F-3DF4-2CCC-1C2BC9B08DE1}"/>
              </a:ext>
            </a:extLst>
          </p:cNvPr>
          <p:cNvSpPr/>
          <p:nvPr/>
        </p:nvSpPr>
        <p:spPr>
          <a:xfrm>
            <a:off x="7825962" y="517370"/>
            <a:ext cx="1190446" cy="1466491"/>
          </a:xfrm>
          <a:prstGeom prst="cub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61AEF088-5E67-7804-3426-C1FC6D7B8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42891201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4AA0BA4-B436-8C21-B33B-E82A8F150D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7650" y="2057400"/>
            <a:ext cx="4076700" cy="27432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C254AC-7955-DAB4-CBCD-8919FB8847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9353895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636F479-7B6A-ACDB-FED6-8CEF86589335}"/>
              </a:ext>
            </a:extLst>
          </p:cNvPr>
          <p:cNvCxnSpPr>
            <a:cxnSpLocks/>
          </p:cNvCxnSpPr>
          <p:nvPr/>
        </p:nvCxnSpPr>
        <p:spPr>
          <a:xfrm>
            <a:off x="6070707" y="680936"/>
            <a:ext cx="0" cy="5486951"/>
          </a:xfrm>
          <a:prstGeom prst="line">
            <a:avLst/>
          </a:prstGeom>
          <a:ln w="76200"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4C5B7AA0-04A7-C65A-CE7C-A4A7D201B2C2}"/>
              </a:ext>
            </a:extLst>
          </p:cNvPr>
          <p:cNvSpPr/>
          <p:nvPr/>
        </p:nvSpPr>
        <p:spPr>
          <a:xfrm>
            <a:off x="6877767" y="2298767"/>
            <a:ext cx="1519963" cy="151996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CPU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159FD56-DA18-98EB-E68D-004DD2CA178A}"/>
              </a:ext>
            </a:extLst>
          </p:cNvPr>
          <p:cNvSpPr/>
          <p:nvPr/>
        </p:nvSpPr>
        <p:spPr>
          <a:xfrm>
            <a:off x="3444567" y="2550076"/>
            <a:ext cx="1762189" cy="1017346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memory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446F5B8-EDF5-8E60-6051-C7BD3F4D0FCB}"/>
              </a:ext>
            </a:extLst>
          </p:cNvPr>
          <p:cNvSpPr/>
          <p:nvPr/>
        </p:nvSpPr>
        <p:spPr>
          <a:xfrm>
            <a:off x="6822353" y="1323553"/>
            <a:ext cx="1437584" cy="595223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keyboard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A1D05B2-FA60-BEA5-B5DE-EF7E0C3C19F3}"/>
              </a:ext>
            </a:extLst>
          </p:cNvPr>
          <p:cNvCxnSpPr>
            <a:cxnSpLocks/>
          </p:cNvCxnSpPr>
          <p:nvPr/>
        </p:nvCxnSpPr>
        <p:spPr>
          <a:xfrm flipH="1" flipV="1">
            <a:off x="5984562" y="3058749"/>
            <a:ext cx="893205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BD021D7-C934-9F00-D646-90EFC6ACD5EC}"/>
              </a:ext>
            </a:extLst>
          </p:cNvPr>
          <p:cNvCxnSpPr>
            <a:stCxn id="7" idx="3"/>
          </p:cNvCxnSpPr>
          <p:nvPr/>
        </p:nvCxnSpPr>
        <p:spPr>
          <a:xfrm>
            <a:off x="5206756" y="3058749"/>
            <a:ext cx="78420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DDA1C86-850A-B75F-EF9D-5647D41C5676}"/>
              </a:ext>
            </a:extLst>
          </p:cNvPr>
          <p:cNvCxnSpPr>
            <a:cxnSpLocks/>
            <a:stCxn id="20" idx="3"/>
            <a:endCxn id="8" idx="1"/>
          </p:cNvCxnSpPr>
          <p:nvPr/>
        </p:nvCxnSpPr>
        <p:spPr>
          <a:xfrm flipV="1">
            <a:off x="5206756" y="1621165"/>
            <a:ext cx="1615597" cy="660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Cylinder 3">
            <a:extLst>
              <a:ext uri="{FF2B5EF4-FFF2-40B4-BE49-F238E27FC236}">
                <a16:creationId xmlns:a16="http://schemas.microsoft.com/office/drawing/2014/main" id="{12890345-B53E-D320-22DA-9ADAD4AEC0C4}"/>
              </a:ext>
            </a:extLst>
          </p:cNvPr>
          <p:cNvSpPr/>
          <p:nvPr/>
        </p:nvSpPr>
        <p:spPr>
          <a:xfrm>
            <a:off x="3444568" y="3884595"/>
            <a:ext cx="1762188" cy="1431984"/>
          </a:xfrm>
          <a:prstGeom prst="can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storage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F496CFD-86CC-4A61-9048-A18D45DF9B69}"/>
              </a:ext>
            </a:extLst>
          </p:cNvPr>
          <p:cNvCxnSpPr>
            <a:cxnSpLocks/>
            <a:stCxn id="4" idx="4"/>
            <a:endCxn id="14" idx="1"/>
          </p:cNvCxnSpPr>
          <p:nvPr/>
        </p:nvCxnSpPr>
        <p:spPr>
          <a:xfrm>
            <a:off x="5206756" y="4600587"/>
            <a:ext cx="172790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1F4C21A-4567-1121-9F20-4FADB2812587}"/>
              </a:ext>
            </a:extLst>
          </p:cNvPr>
          <p:cNvGrpSpPr/>
          <p:nvPr/>
        </p:nvGrpSpPr>
        <p:grpSpPr>
          <a:xfrm>
            <a:off x="6934658" y="4143387"/>
            <a:ext cx="1406179" cy="914400"/>
            <a:chOff x="5218981" y="3735239"/>
            <a:chExt cx="1406179" cy="91440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E975D44-9CC4-A065-79FB-9AD356E7B4DF}"/>
                </a:ext>
              </a:extLst>
            </p:cNvPr>
            <p:cNvSpPr/>
            <p:nvPr/>
          </p:nvSpPr>
          <p:spPr>
            <a:xfrm>
              <a:off x="5218981" y="3735239"/>
              <a:ext cx="1406179" cy="914400"/>
            </a:xfrm>
            <a:prstGeom prst="rect">
              <a:avLst/>
            </a:prstGeom>
          </p:spPr>
          <p:style>
            <a:lnRef idx="2">
              <a:schemeClr val="accent3">
                <a:shade val="15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EE9BF4A6-CA47-CA60-2146-8AEF38BAAAF9}"/>
                </a:ext>
              </a:extLst>
            </p:cNvPr>
            <p:cNvSpPr/>
            <p:nvPr/>
          </p:nvSpPr>
          <p:spPr>
            <a:xfrm>
              <a:off x="5322498" y="3825815"/>
              <a:ext cx="1221762" cy="753035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display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9138CE7-C0EE-FE95-AD72-E2C156D7F859}"/>
              </a:ext>
            </a:extLst>
          </p:cNvPr>
          <p:cNvGrpSpPr/>
          <p:nvPr/>
        </p:nvGrpSpPr>
        <p:grpSpPr>
          <a:xfrm>
            <a:off x="4300984" y="1170567"/>
            <a:ext cx="905772" cy="914400"/>
            <a:chOff x="2286001" y="1477090"/>
            <a:chExt cx="905772" cy="914400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307F4DEF-5E79-F115-7E5C-12296526C197}"/>
                </a:ext>
              </a:extLst>
            </p:cNvPr>
            <p:cNvSpPr/>
            <p:nvPr/>
          </p:nvSpPr>
          <p:spPr>
            <a:xfrm>
              <a:off x="2286001" y="1477090"/>
              <a:ext cx="905772" cy="914400"/>
            </a:xfrm>
            <a:prstGeom prst="rect">
              <a:avLst/>
            </a:prstGeom>
          </p:spPr>
          <p:style>
            <a:lnRef idx="2">
              <a:schemeClr val="accent3">
                <a:shade val="15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75FF4FD4-E3EA-A0D3-801A-1B97FA400EBA}"/>
                </a:ext>
              </a:extLst>
            </p:cNvPr>
            <p:cNvSpPr/>
            <p:nvPr/>
          </p:nvSpPr>
          <p:spPr>
            <a:xfrm>
              <a:off x="2405561" y="1598374"/>
              <a:ext cx="671831" cy="671831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E973B9CC-24BE-39C3-991D-BA873C958D55}"/>
              </a:ext>
            </a:extLst>
          </p:cNvPr>
          <p:cNvSpPr txBox="1"/>
          <p:nvPr/>
        </p:nvSpPr>
        <p:spPr>
          <a:xfrm>
            <a:off x="3283673" y="1436498"/>
            <a:ext cx="9757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webcam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314B9E51-C9D5-0C1E-7DC5-AE32ADC2697E}"/>
              </a:ext>
            </a:extLst>
          </p:cNvPr>
          <p:cNvGrpSpPr/>
          <p:nvPr/>
        </p:nvGrpSpPr>
        <p:grpSpPr>
          <a:xfrm>
            <a:off x="7195680" y="5268382"/>
            <a:ext cx="906752" cy="532130"/>
            <a:chOff x="7038175" y="5148363"/>
            <a:chExt cx="906752" cy="532130"/>
          </a:xfrm>
        </p:grpSpPr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46B9C16E-12F3-E8CD-2827-5AF212F822DC}"/>
                </a:ext>
              </a:extLst>
            </p:cNvPr>
            <p:cNvSpPr/>
            <p:nvPr/>
          </p:nvSpPr>
          <p:spPr>
            <a:xfrm>
              <a:off x="7038175" y="5148363"/>
              <a:ext cx="906752" cy="532130"/>
            </a:xfrm>
            <a:prstGeom prst="round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D2B33344-227A-2412-58B3-C8D690DCE437}"/>
                </a:ext>
              </a:extLst>
            </p:cNvPr>
            <p:cNvCxnSpPr/>
            <p:nvPr/>
          </p:nvCxnSpPr>
          <p:spPr>
            <a:xfrm>
              <a:off x="7272068" y="5167223"/>
              <a:ext cx="0" cy="50033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A80B50B3-0AC9-473C-AD9E-47D7F732644E}"/>
              </a:ext>
            </a:extLst>
          </p:cNvPr>
          <p:cNvCxnSpPr>
            <a:cxnSpLocks/>
            <a:endCxn id="33" idx="1"/>
          </p:cNvCxnSpPr>
          <p:nvPr/>
        </p:nvCxnSpPr>
        <p:spPr>
          <a:xfrm>
            <a:off x="6096000" y="5534447"/>
            <a:ext cx="109968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FF1B9A47-B3CD-0A30-EDDC-C7B5A6459863}"/>
              </a:ext>
            </a:extLst>
          </p:cNvPr>
          <p:cNvSpPr txBox="1"/>
          <p:nvPr/>
        </p:nvSpPr>
        <p:spPr>
          <a:xfrm>
            <a:off x="8259937" y="5287242"/>
            <a:ext cx="8178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mouse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17D1427-F754-DFAA-7880-E8E41538D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9814622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wo small computing platforms: Raspberry Pi and Arduino.">
            <a:extLst>
              <a:ext uri="{FF2B5EF4-FFF2-40B4-BE49-F238E27FC236}">
                <a16:creationId xmlns:a16="http://schemas.microsoft.com/office/drawing/2014/main" id="{066A5B96-DA0F-E98A-2BB1-4B1248B4EE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1342707"/>
            <a:ext cx="5943600" cy="417258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BE8905-FA8A-4CE3-35D6-AA74188C1E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9797092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B890275-AE3B-4EF9-BE8B-79A4D21B8B8E}"/>
              </a:ext>
            </a:extLst>
          </p:cNvPr>
          <p:cNvSpPr/>
          <p:nvPr/>
        </p:nvSpPr>
        <p:spPr>
          <a:xfrm>
            <a:off x="4294615" y="3290798"/>
            <a:ext cx="3467595" cy="10282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kernel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49182E1-1F1B-A560-FA53-AA680D732ACB}"/>
              </a:ext>
            </a:extLst>
          </p:cNvPr>
          <p:cNvSpPr/>
          <p:nvPr/>
        </p:nvSpPr>
        <p:spPr>
          <a:xfrm>
            <a:off x="4294616" y="2262517"/>
            <a:ext cx="1112198" cy="102828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user interface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DBCF8A7-4178-66D5-519C-BCC493B0A2E8}"/>
              </a:ext>
            </a:extLst>
          </p:cNvPr>
          <p:cNvSpPr/>
          <p:nvPr/>
        </p:nvSpPr>
        <p:spPr>
          <a:xfrm>
            <a:off x="5406814" y="2262516"/>
            <a:ext cx="1112198" cy="102828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file system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04B261-D67E-28F0-9CA7-E2530441596C}"/>
              </a:ext>
            </a:extLst>
          </p:cNvPr>
          <p:cNvSpPr/>
          <p:nvPr/>
        </p:nvSpPr>
        <p:spPr>
          <a:xfrm>
            <a:off x="6519012" y="2262515"/>
            <a:ext cx="1243198" cy="1028281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networking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BCF481-4273-4096-4C05-0851E3918D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44743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39C61B-832A-844E-B22A-CD5C8EB19C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1B257D-7F55-9C37-78BC-726AC2BA5D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3734" y="1561768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Characteristics of computer systems:</a:t>
            </a:r>
          </a:p>
          <a:p>
            <a:r>
              <a:rPr lang="en-US" dirty="0"/>
              <a:t>Power and energy consumption.</a:t>
            </a:r>
          </a:p>
          <a:p>
            <a:r>
              <a:rPr lang="en-US" dirty="0"/>
              <a:t>Reliability and mean time between failures (MTBF).</a:t>
            </a:r>
          </a:p>
          <a:p>
            <a:r>
              <a:rPr lang="en-US" dirty="0"/>
              <a:t>Programmability.</a:t>
            </a:r>
          </a:p>
          <a:p>
            <a:r>
              <a:rPr lang="en-US" dirty="0"/>
              <a:t>Manufacturing costs.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Characteristics can be traded-off during design, sacrificing one characteristic to improve another.</a:t>
            </a:r>
          </a:p>
          <a:p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10DD3A0-999D-5167-843D-91CE248DC6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1617915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FA95EBE6-8725-661D-94E3-6212FF5CC8CB}"/>
              </a:ext>
            </a:extLst>
          </p:cNvPr>
          <p:cNvCxnSpPr>
            <a:cxnSpLocks/>
          </p:cNvCxnSpPr>
          <p:nvPr/>
        </p:nvCxnSpPr>
        <p:spPr>
          <a:xfrm>
            <a:off x="4345639" y="1693601"/>
            <a:ext cx="0" cy="4181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3398F132-127B-5716-7F65-68933AFF8584}"/>
              </a:ext>
            </a:extLst>
          </p:cNvPr>
          <p:cNvSpPr/>
          <p:nvPr/>
        </p:nvSpPr>
        <p:spPr>
          <a:xfrm>
            <a:off x="3533633" y="1188777"/>
            <a:ext cx="1543050" cy="50482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sketch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105C946-60CA-D31C-F669-19AD50B3C960}"/>
              </a:ext>
            </a:extLst>
          </p:cNvPr>
          <p:cNvSpPr/>
          <p:nvPr/>
        </p:nvSpPr>
        <p:spPr>
          <a:xfrm>
            <a:off x="5876783" y="1188776"/>
            <a:ext cx="1543050" cy="50482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LED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8DC9ECB7-7543-5C19-742D-B5E505EAFC2E}"/>
              </a:ext>
            </a:extLst>
          </p:cNvPr>
          <p:cNvCxnSpPr>
            <a:cxnSpLocks/>
          </p:cNvCxnSpPr>
          <p:nvPr/>
        </p:nvCxnSpPr>
        <p:spPr>
          <a:xfrm>
            <a:off x="6648308" y="1693601"/>
            <a:ext cx="0" cy="4181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127DAAF3-D85C-30C2-FF8B-C98408F44268}"/>
              </a:ext>
            </a:extLst>
          </p:cNvPr>
          <p:cNvSpPr/>
          <p:nvPr/>
        </p:nvSpPr>
        <p:spPr>
          <a:xfrm>
            <a:off x="6512576" y="2696326"/>
            <a:ext cx="271459" cy="703694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12305D8-7CE3-3E2D-F8CD-7215E864380D}"/>
              </a:ext>
            </a:extLst>
          </p:cNvPr>
          <p:cNvSpPr/>
          <p:nvPr/>
        </p:nvSpPr>
        <p:spPr>
          <a:xfrm>
            <a:off x="6512581" y="2045448"/>
            <a:ext cx="271454" cy="305956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48DCE82-DF73-65E3-CCDE-AD11D1860E81}"/>
              </a:ext>
            </a:extLst>
          </p:cNvPr>
          <p:cNvSpPr/>
          <p:nvPr/>
        </p:nvSpPr>
        <p:spPr>
          <a:xfrm>
            <a:off x="4228958" y="1693600"/>
            <a:ext cx="233362" cy="394335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4706351F-A579-E125-54FE-19F96BFB45B0}"/>
              </a:ext>
            </a:extLst>
          </p:cNvPr>
          <p:cNvCxnSpPr/>
          <p:nvPr/>
        </p:nvCxnSpPr>
        <p:spPr>
          <a:xfrm>
            <a:off x="4478989" y="2696326"/>
            <a:ext cx="202882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FFEF0AE3-EED4-2732-77F1-FFCE09FEB7FD}"/>
              </a:ext>
            </a:extLst>
          </p:cNvPr>
          <p:cNvCxnSpPr/>
          <p:nvPr/>
        </p:nvCxnSpPr>
        <p:spPr>
          <a:xfrm>
            <a:off x="4478989" y="3400020"/>
            <a:ext cx="202882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6F09CC0E-E2A4-003E-D58F-ABFD52A7565D}"/>
              </a:ext>
            </a:extLst>
          </p:cNvPr>
          <p:cNvCxnSpPr/>
          <p:nvPr/>
        </p:nvCxnSpPr>
        <p:spPr>
          <a:xfrm>
            <a:off x="4483756" y="2045448"/>
            <a:ext cx="202882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75206B66-59DF-884B-6C32-7C94204C3F99}"/>
              </a:ext>
            </a:extLst>
          </p:cNvPr>
          <p:cNvCxnSpPr/>
          <p:nvPr/>
        </p:nvCxnSpPr>
        <p:spPr>
          <a:xfrm>
            <a:off x="4483755" y="2332354"/>
            <a:ext cx="202882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Rectangle: Single Corner Snipped 25">
            <a:extLst>
              <a:ext uri="{FF2B5EF4-FFF2-40B4-BE49-F238E27FC236}">
                <a16:creationId xmlns:a16="http://schemas.microsoft.com/office/drawing/2014/main" id="{5823A172-8D98-9AFC-92F0-85EE7ED79506}"/>
              </a:ext>
            </a:extLst>
          </p:cNvPr>
          <p:cNvSpPr/>
          <p:nvPr/>
        </p:nvSpPr>
        <p:spPr>
          <a:xfrm>
            <a:off x="7206715" y="2037369"/>
            <a:ext cx="984643" cy="504825"/>
          </a:xfrm>
          <a:prstGeom prst="snip1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dot</a:t>
            </a:r>
          </a:p>
        </p:txBody>
      </p:sp>
      <p:sp>
        <p:nvSpPr>
          <p:cNvPr id="31" name="Rectangle: Single Corner Snipped 30">
            <a:extLst>
              <a:ext uri="{FF2B5EF4-FFF2-40B4-BE49-F238E27FC236}">
                <a16:creationId xmlns:a16="http://schemas.microsoft.com/office/drawing/2014/main" id="{E7B2B898-15F0-7543-3358-D98DB07324BA}"/>
              </a:ext>
            </a:extLst>
          </p:cNvPr>
          <p:cNvSpPr/>
          <p:nvPr/>
        </p:nvSpPr>
        <p:spPr>
          <a:xfrm>
            <a:off x="7206714" y="2760402"/>
            <a:ext cx="984643" cy="504825"/>
          </a:xfrm>
          <a:prstGeom prst="snip1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dash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47169F2-3248-0E76-575E-297B2AC655B5}"/>
              </a:ext>
            </a:extLst>
          </p:cNvPr>
          <p:cNvSpPr/>
          <p:nvPr/>
        </p:nvSpPr>
        <p:spPr>
          <a:xfrm>
            <a:off x="6512578" y="4612583"/>
            <a:ext cx="271459" cy="703694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8A23FB9-4EE5-A517-AF8B-5B6E6AC0CA5D}"/>
              </a:ext>
            </a:extLst>
          </p:cNvPr>
          <p:cNvSpPr/>
          <p:nvPr/>
        </p:nvSpPr>
        <p:spPr>
          <a:xfrm>
            <a:off x="6512583" y="3961705"/>
            <a:ext cx="271454" cy="305956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D5BBA75E-62D9-BE9A-347D-C8F771B5CEB8}"/>
              </a:ext>
            </a:extLst>
          </p:cNvPr>
          <p:cNvCxnSpPr/>
          <p:nvPr/>
        </p:nvCxnSpPr>
        <p:spPr>
          <a:xfrm>
            <a:off x="4478991" y="4612583"/>
            <a:ext cx="202882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0F40BCBD-E3FE-6250-870C-CB7D49600F7B}"/>
              </a:ext>
            </a:extLst>
          </p:cNvPr>
          <p:cNvCxnSpPr/>
          <p:nvPr/>
        </p:nvCxnSpPr>
        <p:spPr>
          <a:xfrm>
            <a:off x="4478991" y="5316277"/>
            <a:ext cx="202882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A542157E-40D1-4F46-6B69-0C987E2B54CB}"/>
              </a:ext>
            </a:extLst>
          </p:cNvPr>
          <p:cNvCxnSpPr/>
          <p:nvPr/>
        </p:nvCxnSpPr>
        <p:spPr>
          <a:xfrm>
            <a:off x="4483758" y="3961705"/>
            <a:ext cx="202882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BA842B67-381A-8D7E-56F4-FFA16F9BCAF2}"/>
              </a:ext>
            </a:extLst>
          </p:cNvPr>
          <p:cNvCxnSpPr/>
          <p:nvPr/>
        </p:nvCxnSpPr>
        <p:spPr>
          <a:xfrm>
            <a:off x="4483757" y="4248611"/>
            <a:ext cx="202882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7848F0-1E1C-4EDB-328B-74D632A5F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82604960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F08A5D2A-78A6-4B78-92E5-6545DE3F0B6A}"/>
              </a:ext>
            </a:extLst>
          </p:cNvPr>
          <p:cNvSpPr/>
          <p:nvPr/>
        </p:nvSpPr>
        <p:spPr>
          <a:xfrm>
            <a:off x="5134685" y="3338014"/>
            <a:ext cx="285750" cy="19764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980BF8F-7918-4F3C-9410-5F76291C2E97}"/>
              </a:ext>
            </a:extLst>
          </p:cNvPr>
          <p:cNvSpPr/>
          <p:nvPr/>
        </p:nvSpPr>
        <p:spPr>
          <a:xfrm>
            <a:off x="6772985" y="2499814"/>
            <a:ext cx="285750" cy="19764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6BEFD0C-6A6F-4BDB-9312-82E2472866C3}"/>
              </a:ext>
            </a:extLst>
          </p:cNvPr>
          <p:cNvSpPr/>
          <p:nvPr/>
        </p:nvSpPr>
        <p:spPr>
          <a:xfrm>
            <a:off x="3677360" y="1718765"/>
            <a:ext cx="1562100" cy="31623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E1D374AC-B893-40F5-ADA0-065E360DCDBC}"/>
              </a:ext>
            </a:extLst>
          </p:cNvPr>
          <p:cNvSpPr/>
          <p:nvPr/>
        </p:nvSpPr>
        <p:spPr>
          <a:xfrm>
            <a:off x="4848935" y="1956890"/>
            <a:ext cx="285750" cy="2857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2DFE31BD-FC1E-4C84-A475-D3F15F647435}"/>
              </a:ext>
            </a:extLst>
          </p:cNvPr>
          <p:cNvSpPr/>
          <p:nvPr/>
        </p:nvSpPr>
        <p:spPr>
          <a:xfrm>
            <a:off x="4944185" y="2052140"/>
            <a:ext cx="104775" cy="1047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1459B0D-471F-4239-8049-956C55CCC415}"/>
              </a:ext>
            </a:extLst>
          </p:cNvPr>
          <p:cNvSpPr/>
          <p:nvPr/>
        </p:nvSpPr>
        <p:spPr>
          <a:xfrm>
            <a:off x="6944435" y="2371227"/>
            <a:ext cx="1171575" cy="193357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BC7E499-A511-46AC-B0F6-6A671AC448E8}"/>
              </a:ext>
            </a:extLst>
          </p:cNvPr>
          <p:cNvSpPr/>
          <p:nvPr/>
        </p:nvSpPr>
        <p:spPr>
          <a:xfrm>
            <a:off x="7144460" y="2766515"/>
            <a:ext cx="571500" cy="571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211DD26-9223-4B54-9A4E-11617737E27B}"/>
              </a:ext>
            </a:extLst>
          </p:cNvPr>
          <p:cNvSpPr/>
          <p:nvPr/>
        </p:nvSpPr>
        <p:spPr>
          <a:xfrm>
            <a:off x="7144460" y="3878558"/>
            <a:ext cx="228600" cy="2286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A7CA868-E286-438F-876A-D5E9463D991B}"/>
              </a:ext>
            </a:extLst>
          </p:cNvPr>
          <p:cNvSpPr/>
          <p:nvPr/>
        </p:nvSpPr>
        <p:spPr>
          <a:xfrm>
            <a:off x="7144460" y="3535658"/>
            <a:ext cx="228600" cy="2286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C157280-5B38-4C69-9B15-A7C0BDB1A96E}"/>
              </a:ext>
            </a:extLst>
          </p:cNvPr>
          <p:cNvSpPr/>
          <p:nvPr/>
        </p:nvSpPr>
        <p:spPr>
          <a:xfrm>
            <a:off x="7504027" y="3671391"/>
            <a:ext cx="509590" cy="25955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C9D1A3C5-9317-41E3-9A7E-A53C86DDA43E}"/>
              </a:ext>
            </a:extLst>
          </p:cNvPr>
          <p:cNvSpPr/>
          <p:nvPr/>
        </p:nvSpPr>
        <p:spPr>
          <a:xfrm>
            <a:off x="5429960" y="2585540"/>
            <a:ext cx="1343025" cy="857960"/>
          </a:xfrm>
          <a:custGeom>
            <a:avLst/>
            <a:gdLst>
              <a:gd name="connsiteX0" fmla="*/ 0 w 1343025"/>
              <a:gd name="connsiteY0" fmla="*/ 847725 h 857960"/>
              <a:gd name="connsiteX1" fmla="*/ 390525 w 1343025"/>
              <a:gd name="connsiteY1" fmla="*/ 762000 h 857960"/>
              <a:gd name="connsiteX2" fmla="*/ 885825 w 1343025"/>
              <a:gd name="connsiteY2" fmla="*/ 152400 h 857960"/>
              <a:gd name="connsiteX3" fmla="*/ 1343025 w 1343025"/>
              <a:gd name="connsiteY3" fmla="*/ 0 h 85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3025" h="857960">
                <a:moveTo>
                  <a:pt x="0" y="847725"/>
                </a:moveTo>
                <a:cubicBezTo>
                  <a:pt x="121444" y="862806"/>
                  <a:pt x="242888" y="877887"/>
                  <a:pt x="390525" y="762000"/>
                </a:cubicBezTo>
                <a:cubicBezTo>
                  <a:pt x="538162" y="646113"/>
                  <a:pt x="727075" y="279400"/>
                  <a:pt x="885825" y="152400"/>
                </a:cubicBezTo>
                <a:cubicBezTo>
                  <a:pt x="1044575" y="25400"/>
                  <a:pt x="1193800" y="12700"/>
                  <a:pt x="1343025" y="0"/>
                </a:cubicBezTo>
              </a:path>
            </a:pathLst>
          </a:cu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42B5CAA-8C5E-4090-B9F1-FC5FBDC4F1F5}"/>
              </a:ext>
            </a:extLst>
          </p:cNvPr>
          <p:cNvSpPr txBox="1"/>
          <p:nvPr/>
        </p:nvSpPr>
        <p:spPr>
          <a:xfrm>
            <a:off x="4162175" y="4985840"/>
            <a:ext cx="5924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host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D425A92-2F30-4A1A-867A-EB087F918E2D}"/>
              </a:ext>
            </a:extLst>
          </p:cNvPr>
          <p:cNvSpPr txBox="1"/>
          <p:nvPr/>
        </p:nvSpPr>
        <p:spPr>
          <a:xfrm>
            <a:off x="7157908" y="4390527"/>
            <a:ext cx="744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target</a:t>
            </a:r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1DFBD334-D0C0-3C9C-F0C6-1848E88DB0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8706053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F867DDC-7490-162B-EB58-FC07263D1C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4200" y="71437"/>
            <a:ext cx="5943600" cy="671512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58AF08-1E33-5B97-40CC-3A583D0D3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40162370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EB77D1-4060-B180-022E-58A76840DB21}"/>
              </a:ext>
            </a:extLst>
          </p:cNvPr>
          <p:cNvSpPr txBox="1"/>
          <p:nvPr/>
        </p:nvSpPr>
        <p:spPr>
          <a:xfrm>
            <a:off x="2113793" y="2391858"/>
            <a:ext cx="227658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if (a &lt; b) { </a:t>
            </a:r>
          </a:p>
          <a:p>
            <a:r>
              <a:rPr lang="en-US" dirty="0"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maxval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= b; </a:t>
            </a:r>
          </a:p>
          <a:p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} else { </a:t>
            </a:r>
          </a:p>
          <a:p>
            <a:r>
              <a:rPr lang="en-US" dirty="0"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maxval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= a; </a:t>
            </a:r>
          </a:p>
          <a:p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}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2F031BA-91B4-CF42-F453-2DCFE2D463D6}"/>
              </a:ext>
            </a:extLst>
          </p:cNvPr>
          <p:cNvSpPr txBox="1"/>
          <p:nvPr/>
        </p:nvSpPr>
        <p:spPr>
          <a:xfrm>
            <a:off x="6940902" y="2530357"/>
            <a:ext cx="339227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int max(int a, int b) {</a:t>
            </a: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if (a &gt; b) return a;</a:t>
            </a: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else return b;</a:t>
            </a: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}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13ED46-8341-2A4F-C580-B973952D3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7240585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263497F-45E8-1E2B-33A3-E3BC6C75E791}"/>
              </a:ext>
            </a:extLst>
          </p:cNvPr>
          <p:cNvSpPr txBox="1"/>
          <p:nvPr/>
        </p:nvSpPr>
        <p:spPr>
          <a:xfrm>
            <a:off x="3915508" y="2443090"/>
            <a:ext cx="450796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void setup() {</a:t>
            </a: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// initialize LED as output</a:t>
            </a: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pinMode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(LED_BUILTIN, OUTPUT);</a:t>
            </a: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}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0EC8E70-1C8D-7FAB-354D-435878BE47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0713926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636F479-7B6A-ACDB-FED6-8CEF86589335}"/>
              </a:ext>
            </a:extLst>
          </p:cNvPr>
          <p:cNvCxnSpPr>
            <a:cxnSpLocks/>
          </p:cNvCxnSpPr>
          <p:nvPr/>
        </p:nvCxnSpPr>
        <p:spPr>
          <a:xfrm>
            <a:off x="5984562" y="1698604"/>
            <a:ext cx="0" cy="3342707"/>
          </a:xfrm>
          <a:prstGeom prst="line">
            <a:avLst/>
          </a:prstGeom>
          <a:ln w="76200"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4C5B7AA0-04A7-C65A-CE7C-A4A7D201B2C2}"/>
              </a:ext>
            </a:extLst>
          </p:cNvPr>
          <p:cNvSpPr/>
          <p:nvPr/>
        </p:nvSpPr>
        <p:spPr>
          <a:xfrm>
            <a:off x="6877767" y="2528225"/>
            <a:ext cx="1519963" cy="151996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CPU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159FD56-DA18-98EB-E68D-004DD2CA178A}"/>
              </a:ext>
            </a:extLst>
          </p:cNvPr>
          <p:cNvSpPr/>
          <p:nvPr/>
        </p:nvSpPr>
        <p:spPr>
          <a:xfrm>
            <a:off x="3438169" y="2170943"/>
            <a:ext cx="1762189" cy="1017346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memory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446F5B8-EDF5-8E60-6051-C7BD3F4D0FCB}"/>
              </a:ext>
            </a:extLst>
          </p:cNvPr>
          <p:cNvSpPr/>
          <p:nvPr/>
        </p:nvSpPr>
        <p:spPr>
          <a:xfrm>
            <a:off x="3438169" y="3566766"/>
            <a:ext cx="1762189" cy="1017346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I/O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A1D05B2-FA60-BEA5-B5DE-EF7E0C3C19F3}"/>
              </a:ext>
            </a:extLst>
          </p:cNvPr>
          <p:cNvCxnSpPr>
            <a:cxnSpLocks/>
            <a:stCxn id="6" idx="1"/>
          </p:cNvCxnSpPr>
          <p:nvPr/>
        </p:nvCxnSpPr>
        <p:spPr>
          <a:xfrm flipH="1" flipV="1">
            <a:off x="5984562" y="3288206"/>
            <a:ext cx="893205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BD021D7-C934-9F00-D646-90EFC6ACD5EC}"/>
              </a:ext>
            </a:extLst>
          </p:cNvPr>
          <p:cNvCxnSpPr>
            <a:stCxn id="7" idx="3"/>
          </p:cNvCxnSpPr>
          <p:nvPr/>
        </p:nvCxnSpPr>
        <p:spPr>
          <a:xfrm>
            <a:off x="5200358" y="2679616"/>
            <a:ext cx="78420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DDA1C86-850A-B75F-EF9D-5647D41C5676}"/>
              </a:ext>
            </a:extLst>
          </p:cNvPr>
          <p:cNvCxnSpPr>
            <a:stCxn id="8" idx="3"/>
          </p:cNvCxnSpPr>
          <p:nvPr/>
        </p:nvCxnSpPr>
        <p:spPr>
          <a:xfrm>
            <a:off x="5200358" y="4075439"/>
            <a:ext cx="78420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03542CCB-7A8B-4D1C-3BAD-60C24BE2EF55}"/>
              </a:ext>
            </a:extLst>
          </p:cNvPr>
          <p:cNvSpPr txBox="1"/>
          <p:nvPr/>
        </p:nvSpPr>
        <p:spPr>
          <a:xfrm>
            <a:off x="5725516" y="5065595"/>
            <a:ext cx="518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bus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6E59CB-2CAA-C8A5-C67B-6ABA0D359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900478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FA95EBE6-8725-661D-94E3-6212FF5CC8CB}"/>
              </a:ext>
            </a:extLst>
          </p:cNvPr>
          <p:cNvCxnSpPr>
            <a:cxnSpLocks/>
          </p:cNvCxnSpPr>
          <p:nvPr/>
        </p:nvCxnSpPr>
        <p:spPr>
          <a:xfrm>
            <a:off x="6398626" y="1956760"/>
            <a:ext cx="0" cy="4181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3398F132-127B-5716-7F65-68933AFF8584}"/>
              </a:ext>
            </a:extLst>
          </p:cNvPr>
          <p:cNvSpPr/>
          <p:nvPr/>
        </p:nvSpPr>
        <p:spPr>
          <a:xfrm>
            <a:off x="5586620" y="1451936"/>
            <a:ext cx="1543050" cy="50482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sketch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105C946-60CA-D31C-F669-19AD50B3C960}"/>
              </a:ext>
            </a:extLst>
          </p:cNvPr>
          <p:cNvSpPr/>
          <p:nvPr/>
        </p:nvSpPr>
        <p:spPr>
          <a:xfrm>
            <a:off x="7929770" y="1451935"/>
            <a:ext cx="1543050" cy="50482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LED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8DC9ECB7-7543-5C19-742D-B5E505EAFC2E}"/>
              </a:ext>
            </a:extLst>
          </p:cNvPr>
          <p:cNvCxnSpPr>
            <a:cxnSpLocks/>
          </p:cNvCxnSpPr>
          <p:nvPr/>
        </p:nvCxnSpPr>
        <p:spPr>
          <a:xfrm>
            <a:off x="8701295" y="1956760"/>
            <a:ext cx="0" cy="4181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127DAAF3-D85C-30C2-FF8B-C98408F44268}"/>
              </a:ext>
            </a:extLst>
          </p:cNvPr>
          <p:cNvSpPr/>
          <p:nvPr/>
        </p:nvSpPr>
        <p:spPr>
          <a:xfrm>
            <a:off x="8565563" y="2959485"/>
            <a:ext cx="271459" cy="703694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12305D8-7CE3-3E2D-F8CD-7215E864380D}"/>
              </a:ext>
            </a:extLst>
          </p:cNvPr>
          <p:cNvSpPr/>
          <p:nvPr/>
        </p:nvSpPr>
        <p:spPr>
          <a:xfrm>
            <a:off x="8565568" y="2308607"/>
            <a:ext cx="271454" cy="305956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48DCE82-DF73-65E3-CCDE-AD11D1860E81}"/>
              </a:ext>
            </a:extLst>
          </p:cNvPr>
          <p:cNvSpPr/>
          <p:nvPr/>
        </p:nvSpPr>
        <p:spPr>
          <a:xfrm>
            <a:off x="6281945" y="1956759"/>
            <a:ext cx="233362" cy="394335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4706351F-A579-E125-54FE-19F96BFB45B0}"/>
              </a:ext>
            </a:extLst>
          </p:cNvPr>
          <p:cNvCxnSpPr/>
          <p:nvPr/>
        </p:nvCxnSpPr>
        <p:spPr>
          <a:xfrm>
            <a:off x="6531976" y="2959485"/>
            <a:ext cx="202882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FFEF0AE3-EED4-2732-77F1-FFCE09FEB7FD}"/>
              </a:ext>
            </a:extLst>
          </p:cNvPr>
          <p:cNvCxnSpPr/>
          <p:nvPr/>
        </p:nvCxnSpPr>
        <p:spPr>
          <a:xfrm>
            <a:off x="6531976" y="3663179"/>
            <a:ext cx="202882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6F09CC0E-E2A4-003E-D58F-ABFD52A7565D}"/>
              </a:ext>
            </a:extLst>
          </p:cNvPr>
          <p:cNvCxnSpPr/>
          <p:nvPr/>
        </p:nvCxnSpPr>
        <p:spPr>
          <a:xfrm>
            <a:off x="6536743" y="2308607"/>
            <a:ext cx="202882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75206B66-59DF-884B-6C32-7C94204C3F99}"/>
              </a:ext>
            </a:extLst>
          </p:cNvPr>
          <p:cNvCxnSpPr/>
          <p:nvPr/>
        </p:nvCxnSpPr>
        <p:spPr>
          <a:xfrm>
            <a:off x="6536742" y="2595513"/>
            <a:ext cx="202882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247169F2-3248-0E76-575E-297B2AC655B5}"/>
              </a:ext>
            </a:extLst>
          </p:cNvPr>
          <p:cNvSpPr/>
          <p:nvPr/>
        </p:nvSpPr>
        <p:spPr>
          <a:xfrm>
            <a:off x="8561156" y="4666705"/>
            <a:ext cx="271459" cy="703694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8A23FB9-4EE5-A517-AF8B-5B6E6AC0CA5D}"/>
              </a:ext>
            </a:extLst>
          </p:cNvPr>
          <p:cNvSpPr/>
          <p:nvPr/>
        </p:nvSpPr>
        <p:spPr>
          <a:xfrm>
            <a:off x="8560801" y="4001281"/>
            <a:ext cx="271454" cy="305956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D5BBA75E-62D9-BE9A-347D-C8F771B5CEB8}"/>
              </a:ext>
            </a:extLst>
          </p:cNvPr>
          <p:cNvCxnSpPr>
            <a:cxnSpLocks/>
          </p:cNvCxnSpPr>
          <p:nvPr/>
        </p:nvCxnSpPr>
        <p:spPr>
          <a:xfrm>
            <a:off x="6523641" y="4666705"/>
            <a:ext cx="204549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0F40BCBD-E3FE-6250-870C-CB7D49600F7B}"/>
              </a:ext>
            </a:extLst>
          </p:cNvPr>
          <p:cNvCxnSpPr>
            <a:cxnSpLocks/>
          </p:cNvCxnSpPr>
          <p:nvPr/>
        </p:nvCxnSpPr>
        <p:spPr>
          <a:xfrm>
            <a:off x="6531976" y="5358274"/>
            <a:ext cx="202882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BA842B67-381A-8D7E-56F4-FFA16F9BCAF2}"/>
              </a:ext>
            </a:extLst>
          </p:cNvPr>
          <p:cNvCxnSpPr>
            <a:cxnSpLocks/>
          </p:cNvCxnSpPr>
          <p:nvPr/>
        </p:nvCxnSpPr>
        <p:spPr>
          <a:xfrm>
            <a:off x="6515307" y="4290608"/>
            <a:ext cx="204549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B035D49F-2444-C194-D8D4-227E12C7BFD4}"/>
              </a:ext>
            </a:extLst>
          </p:cNvPr>
          <p:cNvCxnSpPr>
            <a:cxnSpLocks/>
          </p:cNvCxnSpPr>
          <p:nvPr/>
        </p:nvCxnSpPr>
        <p:spPr>
          <a:xfrm>
            <a:off x="4095958" y="1956759"/>
            <a:ext cx="0" cy="4181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3D72BB74-E12B-0873-5127-5A4605C487F5}"/>
              </a:ext>
            </a:extLst>
          </p:cNvPr>
          <p:cNvSpPr/>
          <p:nvPr/>
        </p:nvSpPr>
        <p:spPr>
          <a:xfrm>
            <a:off x="3283952" y="1451935"/>
            <a:ext cx="1543050" cy="50482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timer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BBBC515-85DA-18E8-C194-8DEEA713AA24}"/>
              </a:ext>
            </a:extLst>
          </p:cNvPr>
          <p:cNvSpPr/>
          <p:nvPr/>
        </p:nvSpPr>
        <p:spPr>
          <a:xfrm>
            <a:off x="4011426" y="2288976"/>
            <a:ext cx="202398" cy="305957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3B244CED-A280-DDA8-6EE8-1615FB3FF87F}"/>
              </a:ext>
            </a:extLst>
          </p:cNvPr>
          <p:cNvCxnSpPr>
            <a:cxnSpLocks/>
          </p:cNvCxnSpPr>
          <p:nvPr/>
        </p:nvCxnSpPr>
        <p:spPr>
          <a:xfrm flipH="1">
            <a:off x="4213817" y="2288976"/>
            <a:ext cx="2068128" cy="33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0B125873-FB40-725D-6BE2-D7E87AAC10AE}"/>
              </a:ext>
            </a:extLst>
          </p:cNvPr>
          <p:cNvSpPr txBox="1"/>
          <p:nvPr/>
        </p:nvSpPr>
        <p:spPr>
          <a:xfrm>
            <a:off x="7210632" y="1949412"/>
            <a:ext cx="5052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dot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DA0F15F-114D-2CC7-A883-EB5AC246988A}"/>
              </a:ext>
            </a:extLst>
          </p:cNvPr>
          <p:cNvSpPr txBox="1"/>
          <p:nvPr/>
        </p:nvSpPr>
        <p:spPr>
          <a:xfrm>
            <a:off x="4844333" y="1951773"/>
            <a:ext cx="675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short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2E563AC7-F2FF-56A3-1BE3-2102284A5FAD}"/>
              </a:ext>
            </a:extLst>
          </p:cNvPr>
          <p:cNvSpPr txBox="1"/>
          <p:nvPr/>
        </p:nvSpPr>
        <p:spPr>
          <a:xfrm>
            <a:off x="7172597" y="2603854"/>
            <a:ext cx="6286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dash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5522C55-64A7-7236-58C5-9DE40BAA7F64}"/>
              </a:ext>
            </a:extLst>
          </p:cNvPr>
          <p:cNvSpPr txBox="1"/>
          <p:nvPr/>
        </p:nvSpPr>
        <p:spPr>
          <a:xfrm>
            <a:off x="4835236" y="2892867"/>
            <a:ext cx="675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long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2F3EA8AE-EDCC-505A-FF46-BDCD7BE5DC10}"/>
              </a:ext>
            </a:extLst>
          </p:cNvPr>
          <p:cNvCxnSpPr>
            <a:cxnSpLocks/>
          </p:cNvCxnSpPr>
          <p:nvPr/>
        </p:nvCxnSpPr>
        <p:spPr>
          <a:xfrm>
            <a:off x="4220104" y="2839361"/>
            <a:ext cx="206184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38F33C21-BF73-E4BF-2BDC-6D838E469C6B}"/>
              </a:ext>
            </a:extLst>
          </p:cNvPr>
          <p:cNvCxnSpPr>
            <a:cxnSpLocks/>
          </p:cNvCxnSpPr>
          <p:nvPr/>
        </p:nvCxnSpPr>
        <p:spPr>
          <a:xfrm>
            <a:off x="4232024" y="2572975"/>
            <a:ext cx="206184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B3385F00-5272-0777-AA85-574CE9D1A197}"/>
              </a:ext>
            </a:extLst>
          </p:cNvPr>
          <p:cNvCxnSpPr>
            <a:cxnSpLocks/>
          </p:cNvCxnSpPr>
          <p:nvPr/>
        </p:nvCxnSpPr>
        <p:spPr>
          <a:xfrm flipH="1">
            <a:off x="4200720" y="2620037"/>
            <a:ext cx="2068128" cy="33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DD486B85-7750-91FC-00E1-E57BD9B59E6B}"/>
              </a:ext>
            </a:extLst>
          </p:cNvPr>
          <p:cNvCxnSpPr>
            <a:cxnSpLocks/>
          </p:cNvCxnSpPr>
          <p:nvPr/>
        </p:nvCxnSpPr>
        <p:spPr>
          <a:xfrm flipH="1">
            <a:off x="4208863" y="2922925"/>
            <a:ext cx="2068128" cy="33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5C3EDB6-6551-D3B7-B0D6-EFF737591650}"/>
              </a:ext>
            </a:extLst>
          </p:cNvPr>
          <p:cNvCxnSpPr>
            <a:cxnSpLocks/>
          </p:cNvCxnSpPr>
          <p:nvPr/>
        </p:nvCxnSpPr>
        <p:spPr>
          <a:xfrm flipH="1">
            <a:off x="4221582" y="4009558"/>
            <a:ext cx="2048394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0E402520-9C50-F191-5E24-56E2D4FBC14B}"/>
              </a:ext>
            </a:extLst>
          </p:cNvPr>
          <p:cNvSpPr/>
          <p:nvPr/>
        </p:nvSpPr>
        <p:spPr>
          <a:xfrm>
            <a:off x="4010948" y="2594348"/>
            <a:ext cx="202398" cy="337788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E421666A-0DC6-088E-1C66-09787F3D4580}"/>
              </a:ext>
            </a:extLst>
          </p:cNvPr>
          <p:cNvCxnSpPr>
            <a:cxnSpLocks/>
          </p:cNvCxnSpPr>
          <p:nvPr/>
        </p:nvCxnSpPr>
        <p:spPr>
          <a:xfrm>
            <a:off x="6512923" y="4020253"/>
            <a:ext cx="204787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Rectangle 53">
            <a:extLst>
              <a:ext uri="{FF2B5EF4-FFF2-40B4-BE49-F238E27FC236}">
                <a16:creationId xmlns:a16="http://schemas.microsoft.com/office/drawing/2014/main" id="{8856E4FC-0965-FE59-8A78-101FABCE924E}"/>
              </a:ext>
            </a:extLst>
          </p:cNvPr>
          <p:cNvSpPr/>
          <p:nvPr/>
        </p:nvSpPr>
        <p:spPr>
          <a:xfrm>
            <a:off x="4006663" y="2938136"/>
            <a:ext cx="208680" cy="703694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AE8BD300-29BA-3AA9-D9DE-AD86A9ACFBC6}"/>
              </a:ext>
            </a:extLst>
          </p:cNvPr>
          <p:cNvSpPr/>
          <p:nvPr/>
        </p:nvSpPr>
        <p:spPr>
          <a:xfrm>
            <a:off x="4006087" y="3978167"/>
            <a:ext cx="202398" cy="337788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EE5B665-52F2-C022-E05C-9E5CCEF27BCA}"/>
              </a:ext>
            </a:extLst>
          </p:cNvPr>
          <p:cNvSpPr txBox="1"/>
          <p:nvPr/>
        </p:nvSpPr>
        <p:spPr>
          <a:xfrm>
            <a:off x="7203789" y="4297373"/>
            <a:ext cx="6286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dash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6CA77EA-97FD-2611-2500-B7C9F67A3340}"/>
              </a:ext>
            </a:extLst>
          </p:cNvPr>
          <p:cNvSpPr txBox="1"/>
          <p:nvPr/>
        </p:nvSpPr>
        <p:spPr>
          <a:xfrm>
            <a:off x="7234312" y="3701018"/>
            <a:ext cx="5052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dot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84B651BA-67A4-5E85-C4EE-7CA72AFE364F}"/>
              </a:ext>
            </a:extLst>
          </p:cNvPr>
          <p:cNvSpPr/>
          <p:nvPr/>
        </p:nvSpPr>
        <p:spPr>
          <a:xfrm>
            <a:off x="4001307" y="4315955"/>
            <a:ext cx="202398" cy="305957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49532666-9A91-D345-1EE4-1DB0E3C8419D}"/>
              </a:ext>
            </a:extLst>
          </p:cNvPr>
          <p:cNvCxnSpPr>
            <a:cxnSpLocks/>
          </p:cNvCxnSpPr>
          <p:nvPr/>
        </p:nvCxnSpPr>
        <p:spPr>
          <a:xfrm flipH="1">
            <a:off x="4203698" y="4315955"/>
            <a:ext cx="2068128" cy="33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0FA2D79C-13FB-C9B8-963F-94FEE2E1D6D8}"/>
              </a:ext>
            </a:extLst>
          </p:cNvPr>
          <p:cNvSpPr txBox="1"/>
          <p:nvPr/>
        </p:nvSpPr>
        <p:spPr>
          <a:xfrm>
            <a:off x="4834214" y="3978752"/>
            <a:ext cx="675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short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A0EB222E-FD9E-8EC8-79A8-53014FDE6520}"/>
              </a:ext>
            </a:extLst>
          </p:cNvPr>
          <p:cNvSpPr txBox="1"/>
          <p:nvPr/>
        </p:nvSpPr>
        <p:spPr>
          <a:xfrm>
            <a:off x="4825117" y="4919846"/>
            <a:ext cx="675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long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48BB694C-0BD6-BE41-7E0A-409941A6C30A}"/>
              </a:ext>
            </a:extLst>
          </p:cNvPr>
          <p:cNvCxnSpPr>
            <a:cxnSpLocks/>
          </p:cNvCxnSpPr>
          <p:nvPr/>
        </p:nvCxnSpPr>
        <p:spPr>
          <a:xfrm>
            <a:off x="4200077" y="5586831"/>
            <a:ext cx="206679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77B2147C-B8AC-5350-7D97-CCC3FF5B453B}"/>
              </a:ext>
            </a:extLst>
          </p:cNvPr>
          <p:cNvCxnSpPr>
            <a:cxnSpLocks/>
          </p:cNvCxnSpPr>
          <p:nvPr/>
        </p:nvCxnSpPr>
        <p:spPr>
          <a:xfrm>
            <a:off x="4209985" y="4866340"/>
            <a:ext cx="206184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53267EA5-0466-18A2-9F89-0FA5BFCDA652}"/>
              </a:ext>
            </a:extLst>
          </p:cNvPr>
          <p:cNvCxnSpPr>
            <a:cxnSpLocks/>
          </p:cNvCxnSpPr>
          <p:nvPr/>
        </p:nvCxnSpPr>
        <p:spPr>
          <a:xfrm>
            <a:off x="4221905" y="4599954"/>
            <a:ext cx="206184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4514BEE9-8F31-11D8-2C85-BDC0AD2810AE}"/>
              </a:ext>
            </a:extLst>
          </p:cNvPr>
          <p:cNvCxnSpPr>
            <a:cxnSpLocks/>
          </p:cNvCxnSpPr>
          <p:nvPr/>
        </p:nvCxnSpPr>
        <p:spPr>
          <a:xfrm flipH="1">
            <a:off x="4190601" y="4647016"/>
            <a:ext cx="2068128" cy="33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85CCB55A-B475-F6D1-F474-148A89CC44A0}"/>
              </a:ext>
            </a:extLst>
          </p:cNvPr>
          <p:cNvCxnSpPr>
            <a:cxnSpLocks/>
          </p:cNvCxnSpPr>
          <p:nvPr/>
        </p:nvCxnSpPr>
        <p:spPr>
          <a:xfrm flipH="1">
            <a:off x="4198744" y="4949904"/>
            <a:ext cx="2068128" cy="33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2" name="Rectangle 71">
            <a:extLst>
              <a:ext uri="{FF2B5EF4-FFF2-40B4-BE49-F238E27FC236}">
                <a16:creationId xmlns:a16="http://schemas.microsoft.com/office/drawing/2014/main" id="{828249CF-39AD-A016-0B1A-174B987CED9A}"/>
              </a:ext>
            </a:extLst>
          </p:cNvPr>
          <p:cNvSpPr/>
          <p:nvPr/>
        </p:nvSpPr>
        <p:spPr>
          <a:xfrm>
            <a:off x="4000829" y="4621327"/>
            <a:ext cx="202398" cy="337788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E27BD49C-B9FB-4E06-8E32-D66D2FD42C03}"/>
              </a:ext>
            </a:extLst>
          </p:cNvPr>
          <p:cNvSpPr/>
          <p:nvPr/>
        </p:nvSpPr>
        <p:spPr>
          <a:xfrm>
            <a:off x="3996544" y="4965115"/>
            <a:ext cx="208680" cy="703694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1594CA2F-6E57-71D3-4EE7-732E8E4C0064}"/>
              </a:ext>
            </a:extLst>
          </p:cNvPr>
          <p:cNvCxnSpPr>
            <a:cxnSpLocks/>
          </p:cNvCxnSpPr>
          <p:nvPr/>
        </p:nvCxnSpPr>
        <p:spPr>
          <a:xfrm>
            <a:off x="4213026" y="3892927"/>
            <a:ext cx="206184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7" name="Straight Arrow Connector 76">
            <a:extLst>
              <a:ext uri="{FF2B5EF4-FFF2-40B4-BE49-F238E27FC236}">
                <a16:creationId xmlns:a16="http://schemas.microsoft.com/office/drawing/2014/main" id="{727D6656-5F03-03DC-929C-EF988F35025F}"/>
              </a:ext>
            </a:extLst>
          </p:cNvPr>
          <p:cNvCxnSpPr>
            <a:cxnSpLocks/>
          </p:cNvCxnSpPr>
          <p:nvPr/>
        </p:nvCxnSpPr>
        <p:spPr>
          <a:xfrm flipH="1">
            <a:off x="4193642" y="3673603"/>
            <a:ext cx="2068128" cy="33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9" name="Rectangle 78">
            <a:extLst>
              <a:ext uri="{FF2B5EF4-FFF2-40B4-BE49-F238E27FC236}">
                <a16:creationId xmlns:a16="http://schemas.microsoft.com/office/drawing/2014/main" id="{81D87A9D-4A0A-90DE-D5E7-C1175DE0016D}"/>
              </a:ext>
            </a:extLst>
          </p:cNvPr>
          <p:cNvSpPr/>
          <p:nvPr/>
        </p:nvSpPr>
        <p:spPr>
          <a:xfrm>
            <a:off x="4003870" y="3647914"/>
            <a:ext cx="202398" cy="337788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: Single Corner Snipped 80">
            <a:extLst>
              <a:ext uri="{FF2B5EF4-FFF2-40B4-BE49-F238E27FC236}">
                <a16:creationId xmlns:a16="http://schemas.microsoft.com/office/drawing/2014/main" id="{B2C0BCCF-138C-443F-323E-4061B3537152}"/>
              </a:ext>
            </a:extLst>
          </p:cNvPr>
          <p:cNvSpPr/>
          <p:nvPr/>
        </p:nvSpPr>
        <p:spPr>
          <a:xfrm>
            <a:off x="2557065" y="2510829"/>
            <a:ext cx="984643" cy="504825"/>
          </a:xfrm>
          <a:prstGeom prst="snip1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space</a:t>
            </a:r>
          </a:p>
        </p:txBody>
      </p:sp>
      <p:sp>
        <p:nvSpPr>
          <p:cNvPr id="82" name="Rectangle: Single Corner Snipped 81">
            <a:extLst>
              <a:ext uri="{FF2B5EF4-FFF2-40B4-BE49-F238E27FC236}">
                <a16:creationId xmlns:a16="http://schemas.microsoft.com/office/drawing/2014/main" id="{68F94B89-1A68-4137-49DA-FB0B0F22A8CF}"/>
              </a:ext>
            </a:extLst>
          </p:cNvPr>
          <p:cNvSpPr/>
          <p:nvPr/>
        </p:nvSpPr>
        <p:spPr>
          <a:xfrm>
            <a:off x="2553221" y="3542672"/>
            <a:ext cx="984643" cy="504825"/>
          </a:xfrm>
          <a:prstGeom prst="snip1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space</a:t>
            </a:r>
          </a:p>
        </p:txBody>
      </p:sp>
      <p:sp>
        <p:nvSpPr>
          <p:cNvPr id="83" name="Rectangle: Single Corner Snipped 82">
            <a:extLst>
              <a:ext uri="{FF2B5EF4-FFF2-40B4-BE49-F238E27FC236}">
                <a16:creationId xmlns:a16="http://schemas.microsoft.com/office/drawing/2014/main" id="{BAFEE4E0-0414-2779-0216-C6EA8AEB39CB}"/>
              </a:ext>
            </a:extLst>
          </p:cNvPr>
          <p:cNvSpPr/>
          <p:nvPr/>
        </p:nvSpPr>
        <p:spPr>
          <a:xfrm>
            <a:off x="2548668" y="4285396"/>
            <a:ext cx="984643" cy="504825"/>
          </a:xfrm>
          <a:prstGeom prst="snip1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space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A7FF32E-0DE4-38A3-9A71-C59471947388}"/>
              </a:ext>
            </a:extLst>
          </p:cNvPr>
          <p:cNvSpPr txBox="1"/>
          <p:nvPr/>
        </p:nvSpPr>
        <p:spPr>
          <a:xfrm>
            <a:off x="2945155" y="549206"/>
            <a:ext cx="6878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delay(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delaycount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); // delay for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delaycount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ticks</a:t>
            </a:r>
            <a:endParaRPr lang="en-US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16A2A7E5-5CF3-CC82-722A-EFE27AFF3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16561847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1924243-1A28-956D-104B-6D191DB745D1}"/>
              </a:ext>
            </a:extLst>
          </p:cNvPr>
          <p:cNvSpPr txBox="1"/>
          <p:nvPr/>
        </p:nvSpPr>
        <p:spPr>
          <a:xfrm>
            <a:off x="2083559" y="612844"/>
            <a:ext cx="8831264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void loop() {</a:t>
            </a: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// this function runs repeatedly</a:t>
            </a: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// blink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dit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space dah space</a:t>
            </a: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//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dit</a:t>
            </a:r>
            <a:endParaRPr lang="en-US" sz="1800" dirty="0">
              <a:effectLst/>
              <a:latin typeface="Lucida Sans Typewriter" panose="020B0509030504030204" pitchFamily="49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digitalWrite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(LED_BUILTIN, HIGH);  // turn on LED</a:t>
            </a: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delay(500);                       // leave LED on 500 ticks</a:t>
            </a: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digitalWrite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(LED_BUILTIN, LOW);   // turn off LED</a:t>
            </a: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// space</a:t>
            </a: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delay(500);                       // wait 500 ticks</a:t>
            </a: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// dah</a:t>
            </a: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digitalWrite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(LED_BUILTIN, HIGH);  // turn on LED</a:t>
            </a: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delay(1000);                      // leave LED on 1000 ticks</a:t>
            </a: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digitalWrite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(LED_BUILTIN, LOW);   // turn off LED</a:t>
            </a: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// space</a:t>
            </a: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delay(500);                       // wait 500 ticks</a:t>
            </a: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/// and repeat...</a:t>
            </a: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delay(500);                       // wait</a:t>
            </a: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/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}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CF43782-9CE0-C7AA-F9C2-73268661A8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86222226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1B95DCE7-B0CD-E473-7C16-83E499DD45B4}"/>
              </a:ext>
            </a:extLst>
          </p:cNvPr>
          <p:cNvSpPr/>
          <p:nvPr/>
        </p:nvSpPr>
        <p:spPr>
          <a:xfrm rot="5400000">
            <a:off x="2169607" y="3308178"/>
            <a:ext cx="894944" cy="953310"/>
          </a:xfrm>
          <a:prstGeom prst="triangl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F2B1A403-846A-2D60-B903-2888BDF832C7}"/>
              </a:ext>
            </a:extLst>
          </p:cNvPr>
          <p:cNvSpPr/>
          <p:nvPr/>
        </p:nvSpPr>
        <p:spPr>
          <a:xfrm>
            <a:off x="3093735" y="3655131"/>
            <a:ext cx="259404" cy="25940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AAFC0A0-DDAC-84CD-0E27-91D0685A8896}"/>
              </a:ext>
            </a:extLst>
          </p:cNvPr>
          <p:cNvCxnSpPr>
            <a:endCxn id="2" idx="3"/>
          </p:cNvCxnSpPr>
          <p:nvPr/>
        </p:nvCxnSpPr>
        <p:spPr>
          <a:xfrm>
            <a:off x="1819411" y="3784833"/>
            <a:ext cx="32101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B504718-7A40-5D4A-8FA8-243169908B7E}"/>
              </a:ext>
            </a:extLst>
          </p:cNvPr>
          <p:cNvCxnSpPr/>
          <p:nvPr/>
        </p:nvCxnSpPr>
        <p:spPr>
          <a:xfrm>
            <a:off x="3353139" y="3778348"/>
            <a:ext cx="32101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F9C0389F-5DBD-B979-9D84-5F96EE09CE28}"/>
              </a:ext>
            </a:extLst>
          </p:cNvPr>
          <p:cNvSpPr txBox="1"/>
          <p:nvPr/>
        </p:nvSpPr>
        <p:spPr>
          <a:xfrm>
            <a:off x="1395166" y="3593682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in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E1F7DD-5682-D863-7497-E77F458A25AA}"/>
              </a:ext>
            </a:extLst>
          </p:cNvPr>
          <p:cNvSpPr txBox="1"/>
          <p:nvPr/>
        </p:nvSpPr>
        <p:spPr>
          <a:xfrm>
            <a:off x="3739003" y="3593682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out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84E1B903-BF14-6C10-91DF-EE5361122D99}"/>
              </a:ext>
            </a:extLst>
          </p:cNvPr>
          <p:cNvCxnSpPr/>
          <p:nvPr/>
        </p:nvCxnSpPr>
        <p:spPr>
          <a:xfrm>
            <a:off x="5438101" y="4683021"/>
            <a:ext cx="482491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A115ED4A-9CA7-59E6-D2F9-6774B74E82CA}"/>
              </a:ext>
            </a:extLst>
          </p:cNvPr>
          <p:cNvCxnSpPr>
            <a:cxnSpLocks/>
          </p:cNvCxnSpPr>
          <p:nvPr/>
        </p:nvCxnSpPr>
        <p:spPr>
          <a:xfrm flipV="1">
            <a:off x="5438101" y="2588331"/>
            <a:ext cx="0" cy="209469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25D9A5CC-1D68-64C5-EFDB-B5E21D10530C}"/>
              </a:ext>
            </a:extLst>
          </p:cNvPr>
          <p:cNvSpPr txBox="1"/>
          <p:nvPr/>
        </p:nvSpPr>
        <p:spPr>
          <a:xfrm>
            <a:off x="5035412" y="2792612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in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ACB5CA8-3F2D-4D7E-C88C-59D537DD5466}"/>
              </a:ext>
            </a:extLst>
          </p:cNvPr>
          <p:cNvSpPr txBox="1"/>
          <p:nvPr/>
        </p:nvSpPr>
        <p:spPr>
          <a:xfrm>
            <a:off x="4889539" y="3963014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out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21753A4-16DB-BF34-6240-D5FA7DD38147}"/>
              </a:ext>
            </a:extLst>
          </p:cNvPr>
          <p:cNvSpPr txBox="1"/>
          <p:nvPr/>
        </p:nvSpPr>
        <p:spPr>
          <a:xfrm>
            <a:off x="9553807" y="4693013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time</a:t>
            </a: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6CAD5D8F-BA09-7A54-BBED-91AA9ACBC20B}"/>
              </a:ext>
            </a:extLst>
          </p:cNvPr>
          <p:cNvSpPr/>
          <p:nvPr/>
        </p:nvSpPr>
        <p:spPr>
          <a:xfrm>
            <a:off x="5541862" y="2796356"/>
            <a:ext cx="4319081" cy="637107"/>
          </a:xfrm>
          <a:custGeom>
            <a:avLst/>
            <a:gdLst>
              <a:gd name="connsiteX0" fmla="*/ 0 w 4319081"/>
              <a:gd name="connsiteY0" fmla="*/ 576673 h 637107"/>
              <a:gd name="connsiteX1" fmla="*/ 920885 w 4319081"/>
              <a:gd name="connsiteY1" fmla="*/ 563703 h 637107"/>
              <a:gd name="connsiteX2" fmla="*/ 1297022 w 4319081"/>
              <a:gd name="connsiteY2" fmla="*/ 122716 h 637107"/>
              <a:gd name="connsiteX3" fmla="*/ 1971473 w 4319081"/>
              <a:gd name="connsiteY3" fmla="*/ 38410 h 637107"/>
              <a:gd name="connsiteX4" fmla="*/ 2944239 w 4319081"/>
              <a:gd name="connsiteY4" fmla="*/ 44895 h 637107"/>
              <a:gd name="connsiteX5" fmla="*/ 3268494 w 4319081"/>
              <a:gd name="connsiteY5" fmla="*/ 576673 h 637107"/>
              <a:gd name="connsiteX6" fmla="*/ 4319081 w 4319081"/>
              <a:gd name="connsiteY6" fmla="*/ 602614 h 63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19081" h="637107">
                <a:moveTo>
                  <a:pt x="0" y="576673"/>
                </a:moveTo>
                <a:cubicBezTo>
                  <a:pt x="352357" y="608017"/>
                  <a:pt x="704715" y="639362"/>
                  <a:pt x="920885" y="563703"/>
                </a:cubicBezTo>
                <a:cubicBezTo>
                  <a:pt x="1137055" y="488044"/>
                  <a:pt x="1121924" y="210265"/>
                  <a:pt x="1297022" y="122716"/>
                </a:cubicBezTo>
                <a:cubicBezTo>
                  <a:pt x="1472120" y="35167"/>
                  <a:pt x="1696937" y="51380"/>
                  <a:pt x="1971473" y="38410"/>
                </a:cubicBezTo>
                <a:cubicBezTo>
                  <a:pt x="2246009" y="25440"/>
                  <a:pt x="2728069" y="-44815"/>
                  <a:pt x="2944239" y="44895"/>
                </a:cubicBezTo>
                <a:cubicBezTo>
                  <a:pt x="3160409" y="134605"/>
                  <a:pt x="3039354" y="483720"/>
                  <a:pt x="3268494" y="576673"/>
                </a:cubicBezTo>
                <a:cubicBezTo>
                  <a:pt x="3497634" y="669626"/>
                  <a:pt x="3908357" y="636120"/>
                  <a:pt x="4319081" y="602614"/>
                </a:cubicBez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2AB79DD8-B06D-7386-738D-73EE3F064EBD}"/>
              </a:ext>
            </a:extLst>
          </p:cNvPr>
          <p:cNvSpPr/>
          <p:nvPr/>
        </p:nvSpPr>
        <p:spPr>
          <a:xfrm>
            <a:off x="5535377" y="3801046"/>
            <a:ext cx="4319081" cy="687318"/>
          </a:xfrm>
          <a:custGeom>
            <a:avLst/>
            <a:gdLst>
              <a:gd name="connsiteX0" fmla="*/ 0 w 4319081"/>
              <a:gd name="connsiteY0" fmla="*/ 84307 h 687318"/>
              <a:gd name="connsiteX1" fmla="*/ 1024647 w 4319081"/>
              <a:gd name="connsiteY1" fmla="*/ 64851 h 687318"/>
              <a:gd name="connsiteX2" fmla="*/ 1407268 w 4319081"/>
              <a:gd name="connsiteY2" fmla="*/ 635541 h 687318"/>
              <a:gd name="connsiteX3" fmla="*/ 2114145 w 4319081"/>
              <a:gd name="connsiteY3" fmla="*/ 661481 h 687318"/>
              <a:gd name="connsiteX4" fmla="*/ 3424136 w 4319081"/>
              <a:gd name="connsiteY4" fmla="*/ 642026 h 687318"/>
              <a:gd name="connsiteX5" fmla="*/ 3715966 w 4319081"/>
              <a:gd name="connsiteY5" fmla="*/ 181583 h 687318"/>
              <a:gd name="connsiteX6" fmla="*/ 3929975 w 4319081"/>
              <a:gd name="connsiteY6" fmla="*/ 32426 h 687318"/>
              <a:gd name="connsiteX7" fmla="*/ 4319081 w 4319081"/>
              <a:gd name="connsiteY7" fmla="*/ 0 h 687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19081" h="687318">
                <a:moveTo>
                  <a:pt x="0" y="84307"/>
                </a:moveTo>
                <a:cubicBezTo>
                  <a:pt x="395051" y="28643"/>
                  <a:pt x="790102" y="-27021"/>
                  <a:pt x="1024647" y="64851"/>
                </a:cubicBezTo>
                <a:cubicBezTo>
                  <a:pt x="1259192" y="156723"/>
                  <a:pt x="1225685" y="536103"/>
                  <a:pt x="1407268" y="635541"/>
                </a:cubicBezTo>
                <a:cubicBezTo>
                  <a:pt x="1588851" y="734979"/>
                  <a:pt x="1778000" y="660400"/>
                  <a:pt x="2114145" y="661481"/>
                </a:cubicBezTo>
                <a:cubicBezTo>
                  <a:pt x="2450290" y="662562"/>
                  <a:pt x="3157166" y="722009"/>
                  <a:pt x="3424136" y="642026"/>
                </a:cubicBezTo>
                <a:cubicBezTo>
                  <a:pt x="3691106" y="562043"/>
                  <a:pt x="3631660" y="283183"/>
                  <a:pt x="3715966" y="181583"/>
                </a:cubicBezTo>
                <a:cubicBezTo>
                  <a:pt x="3800272" y="79983"/>
                  <a:pt x="3829456" y="62690"/>
                  <a:pt x="3929975" y="32426"/>
                </a:cubicBezTo>
                <a:cubicBezTo>
                  <a:pt x="4030494" y="2162"/>
                  <a:pt x="4174787" y="1081"/>
                  <a:pt x="4319081" y="0"/>
                </a:cubicBez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B2A5BDA-D619-66E5-D41C-831DE7AF4BD2}"/>
              </a:ext>
            </a:extLst>
          </p:cNvPr>
          <p:cNvSpPr txBox="1"/>
          <p:nvPr/>
        </p:nvSpPr>
        <p:spPr>
          <a:xfrm>
            <a:off x="7550559" y="277283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97A1C78-847F-3428-863A-FA011091F6FE}"/>
              </a:ext>
            </a:extLst>
          </p:cNvPr>
          <p:cNvSpPr txBox="1"/>
          <p:nvPr/>
        </p:nvSpPr>
        <p:spPr>
          <a:xfrm>
            <a:off x="5953538" y="277283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01D7EB8-5E01-FE20-6917-6680C6094C98}"/>
              </a:ext>
            </a:extLst>
          </p:cNvPr>
          <p:cNvSpPr txBox="1"/>
          <p:nvPr/>
        </p:nvSpPr>
        <p:spPr>
          <a:xfrm>
            <a:off x="5953538" y="394363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5F1EE06-A171-1A7D-069B-D60EA34108C7}"/>
              </a:ext>
            </a:extLst>
          </p:cNvPr>
          <p:cNvSpPr txBox="1"/>
          <p:nvPr/>
        </p:nvSpPr>
        <p:spPr>
          <a:xfrm>
            <a:off x="9444079" y="396831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AB1DC4E-978B-7EEF-85DB-FEAFBA551D90}"/>
              </a:ext>
            </a:extLst>
          </p:cNvPr>
          <p:cNvSpPr txBox="1"/>
          <p:nvPr/>
        </p:nvSpPr>
        <p:spPr>
          <a:xfrm>
            <a:off x="7550559" y="396831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0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F06B55E-43D3-B71C-B4BC-F30FCF7857A3}"/>
              </a:ext>
            </a:extLst>
          </p:cNvPr>
          <p:cNvSpPr txBox="1"/>
          <p:nvPr/>
        </p:nvSpPr>
        <p:spPr>
          <a:xfrm>
            <a:off x="9440837" y="2772838"/>
            <a:ext cx="301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0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5C7D69E-DA35-A748-600F-DE762BEFE6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Digital abstraction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C6EADAC-B211-1A70-E6E0-6F060E806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28963697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B421CC9-DC2D-4B45-95D8-E7835E83769B}"/>
              </a:ext>
            </a:extLst>
          </p:cNvPr>
          <p:cNvSpPr/>
          <p:nvPr/>
        </p:nvSpPr>
        <p:spPr>
          <a:xfrm>
            <a:off x="4466135" y="3303605"/>
            <a:ext cx="914400" cy="123491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E2399881-9824-4696-86A3-68CE156678DA}"/>
              </a:ext>
            </a:extLst>
          </p:cNvPr>
          <p:cNvSpPr/>
          <p:nvPr/>
        </p:nvSpPr>
        <p:spPr>
          <a:xfrm>
            <a:off x="4715945" y="4199151"/>
            <a:ext cx="414779" cy="339365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1D46063-C481-4AFE-83DF-3797E02AD94B}"/>
              </a:ext>
            </a:extLst>
          </p:cNvPr>
          <p:cNvSpPr txBox="1"/>
          <p:nvPr/>
        </p:nvSpPr>
        <p:spPr>
          <a:xfrm>
            <a:off x="4466135" y="3512681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4F8D275-097C-4BFC-88FF-9E77CDBE4DDF}"/>
              </a:ext>
            </a:extLst>
          </p:cNvPr>
          <p:cNvSpPr txBox="1"/>
          <p:nvPr/>
        </p:nvSpPr>
        <p:spPr>
          <a:xfrm>
            <a:off x="5040377" y="3512681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Q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CBBF2FA-AD33-4FE9-9DF0-8CC3D27A674F}"/>
              </a:ext>
            </a:extLst>
          </p:cNvPr>
          <p:cNvCxnSpPr>
            <a:stCxn id="11" idx="1"/>
          </p:cNvCxnSpPr>
          <p:nvPr/>
        </p:nvCxnSpPr>
        <p:spPr>
          <a:xfrm flipH="1">
            <a:off x="4136197" y="3697347"/>
            <a:ext cx="329938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E1CE7E1-8E45-4CF5-A22B-B7E559841FBE}"/>
              </a:ext>
            </a:extLst>
          </p:cNvPr>
          <p:cNvCxnSpPr>
            <a:cxnSpLocks/>
            <a:stCxn id="10" idx="3"/>
          </p:cNvCxnSpPr>
          <p:nvPr/>
        </p:nvCxnSpPr>
        <p:spPr>
          <a:xfrm flipH="1">
            <a:off x="4923334" y="4538516"/>
            <a:ext cx="1" cy="393742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95054599-8F51-4FE8-99FA-63DB7B85FCAD}"/>
              </a:ext>
            </a:extLst>
          </p:cNvPr>
          <p:cNvSpPr txBox="1"/>
          <p:nvPr/>
        </p:nvSpPr>
        <p:spPr>
          <a:xfrm>
            <a:off x="4593756" y="4887700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clock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0040C48-A5C9-0774-C856-454410B0999F}"/>
              </a:ext>
            </a:extLst>
          </p:cNvPr>
          <p:cNvGrpSpPr/>
          <p:nvPr/>
        </p:nvGrpSpPr>
        <p:grpSpPr>
          <a:xfrm>
            <a:off x="6198816" y="2946571"/>
            <a:ext cx="1085066" cy="975674"/>
            <a:chOff x="2514004" y="2847169"/>
            <a:chExt cx="1085066" cy="975674"/>
          </a:xfrm>
        </p:grpSpPr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2E434268-2D19-4CD9-A32A-452C11C98B15}"/>
                </a:ext>
              </a:extLst>
            </p:cNvPr>
            <p:cNvCxnSpPr>
              <a:cxnSpLocks/>
              <a:stCxn id="29" idx="0"/>
            </p:cNvCxnSpPr>
            <p:nvPr/>
          </p:nvCxnSpPr>
          <p:spPr>
            <a:xfrm flipH="1" flipV="1">
              <a:off x="2514004" y="2847169"/>
              <a:ext cx="593888" cy="4713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5E4816F4-6B06-4E4E-AE60-72CFB7A7D146}"/>
                </a:ext>
              </a:extLst>
            </p:cNvPr>
            <p:cNvCxnSpPr>
              <a:cxnSpLocks/>
              <a:stCxn id="29" idx="4"/>
            </p:cNvCxnSpPr>
            <p:nvPr/>
          </p:nvCxnSpPr>
          <p:spPr>
            <a:xfrm flipH="1" flipV="1">
              <a:off x="2514004" y="3818132"/>
              <a:ext cx="631596" cy="4711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56E7B1A5-7A63-4B44-A0E9-2088AD64FAF1}"/>
                </a:ext>
              </a:extLst>
            </p:cNvPr>
            <p:cNvCxnSpPr/>
            <p:nvPr/>
          </p:nvCxnSpPr>
          <p:spPr>
            <a:xfrm>
              <a:off x="2514004" y="2847169"/>
              <a:ext cx="0" cy="970963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EB35FC92-0E1C-4C72-8AC9-49ABE06A148E}"/>
                </a:ext>
              </a:extLst>
            </p:cNvPr>
            <p:cNvSpPr/>
            <p:nvPr/>
          </p:nvSpPr>
          <p:spPr>
            <a:xfrm>
              <a:off x="3107892" y="2851882"/>
              <a:ext cx="491178" cy="970961"/>
            </a:xfrm>
            <a:custGeom>
              <a:avLst/>
              <a:gdLst>
                <a:gd name="connsiteX0" fmla="*/ 0 w 491178"/>
                <a:gd name="connsiteY0" fmla="*/ 0 h 970961"/>
                <a:gd name="connsiteX1" fmla="*/ 377073 w 491178"/>
                <a:gd name="connsiteY1" fmla="*/ 150829 h 970961"/>
                <a:gd name="connsiteX2" fmla="*/ 490194 w 491178"/>
                <a:gd name="connsiteY2" fmla="*/ 518475 h 970961"/>
                <a:gd name="connsiteX3" fmla="*/ 329939 w 491178"/>
                <a:gd name="connsiteY3" fmla="*/ 838986 h 970961"/>
                <a:gd name="connsiteX4" fmla="*/ 37708 w 491178"/>
                <a:gd name="connsiteY4" fmla="*/ 970961 h 970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1178" h="970961">
                  <a:moveTo>
                    <a:pt x="0" y="0"/>
                  </a:moveTo>
                  <a:cubicBezTo>
                    <a:pt x="147687" y="32208"/>
                    <a:pt x="295374" y="64417"/>
                    <a:pt x="377073" y="150829"/>
                  </a:cubicBezTo>
                  <a:cubicBezTo>
                    <a:pt x="458772" y="237241"/>
                    <a:pt x="498050" y="403782"/>
                    <a:pt x="490194" y="518475"/>
                  </a:cubicBezTo>
                  <a:cubicBezTo>
                    <a:pt x="482338" y="633168"/>
                    <a:pt x="405353" y="763572"/>
                    <a:pt x="329939" y="838986"/>
                  </a:cubicBezTo>
                  <a:cubicBezTo>
                    <a:pt x="254525" y="914400"/>
                    <a:pt x="146116" y="942680"/>
                    <a:pt x="37708" y="970961"/>
                  </a:cubicBezTo>
                </a:path>
              </a:pathLst>
            </a:cu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0E004CD-001D-4971-9F0D-51BFDF674DFC}"/>
              </a:ext>
            </a:extLst>
          </p:cNvPr>
          <p:cNvCxnSpPr>
            <a:cxnSpLocks/>
          </p:cNvCxnSpPr>
          <p:nvPr/>
        </p:nvCxnSpPr>
        <p:spPr>
          <a:xfrm>
            <a:off x="5380535" y="3697347"/>
            <a:ext cx="818281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E0853EF-7489-47EF-9E93-8188AC85EFAE}"/>
              </a:ext>
            </a:extLst>
          </p:cNvPr>
          <p:cNvCxnSpPr>
            <a:cxnSpLocks/>
          </p:cNvCxnSpPr>
          <p:nvPr/>
        </p:nvCxnSpPr>
        <p:spPr>
          <a:xfrm>
            <a:off x="5817032" y="3155514"/>
            <a:ext cx="38178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6" name="TextBox 125">
            <a:extLst>
              <a:ext uri="{FF2B5EF4-FFF2-40B4-BE49-F238E27FC236}">
                <a16:creationId xmlns:a16="http://schemas.microsoft.com/office/drawing/2014/main" id="{C62FBFFE-B9EB-43F9-8AC7-7BBAD729174F}"/>
              </a:ext>
            </a:extLst>
          </p:cNvPr>
          <p:cNvSpPr txBox="1"/>
          <p:nvPr/>
        </p:nvSpPr>
        <p:spPr>
          <a:xfrm>
            <a:off x="5446443" y="2946571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in</a:t>
            </a:r>
            <a:endParaRPr lang="en-US" baseline="-25000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9EC365F-5644-581B-DA0B-E134209A66ED}"/>
              </a:ext>
            </a:extLst>
          </p:cNvPr>
          <p:cNvCxnSpPr>
            <a:cxnSpLocks/>
          </p:cNvCxnSpPr>
          <p:nvPr/>
        </p:nvCxnSpPr>
        <p:spPr>
          <a:xfrm>
            <a:off x="7488333" y="3430866"/>
            <a:ext cx="38178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0" name="Oval 59">
            <a:extLst>
              <a:ext uri="{FF2B5EF4-FFF2-40B4-BE49-F238E27FC236}">
                <a16:creationId xmlns:a16="http://schemas.microsoft.com/office/drawing/2014/main" id="{8CCF42A7-0A75-17C6-CB23-EBC89940AD77}"/>
              </a:ext>
            </a:extLst>
          </p:cNvPr>
          <p:cNvSpPr/>
          <p:nvPr/>
        </p:nvSpPr>
        <p:spPr>
          <a:xfrm>
            <a:off x="7280810" y="3327105"/>
            <a:ext cx="207523" cy="207523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6D1CC362-C330-E451-BDA2-56B571A858A7}"/>
              </a:ext>
            </a:extLst>
          </p:cNvPr>
          <p:cNvCxnSpPr>
            <a:cxnSpLocks/>
          </p:cNvCxnSpPr>
          <p:nvPr/>
        </p:nvCxnSpPr>
        <p:spPr>
          <a:xfrm flipV="1">
            <a:off x="4136197" y="2613682"/>
            <a:ext cx="0" cy="1083665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7" name="Connector: Elbow 66">
            <a:extLst>
              <a:ext uri="{FF2B5EF4-FFF2-40B4-BE49-F238E27FC236}">
                <a16:creationId xmlns:a16="http://schemas.microsoft.com/office/drawing/2014/main" id="{2A149827-8D78-B90D-3230-5FAF0DE41A17}"/>
              </a:ext>
            </a:extLst>
          </p:cNvPr>
          <p:cNvCxnSpPr>
            <a:cxnSpLocks/>
          </p:cNvCxnSpPr>
          <p:nvPr/>
        </p:nvCxnSpPr>
        <p:spPr>
          <a:xfrm rot="10800000">
            <a:off x="4136197" y="2618608"/>
            <a:ext cx="3733920" cy="812263"/>
          </a:xfrm>
          <a:prstGeom prst="bentConnector3">
            <a:avLst>
              <a:gd name="adj1" fmla="val -1493"/>
            </a:avLst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E126671B-18F7-6EC2-BEDB-A97EEADD3E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Sequential logic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3E964FE-1192-013C-171B-070FBEF91A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8658836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03DFF2A-998A-5035-A26B-3D8B724E961D}"/>
              </a:ext>
            </a:extLst>
          </p:cNvPr>
          <p:cNvSpPr/>
          <p:nvPr/>
        </p:nvSpPr>
        <p:spPr>
          <a:xfrm>
            <a:off x="3465583" y="3974129"/>
            <a:ext cx="1765300" cy="13239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datapath</a:t>
            </a: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33F6AE2-98ED-76C1-29E6-9ED249C7D883}"/>
              </a:ext>
            </a:extLst>
          </p:cNvPr>
          <p:cNvSpPr/>
          <p:nvPr/>
        </p:nvSpPr>
        <p:spPr>
          <a:xfrm>
            <a:off x="3465583" y="2078654"/>
            <a:ext cx="1765300" cy="13239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controller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76891FF-42DA-59EE-506F-B32614695C71}"/>
              </a:ext>
            </a:extLst>
          </p:cNvPr>
          <p:cNvCxnSpPr/>
          <p:nvPr/>
        </p:nvCxnSpPr>
        <p:spPr>
          <a:xfrm>
            <a:off x="3764033" y="3402629"/>
            <a:ext cx="0" cy="5635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21F4078-7B60-1ABB-A232-A0215C08B42A}"/>
              </a:ext>
            </a:extLst>
          </p:cNvPr>
          <p:cNvCxnSpPr/>
          <p:nvPr/>
        </p:nvCxnSpPr>
        <p:spPr>
          <a:xfrm>
            <a:off x="5008633" y="3402629"/>
            <a:ext cx="0" cy="5635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D7C14CA5-65BC-84B8-21C8-1B8F0DF0F080}"/>
              </a:ext>
            </a:extLst>
          </p:cNvPr>
          <p:cNvSpPr/>
          <p:nvPr/>
        </p:nvSpPr>
        <p:spPr>
          <a:xfrm>
            <a:off x="6157983" y="3522484"/>
            <a:ext cx="2969684" cy="2227263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922A6F6-00E1-E4D3-A4DA-C236559E0A95}"/>
              </a:ext>
            </a:extLst>
          </p:cNvPr>
          <p:cNvCxnSpPr/>
          <p:nvPr/>
        </p:nvCxnSpPr>
        <p:spPr>
          <a:xfrm flipV="1">
            <a:off x="5230883" y="3502641"/>
            <a:ext cx="920750" cy="471488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C3E791C-5A65-7103-6A51-48915EFCE690}"/>
              </a:ext>
            </a:extLst>
          </p:cNvPr>
          <p:cNvCxnSpPr>
            <a:cxnSpLocks/>
          </p:cNvCxnSpPr>
          <p:nvPr/>
        </p:nvCxnSpPr>
        <p:spPr>
          <a:xfrm>
            <a:off x="5230883" y="5298104"/>
            <a:ext cx="927100" cy="451643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991548C0-A9DD-F735-8D44-0D09CA0A5C75}"/>
              </a:ext>
            </a:extLst>
          </p:cNvPr>
          <p:cNvSpPr/>
          <p:nvPr/>
        </p:nvSpPr>
        <p:spPr>
          <a:xfrm>
            <a:off x="6345234" y="4031243"/>
            <a:ext cx="911667" cy="126686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register file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D62C14E-D77B-DE62-F3B2-C67CEB4F5762}"/>
              </a:ext>
            </a:extLst>
          </p:cNvPr>
          <p:cNvSpPr/>
          <p:nvPr/>
        </p:nvSpPr>
        <p:spPr>
          <a:xfrm>
            <a:off x="8576808" y="4071621"/>
            <a:ext cx="375175" cy="11885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543FBC0-E9E5-E00E-AADA-F3F3E8C0B6C7}"/>
              </a:ext>
            </a:extLst>
          </p:cNvPr>
          <p:cNvCxnSpPr>
            <a:cxnSpLocks/>
            <a:stCxn id="20" idx="1"/>
          </p:cNvCxnSpPr>
          <p:nvPr/>
        </p:nvCxnSpPr>
        <p:spPr>
          <a:xfrm flipH="1">
            <a:off x="8349689" y="4665873"/>
            <a:ext cx="22711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ABE12FC-8A5C-51F4-16DE-B00C99C37184}"/>
              </a:ext>
            </a:extLst>
          </p:cNvPr>
          <p:cNvCxnSpPr>
            <a:cxnSpLocks/>
          </p:cNvCxnSpPr>
          <p:nvPr/>
        </p:nvCxnSpPr>
        <p:spPr>
          <a:xfrm flipV="1">
            <a:off x="6265933" y="5523531"/>
            <a:ext cx="2736850" cy="39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Connector: Elbow 23">
            <a:extLst>
              <a:ext uri="{FF2B5EF4-FFF2-40B4-BE49-F238E27FC236}">
                <a16:creationId xmlns:a16="http://schemas.microsoft.com/office/drawing/2014/main" id="{A90615A0-55BC-669B-6A3F-B9A030824A2F}"/>
              </a:ext>
            </a:extLst>
          </p:cNvPr>
          <p:cNvCxnSpPr>
            <a:cxnSpLocks/>
            <a:endCxn id="20" idx="3"/>
          </p:cNvCxnSpPr>
          <p:nvPr/>
        </p:nvCxnSpPr>
        <p:spPr>
          <a:xfrm rot="16200000" flipV="1">
            <a:off x="8565895" y="5051961"/>
            <a:ext cx="857658" cy="85482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D010B1DE-118C-0BDA-6416-D9152672D407}"/>
              </a:ext>
            </a:extLst>
          </p:cNvPr>
          <p:cNvSpPr/>
          <p:nvPr/>
        </p:nvSpPr>
        <p:spPr>
          <a:xfrm>
            <a:off x="7410130" y="4051431"/>
            <a:ext cx="961877" cy="1226483"/>
          </a:xfrm>
          <a:custGeom>
            <a:avLst/>
            <a:gdLst>
              <a:gd name="connsiteX0" fmla="*/ 0 w 1145485"/>
              <a:gd name="connsiteY0" fmla="*/ 0 h 1461052"/>
              <a:gd name="connsiteX1" fmla="*/ 1145485 w 1145485"/>
              <a:gd name="connsiteY1" fmla="*/ 377687 h 1461052"/>
              <a:gd name="connsiteX2" fmla="*/ 1145485 w 1145485"/>
              <a:gd name="connsiteY2" fmla="*/ 1078395 h 1461052"/>
              <a:gd name="connsiteX3" fmla="*/ 7455 w 1145485"/>
              <a:gd name="connsiteY3" fmla="*/ 1461052 h 1461052"/>
              <a:gd name="connsiteX4" fmla="*/ 4970 w 1145485"/>
              <a:gd name="connsiteY4" fmla="*/ 1200150 h 1461052"/>
              <a:gd name="connsiteX5" fmla="*/ 457200 w 1145485"/>
              <a:gd name="connsiteY5" fmla="*/ 979004 h 1461052"/>
              <a:gd name="connsiteX6" fmla="*/ 444776 w 1145485"/>
              <a:gd name="connsiteY6" fmla="*/ 479563 h 1461052"/>
              <a:gd name="connsiteX7" fmla="*/ 9939 w 1145485"/>
              <a:gd name="connsiteY7" fmla="*/ 258417 h 1461052"/>
              <a:gd name="connsiteX8" fmla="*/ 0 w 114548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200150 h 1461052"/>
              <a:gd name="connsiteX5" fmla="*/ 457200 w 1149165"/>
              <a:gd name="connsiteY5" fmla="*/ 979004 h 1461052"/>
              <a:gd name="connsiteX6" fmla="*/ 444776 w 1149165"/>
              <a:gd name="connsiteY6" fmla="*/ 479563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200150 h 1461052"/>
              <a:gd name="connsiteX5" fmla="*/ 457200 w 1149165"/>
              <a:gd name="connsiteY5" fmla="*/ 979004 h 1461052"/>
              <a:gd name="connsiteX6" fmla="*/ 444776 w 1149165"/>
              <a:gd name="connsiteY6" fmla="*/ 439076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200150 h 1461052"/>
              <a:gd name="connsiteX5" fmla="*/ 457200 w 1149165"/>
              <a:gd name="connsiteY5" fmla="*/ 1012129 h 1461052"/>
              <a:gd name="connsiteX6" fmla="*/ 444776 w 1149165"/>
              <a:gd name="connsiteY6" fmla="*/ 439076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44941 h 1461052"/>
              <a:gd name="connsiteX5" fmla="*/ 457200 w 1149165"/>
              <a:gd name="connsiteY5" fmla="*/ 1012129 h 1461052"/>
              <a:gd name="connsiteX6" fmla="*/ 444776 w 1149165"/>
              <a:gd name="connsiteY6" fmla="*/ 439076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57200 w 1149165"/>
              <a:gd name="connsiteY5" fmla="*/ 1012129 h 1461052"/>
              <a:gd name="connsiteX6" fmla="*/ 444776 w 1149165"/>
              <a:gd name="connsiteY6" fmla="*/ 439076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57200 w 1149165"/>
              <a:gd name="connsiteY5" fmla="*/ 1012129 h 1461052"/>
              <a:gd name="connsiteX6" fmla="*/ 444776 w 1149165"/>
              <a:gd name="connsiteY6" fmla="*/ 428034 h 1461052"/>
              <a:gd name="connsiteX7" fmla="*/ 9939 w 1149165"/>
              <a:gd name="connsiteY7" fmla="*/ 258417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57200 w 1149165"/>
              <a:gd name="connsiteY5" fmla="*/ 1012129 h 1461052"/>
              <a:gd name="connsiteX6" fmla="*/ 444776 w 1149165"/>
              <a:gd name="connsiteY6" fmla="*/ 428034 h 1461052"/>
              <a:gd name="connsiteX7" fmla="*/ 13619 w 1149165"/>
              <a:gd name="connsiteY7" fmla="*/ 269458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57200 w 1149165"/>
              <a:gd name="connsiteY5" fmla="*/ 1012129 h 1461052"/>
              <a:gd name="connsiteX6" fmla="*/ 466860 w 1149165"/>
              <a:gd name="connsiteY6" fmla="*/ 439076 h 1461052"/>
              <a:gd name="connsiteX7" fmla="*/ 13619 w 1149165"/>
              <a:gd name="connsiteY7" fmla="*/ 269458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75603 w 1149165"/>
              <a:gd name="connsiteY5" fmla="*/ 1012129 h 1461052"/>
              <a:gd name="connsiteX6" fmla="*/ 466860 w 1149165"/>
              <a:gd name="connsiteY6" fmla="*/ 439076 h 1461052"/>
              <a:gd name="connsiteX7" fmla="*/ 13619 w 1149165"/>
              <a:gd name="connsiteY7" fmla="*/ 269458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75603 w 1149165"/>
              <a:gd name="connsiteY5" fmla="*/ 1012129 h 1461052"/>
              <a:gd name="connsiteX6" fmla="*/ 466860 w 1149165"/>
              <a:gd name="connsiteY6" fmla="*/ 439076 h 1461052"/>
              <a:gd name="connsiteX7" fmla="*/ 6258 w 1149165"/>
              <a:gd name="connsiteY7" fmla="*/ 284180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71923 w 1149165"/>
              <a:gd name="connsiteY5" fmla="*/ 1026851 h 1461052"/>
              <a:gd name="connsiteX6" fmla="*/ 466860 w 1149165"/>
              <a:gd name="connsiteY6" fmla="*/ 439076 h 1461052"/>
              <a:gd name="connsiteX7" fmla="*/ 6258 w 1149165"/>
              <a:gd name="connsiteY7" fmla="*/ 284180 h 1461052"/>
              <a:gd name="connsiteX8" fmla="*/ 0 w 1149165"/>
              <a:gd name="connsiteY8" fmla="*/ 0 h 1461052"/>
              <a:gd name="connsiteX0" fmla="*/ 0 w 1149165"/>
              <a:gd name="connsiteY0" fmla="*/ 0 h 1461052"/>
              <a:gd name="connsiteX1" fmla="*/ 1145485 w 1149165"/>
              <a:gd name="connsiteY1" fmla="*/ 377687 h 1461052"/>
              <a:gd name="connsiteX2" fmla="*/ 1149165 w 1149165"/>
              <a:gd name="connsiteY2" fmla="*/ 1104159 h 1461052"/>
              <a:gd name="connsiteX3" fmla="*/ 7455 w 1149165"/>
              <a:gd name="connsiteY3" fmla="*/ 1461052 h 1461052"/>
              <a:gd name="connsiteX4" fmla="*/ 4970 w 1149165"/>
              <a:gd name="connsiteY4" fmla="*/ 1174386 h 1461052"/>
              <a:gd name="connsiteX5" fmla="*/ 471923 w 1149165"/>
              <a:gd name="connsiteY5" fmla="*/ 1015809 h 1461052"/>
              <a:gd name="connsiteX6" fmla="*/ 466860 w 1149165"/>
              <a:gd name="connsiteY6" fmla="*/ 439076 h 1461052"/>
              <a:gd name="connsiteX7" fmla="*/ 6258 w 1149165"/>
              <a:gd name="connsiteY7" fmla="*/ 284180 h 1461052"/>
              <a:gd name="connsiteX8" fmla="*/ 0 w 1149165"/>
              <a:gd name="connsiteY8" fmla="*/ 0 h 1461052"/>
              <a:gd name="connsiteX0" fmla="*/ 0 w 1145648"/>
              <a:gd name="connsiteY0" fmla="*/ 0 h 1461052"/>
              <a:gd name="connsiteX1" fmla="*/ 1145485 w 1145648"/>
              <a:gd name="connsiteY1" fmla="*/ 377687 h 1461052"/>
              <a:gd name="connsiteX2" fmla="*/ 1141804 w 1145648"/>
              <a:gd name="connsiteY2" fmla="*/ 1089436 h 1461052"/>
              <a:gd name="connsiteX3" fmla="*/ 7455 w 1145648"/>
              <a:gd name="connsiteY3" fmla="*/ 1461052 h 1461052"/>
              <a:gd name="connsiteX4" fmla="*/ 4970 w 1145648"/>
              <a:gd name="connsiteY4" fmla="*/ 1174386 h 1461052"/>
              <a:gd name="connsiteX5" fmla="*/ 471923 w 1145648"/>
              <a:gd name="connsiteY5" fmla="*/ 1015809 h 1461052"/>
              <a:gd name="connsiteX6" fmla="*/ 466860 w 1145648"/>
              <a:gd name="connsiteY6" fmla="*/ 439076 h 1461052"/>
              <a:gd name="connsiteX7" fmla="*/ 6258 w 1145648"/>
              <a:gd name="connsiteY7" fmla="*/ 284180 h 1461052"/>
              <a:gd name="connsiteX8" fmla="*/ 0 w 1145648"/>
              <a:gd name="connsiteY8" fmla="*/ 0 h 1461052"/>
              <a:gd name="connsiteX0" fmla="*/ 0 w 1156526"/>
              <a:gd name="connsiteY0" fmla="*/ 0 h 1461052"/>
              <a:gd name="connsiteX1" fmla="*/ 1145485 w 1156526"/>
              <a:gd name="connsiteY1" fmla="*/ 377687 h 1461052"/>
              <a:gd name="connsiteX2" fmla="*/ 1156526 w 1156526"/>
              <a:gd name="connsiteY2" fmla="*/ 1074713 h 1461052"/>
              <a:gd name="connsiteX3" fmla="*/ 7455 w 1156526"/>
              <a:gd name="connsiteY3" fmla="*/ 1461052 h 1461052"/>
              <a:gd name="connsiteX4" fmla="*/ 4970 w 1156526"/>
              <a:gd name="connsiteY4" fmla="*/ 1174386 h 1461052"/>
              <a:gd name="connsiteX5" fmla="*/ 471923 w 1156526"/>
              <a:gd name="connsiteY5" fmla="*/ 1015809 h 1461052"/>
              <a:gd name="connsiteX6" fmla="*/ 466860 w 1156526"/>
              <a:gd name="connsiteY6" fmla="*/ 439076 h 1461052"/>
              <a:gd name="connsiteX7" fmla="*/ 6258 w 1156526"/>
              <a:gd name="connsiteY7" fmla="*/ 284180 h 1461052"/>
              <a:gd name="connsiteX8" fmla="*/ 0 w 1156526"/>
              <a:gd name="connsiteY8" fmla="*/ 0 h 1461052"/>
              <a:gd name="connsiteX0" fmla="*/ 0 w 1145839"/>
              <a:gd name="connsiteY0" fmla="*/ 0 h 1461052"/>
              <a:gd name="connsiteX1" fmla="*/ 1145485 w 1145839"/>
              <a:gd name="connsiteY1" fmla="*/ 377687 h 1461052"/>
              <a:gd name="connsiteX2" fmla="*/ 1145484 w 1145839"/>
              <a:gd name="connsiteY2" fmla="*/ 1074713 h 1461052"/>
              <a:gd name="connsiteX3" fmla="*/ 7455 w 1145839"/>
              <a:gd name="connsiteY3" fmla="*/ 1461052 h 1461052"/>
              <a:gd name="connsiteX4" fmla="*/ 4970 w 1145839"/>
              <a:gd name="connsiteY4" fmla="*/ 1174386 h 1461052"/>
              <a:gd name="connsiteX5" fmla="*/ 471923 w 1145839"/>
              <a:gd name="connsiteY5" fmla="*/ 1015809 h 1461052"/>
              <a:gd name="connsiteX6" fmla="*/ 466860 w 1145839"/>
              <a:gd name="connsiteY6" fmla="*/ 439076 h 1461052"/>
              <a:gd name="connsiteX7" fmla="*/ 6258 w 1145839"/>
              <a:gd name="connsiteY7" fmla="*/ 284180 h 1461052"/>
              <a:gd name="connsiteX8" fmla="*/ 0 w 1145839"/>
              <a:gd name="connsiteY8" fmla="*/ 0 h 1461052"/>
              <a:gd name="connsiteX0" fmla="*/ 0 w 1145839"/>
              <a:gd name="connsiteY0" fmla="*/ 0 h 1461052"/>
              <a:gd name="connsiteX1" fmla="*/ 1145485 w 1145839"/>
              <a:gd name="connsiteY1" fmla="*/ 377687 h 1461052"/>
              <a:gd name="connsiteX2" fmla="*/ 1145484 w 1145839"/>
              <a:gd name="connsiteY2" fmla="*/ 1074713 h 1461052"/>
              <a:gd name="connsiteX3" fmla="*/ 7455 w 1145839"/>
              <a:gd name="connsiteY3" fmla="*/ 1461052 h 1461052"/>
              <a:gd name="connsiteX4" fmla="*/ 4970 w 1145839"/>
              <a:gd name="connsiteY4" fmla="*/ 1174386 h 1461052"/>
              <a:gd name="connsiteX5" fmla="*/ 471923 w 1145839"/>
              <a:gd name="connsiteY5" fmla="*/ 1015809 h 1461052"/>
              <a:gd name="connsiteX6" fmla="*/ 466860 w 1145839"/>
              <a:gd name="connsiteY6" fmla="*/ 439076 h 1461052"/>
              <a:gd name="connsiteX7" fmla="*/ 1617 w 1145839"/>
              <a:gd name="connsiteY7" fmla="*/ 284180 h 1461052"/>
              <a:gd name="connsiteX8" fmla="*/ 0 w 1145839"/>
              <a:gd name="connsiteY8" fmla="*/ 0 h 1461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5839" h="1461052">
                <a:moveTo>
                  <a:pt x="0" y="0"/>
                </a:moveTo>
                <a:lnTo>
                  <a:pt x="1145485" y="377687"/>
                </a:lnTo>
                <a:cubicBezTo>
                  <a:pt x="1146712" y="619844"/>
                  <a:pt x="1144257" y="832556"/>
                  <a:pt x="1145484" y="1074713"/>
                </a:cubicBezTo>
                <a:lnTo>
                  <a:pt x="7455" y="1461052"/>
                </a:lnTo>
                <a:cubicBezTo>
                  <a:pt x="6627" y="1374085"/>
                  <a:pt x="5798" y="1261353"/>
                  <a:pt x="4970" y="1174386"/>
                </a:cubicBezTo>
                <a:lnTo>
                  <a:pt x="471923" y="1015809"/>
                </a:lnTo>
                <a:cubicBezTo>
                  <a:pt x="470235" y="819884"/>
                  <a:pt x="468548" y="635001"/>
                  <a:pt x="466860" y="439076"/>
                </a:cubicBezTo>
                <a:lnTo>
                  <a:pt x="1617" y="28418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Isosceles Triangle 37">
            <a:extLst>
              <a:ext uri="{FF2B5EF4-FFF2-40B4-BE49-F238E27FC236}">
                <a16:creationId xmlns:a16="http://schemas.microsoft.com/office/drawing/2014/main" id="{BD2391B6-761C-2C27-2D2F-24E8A006ED4A}"/>
              </a:ext>
            </a:extLst>
          </p:cNvPr>
          <p:cNvSpPr/>
          <p:nvPr/>
        </p:nvSpPr>
        <p:spPr>
          <a:xfrm>
            <a:off x="8677875" y="4991960"/>
            <a:ext cx="177800" cy="266699"/>
          </a:xfrm>
          <a:prstGeom prst="triangl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Connector: Elbow 40">
            <a:extLst>
              <a:ext uri="{FF2B5EF4-FFF2-40B4-BE49-F238E27FC236}">
                <a16:creationId xmlns:a16="http://schemas.microsoft.com/office/drawing/2014/main" id="{67322706-81A1-F99C-529E-0FD94648C8A5}"/>
              </a:ext>
            </a:extLst>
          </p:cNvPr>
          <p:cNvCxnSpPr>
            <a:stCxn id="17" idx="1"/>
          </p:cNvCxnSpPr>
          <p:nvPr/>
        </p:nvCxnSpPr>
        <p:spPr>
          <a:xfrm rot="10800000" flipV="1">
            <a:off x="6265934" y="4664673"/>
            <a:ext cx="79301" cy="859251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AA8B3062-1F45-B523-53E7-9945D0A8BBA7}"/>
              </a:ext>
            </a:extLst>
          </p:cNvPr>
          <p:cNvCxnSpPr>
            <a:cxnSpLocks/>
          </p:cNvCxnSpPr>
          <p:nvPr/>
        </p:nvCxnSpPr>
        <p:spPr>
          <a:xfrm flipH="1">
            <a:off x="7243252" y="4201141"/>
            <a:ext cx="151444" cy="118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69EB328C-A61F-0F12-5514-F095EF46BE74}"/>
              </a:ext>
            </a:extLst>
          </p:cNvPr>
          <p:cNvCxnSpPr>
            <a:cxnSpLocks/>
          </p:cNvCxnSpPr>
          <p:nvPr/>
        </p:nvCxnSpPr>
        <p:spPr>
          <a:xfrm>
            <a:off x="7261251" y="5155480"/>
            <a:ext cx="1488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Title 3">
            <a:extLst>
              <a:ext uri="{FF2B5EF4-FFF2-40B4-BE49-F238E27FC236}">
                <a16:creationId xmlns:a16="http://schemas.microsoft.com/office/drawing/2014/main" id="{8C1025E2-D55F-E9CD-BF89-CBEE82FA15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Hierarchical design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93A25885-FB51-8585-82D0-4C54E84752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37556658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956D3A-9F5B-DF95-4F86-1400C1A7E8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Memory and storage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480A09-3633-D4B3-B625-B2B127B7A1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Memory stores data and instructions for execution on the CPU. Storage holds data, programs, and operational information.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Memory requires power to retain values. Storage retains values even when power is not applied.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Modern memory and storage components provide huge capacity with high reliability.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13EB377-F70C-6873-227D-915F8617B6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82100143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BB0601-73E5-2E2C-8DB6-6E8063562C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Programming languages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C9A139-4DBB-D132-FED7-9234EBAB4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CPUs execute instructions. Directly implementing an application using instructions requires time and effort.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Programming languages provide abstract models for programs. Compilers and interpreters translate a program into executable code and data.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F5840C-610B-3D5B-2E58-3BB67B6EE9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17247982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03646F-12F9-D38B-A2A2-8A0BE55C15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Operating systems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8B92D7-8294-B35D-395E-1221B1F405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operating system manages computer system resources:</a:t>
            </a:r>
          </a:p>
          <a:p>
            <a:r>
              <a:rPr lang="en-US" dirty="0"/>
              <a:t>Program execution.</a:t>
            </a:r>
          </a:p>
          <a:p>
            <a:r>
              <a:rPr lang="en-US" dirty="0"/>
              <a:t>Data storage.</a:t>
            </a:r>
          </a:p>
          <a:p>
            <a:r>
              <a:rPr lang="en-US" dirty="0"/>
              <a:t>Networking.</a:t>
            </a:r>
          </a:p>
          <a:p>
            <a:r>
              <a:rPr lang="en-US" dirty="0"/>
              <a:t>User interface.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DC3B2A-F130-9B61-D4B8-3C478374AF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15560098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EDE54C-026C-A4EF-2C74-4C19F9074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FF617C-26CF-B9EB-1A5F-94B923F307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Computer networks allow computers to communicate with each other.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Software abstractions allow different types of </a:t>
            </a:r>
            <a:r>
              <a:rPr lang="en-US" dirty="0" err="1"/>
              <a:t>comptuers</a:t>
            </a:r>
            <a:r>
              <a:rPr lang="en-US" dirty="0"/>
              <a:t> and networks to interoperate.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0A362A0-DD7C-A8BC-91E7-7E594A94EB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2371469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86F725-273E-E510-EB20-BCCB9CFB16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Computers operate on data:</a:t>
            </a:r>
          </a:p>
          <a:p>
            <a:pPr lvl="1"/>
            <a:r>
              <a:rPr lang="en-US" dirty="0"/>
              <a:t>Read data from memory or I/O device into the CPU.</a:t>
            </a:r>
          </a:p>
          <a:p>
            <a:pPr lvl="1"/>
            <a:r>
              <a:rPr lang="en-US" dirty="0"/>
              <a:t>Operate on the value.</a:t>
            </a:r>
          </a:p>
          <a:p>
            <a:pPr lvl="1"/>
            <a:r>
              <a:rPr lang="en-US" dirty="0"/>
              <a:t>Write result to memory or I/O device from the CPU.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70E08BE-F48E-93CF-713B-169F1A83D0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0182876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FE07A60-4BD6-30C4-8475-4A90C595FFFE}"/>
              </a:ext>
            </a:extLst>
          </p:cNvPr>
          <p:cNvSpPr/>
          <p:nvPr/>
        </p:nvSpPr>
        <p:spPr>
          <a:xfrm>
            <a:off x="4040511" y="1501215"/>
            <a:ext cx="2494189" cy="83684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calculator application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8A17C7D-32A2-E1E9-A3BF-9F07A29BA4B8}"/>
              </a:ext>
            </a:extLst>
          </p:cNvPr>
          <p:cNvSpPr/>
          <p:nvPr/>
        </p:nvSpPr>
        <p:spPr>
          <a:xfrm>
            <a:off x="1735837" y="2953098"/>
            <a:ext cx="1753961" cy="83684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user interface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10D4E9D-665E-6D41-EB80-A488200956C4}"/>
              </a:ext>
            </a:extLst>
          </p:cNvPr>
          <p:cNvSpPr/>
          <p:nvPr/>
        </p:nvSpPr>
        <p:spPr>
          <a:xfrm>
            <a:off x="7269109" y="2953098"/>
            <a:ext cx="1851932" cy="83684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math module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231F34A-BBD9-70CE-D7AE-79A41A946922}"/>
              </a:ext>
            </a:extLst>
          </p:cNvPr>
          <p:cNvSpPr/>
          <p:nvPr/>
        </p:nvSpPr>
        <p:spPr>
          <a:xfrm>
            <a:off x="6190215" y="4142362"/>
            <a:ext cx="879022" cy="83684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basic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F87792B-6588-66B0-6AB3-75AD951CB1AC}"/>
              </a:ext>
            </a:extLst>
          </p:cNvPr>
          <p:cNvSpPr/>
          <p:nvPr/>
        </p:nvSpPr>
        <p:spPr>
          <a:xfrm>
            <a:off x="7613405" y="4142362"/>
            <a:ext cx="1172936" cy="83684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business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EE18398-485E-5212-19AC-B1B11F095E58}"/>
              </a:ext>
            </a:extLst>
          </p:cNvPr>
          <p:cNvSpPr/>
          <p:nvPr/>
        </p:nvSpPr>
        <p:spPr>
          <a:xfrm>
            <a:off x="9291953" y="4142362"/>
            <a:ext cx="1172936" cy="83684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scientific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1EE02EB-1389-7DD8-08C3-0D0AE8445B51}"/>
              </a:ext>
            </a:extLst>
          </p:cNvPr>
          <p:cNvCxnSpPr>
            <a:cxnSpLocks/>
            <a:endCxn id="5" idx="0"/>
          </p:cNvCxnSpPr>
          <p:nvPr/>
        </p:nvCxnSpPr>
        <p:spPr>
          <a:xfrm flipH="1">
            <a:off x="2612818" y="2335334"/>
            <a:ext cx="1427693" cy="61776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D942730-F499-ECAE-C10D-CBB713001912}"/>
              </a:ext>
            </a:extLst>
          </p:cNvPr>
          <p:cNvCxnSpPr>
            <a:cxnSpLocks/>
            <a:endCxn id="6" idx="0"/>
          </p:cNvCxnSpPr>
          <p:nvPr/>
        </p:nvCxnSpPr>
        <p:spPr>
          <a:xfrm>
            <a:off x="6534700" y="2335334"/>
            <a:ext cx="1660375" cy="61776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D266D870-324D-F014-44E0-9FD531BDE689}"/>
              </a:ext>
            </a:extLst>
          </p:cNvPr>
          <p:cNvCxnSpPr>
            <a:cxnSpLocks/>
            <a:stCxn id="9" idx="0"/>
          </p:cNvCxnSpPr>
          <p:nvPr/>
        </p:nvCxnSpPr>
        <p:spPr>
          <a:xfrm flipV="1">
            <a:off x="6629726" y="3787217"/>
            <a:ext cx="639383" cy="35514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E3E56BC-671C-0D00-E796-48559C233A3B}"/>
              </a:ext>
            </a:extLst>
          </p:cNvPr>
          <p:cNvCxnSpPr>
            <a:stCxn id="6" idx="2"/>
            <a:endCxn id="10" idx="0"/>
          </p:cNvCxnSpPr>
          <p:nvPr/>
        </p:nvCxnSpPr>
        <p:spPr>
          <a:xfrm>
            <a:off x="8195075" y="3789938"/>
            <a:ext cx="4798" cy="35242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FF1F9AE-3568-5DA7-3A26-AE6BCA81AB1E}"/>
              </a:ext>
            </a:extLst>
          </p:cNvPr>
          <p:cNvCxnSpPr>
            <a:cxnSpLocks/>
            <a:endCxn id="11" idx="0"/>
          </p:cNvCxnSpPr>
          <p:nvPr/>
        </p:nvCxnSpPr>
        <p:spPr>
          <a:xfrm>
            <a:off x="9130637" y="3787217"/>
            <a:ext cx="747784" cy="35514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49BD4289-88E9-C752-8B2F-FD1B380CE8B2}"/>
              </a:ext>
            </a:extLst>
          </p:cNvPr>
          <p:cNvSpPr/>
          <p:nvPr/>
        </p:nvSpPr>
        <p:spPr>
          <a:xfrm rot="16200000">
            <a:off x="5309377" y="3170812"/>
            <a:ext cx="616404" cy="26942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Arrow: Right 34">
            <a:extLst>
              <a:ext uri="{FF2B5EF4-FFF2-40B4-BE49-F238E27FC236}">
                <a16:creationId xmlns:a16="http://schemas.microsoft.com/office/drawing/2014/main" id="{C5450918-381E-7C0A-6847-4AE989B23F3F}"/>
              </a:ext>
            </a:extLst>
          </p:cNvPr>
          <p:cNvSpPr/>
          <p:nvPr/>
        </p:nvSpPr>
        <p:spPr>
          <a:xfrm rot="5400000">
            <a:off x="4829725" y="3170812"/>
            <a:ext cx="616404" cy="26942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32C8A65-475E-C93F-FA97-F720CDAB5AA3}"/>
              </a:ext>
            </a:extLst>
          </p:cNvPr>
          <p:cNvSpPr txBox="1"/>
          <p:nvPr/>
        </p:nvSpPr>
        <p:spPr>
          <a:xfrm>
            <a:off x="5860807" y="3121536"/>
            <a:ext cx="1237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abstraction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BA2C4B5-C569-DBAD-F689-317F3EBAD3E4}"/>
              </a:ext>
            </a:extLst>
          </p:cNvPr>
          <p:cNvSpPr txBox="1"/>
          <p:nvPr/>
        </p:nvSpPr>
        <p:spPr>
          <a:xfrm>
            <a:off x="3662439" y="3120856"/>
            <a:ext cx="1232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refinement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3034C6B-C986-9D13-A0D8-8DEBB4DE2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41554734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665AA1-4904-06CF-8180-C28D63FA93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6355" y="1138688"/>
            <a:ext cx="10515600" cy="4351338"/>
          </a:xfrm>
        </p:spPr>
        <p:txBody>
          <a:bodyPr/>
          <a:lstStyle/>
          <a:p>
            <a:r>
              <a:rPr lang="en-US" dirty="0"/>
              <a:t>Abstraction provides a simpler representation for a hardware or software object.</a:t>
            </a:r>
          </a:p>
          <a:p>
            <a:r>
              <a:rPr lang="en-US" dirty="0"/>
              <a:t>A hardware module is a collection of hardware components. A software module is a collection of software routines and data.</a:t>
            </a:r>
          </a:p>
          <a:p>
            <a:r>
              <a:rPr lang="en-US" dirty="0"/>
              <a:t>Hardware and software components can be organized as a hierarchy based on how they relate to each other.</a:t>
            </a:r>
          </a:p>
          <a:p>
            <a:r>
              <a:rPr lang="en-US" dirty="0"/>
              <a:t>A larger component or module can be decomposed into smaller units.</a:t>
            </a:r>
          </a:p>
          <a:p>
            <a:r>
              <a:rPr lang="en-US" dirty="0"/>
              <a:t>Abstraction and hierarchy help us practice divide-and-conquer.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E2CB9DB-627B-9AC4-3033-BD8D787F6D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5900651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B10AD69-B390-9471-8D98-18A2C7F26E70}"/>
              </a:ext>
            </a:extLst>
          </p:cNvPr>
          <p:cNvSpPr/>
          <p:nvPr/>
        </p:nvSpPr>
        <p:spPr>
          <a:xfrm>
            <a:off x="4247744" y="2010383"/>
            <a:ext cx="3184187" cy="745787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application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9ECFAD4-A033-0FA4-98C5-78BB80B9A42E}"/>
              </a:ext>
            </a:extLst>
          </p:cNvPr>
          <p:cNvSpPr/>
          <p:nvPr/>
        </p:nvSpPr>
        <p:spPr>
          <a:xfrm>
            <a:off x="4247744" y="2756170"/>
            <a:ext cx="3184187" cy="745787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middleware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4D6FA4D-F881-B2A6-6803-81ABF64559D4}"/>
              </a:ext>
            </a:extLst>
          </p:cNvPr>
          <p:cNvSpPr/>
          <p:nvPr/>
        </p:nvSpPr>
        <p:spPr>
          <a:xfrm>
            <a:off x="4247744" y="3501957"/>
            <a:ext cx="3184187" cy="74578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operating system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C6DF87-8595-1666-B703-85C6F78B4C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93002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93E444F-8B0C-B7C5-C044-7CA6B4045ADE}"/>
              </a:ext>
            </a:extLst>
          </p:cNvPr>
          <p:cNvSpPr/>
          <p:nvPr/>
        </p:nvSpPr>
        <p:spPr>
          <a:xfrm>
            <a:off x="3437106" y="2049293"/>
            <a:ext cx="3566809" cy="104410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ctrl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76B5505-B1E4-FD16-3649-099A44086692}"/>
              </a:ext>
            </a:extLst>
          </p:cNvPr>
          <p:cNvSpPr/>
          <p:nvPr/>
        </p:nvSpPr>
        <p:spPr>
          <a:xfrm>
            <a:off x="3437105" y="3466289"/>
            <a:ext cx="1608307" cy="104410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p1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21C35DA-2FF6-745A-FCD3-FD0CC568AB89}"/>
              </a:ext>
            </a:extLst>
          </p:cNvPr>
          <p:cNvSpPr/>
          <p:nvPr/>
        </p:nvSpPr>
        <p:spPr>
          <a:xfrm>
            <a:off x="5869021" y="3466288"/>
            <a:ext cx="1134894" cy="104410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p2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3FA888E-D2EF-B45C-EC0E-9BDA9ABB2393}"/>
              </a:ext>
            </a:extLst>
          </p:cNvPr>
          <p:cNvSpPr/>
          <p:nvPr/>
        </p:nvSpPr>
        <p:spPr>
          <a:xfrm>
            <a:off x="7629728" y="2329774"/>
            <a:ext cx="995464" cy="17931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om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9416BA9-CD65-6E64-6355-63EE4DB7292B}"/>
              </a:ext>
            </a:extLst>
          </p:cNvPr>
          <p:cNvCxnSpPr>
            <a:cxnSpLocks/>
            <a:endCxn id="2" idx="3"/>
          </p:cNvCxnSpPr>
          <p:nvPr/>
        </p:nvCxnSpPr>
        <p:spPr>
          <a:xfrm flipH="1">
            <a:off x="7003915" y="2571344"/>
            <a:ext cx="625813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11CFF0F-F033-7A51-07FF-8A3A0BBACE29}"/>
              </a:ext>
            </a:extLst>
          </p:cNvPr>
          <p:cNvCxnSpPr>
            <a:stCxn id="3" idx="0"/>
          </p:cNvCxnSpPr>
          <p:nvPr/>
        </p:nvCxnSpPr>
        <p:spPr>
          <a:xfrm flipH="1" flipV="1">
            <a:off x="4241258" y="3093396"/>
            <a:ext cx="1" cy="37289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D0FA32A-384A-FD8D-F79B-28E5EE6DFB7B}"/>
              </a:ext>
            </a:extLst>
          </p:cNvPr>
          <p:cNvCxnSpPr>
            <a:stCxn id="4" idx="0"/>
          </p:cNvCxnSpPr>
          <p:nvPr/>
        </p:nvCxnSpPr>
        <p:spPr>
          <a:xfrm flipV="1">
            <a:off x="6436468" y="3093396"/>
            <a:ext cx="0" cy="37289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BEBC062E-42F3-7BD6-C04A-1EFA3E7C3991}"/>
              </a:ext>
            </a:extLst>
          </p:cNvPr>
          <p:cNvCxnSpPr>
            <a:stCxn id="5" idx="2"/>
            <a:endCxn id="4" idx="3"/>
          </p:cNvCxnSpPr>
          <p:nvPr/>
        </p:nvCxnSpPr>
        <p:spPr>
          <a:xfrm rot="5400000" flipH="1">
            <a:off x="7498405" y="3493851"/>
            <a:ext cx="134566" cy="1123545"/>
          </a:xfrm>
          <a:prstGeom prst="bentConnector4">
            <a:avLst>
              <a:gd name="adj1" fmla="val -169879"/>
              <a:gd name="adj2" fmla="val 7215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6F5183-3AD3-2CF8-269E-187D461DEB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1441098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41E8763-9BC4-E441-B7FE-8D1ADD41974D}"/>
              </a:ext>
            </a:extLst>
          </p:cNvPr>
          <p:cNvSpPr/>
          <p:nvPr/>
        </p:nvSpPr>
        <p:spPr>
          <a:xfrm>
            <a:off x="2619966" y="1923910"/>
            <a:ext cx="7550331" cy="301018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E243091-308E-93DF-A167-CEF641BF7507}"/>
              </a:ext>
            </a:extLst>
          </p:cNvPr>
          <p:cNvSpPr txBox="1"/>
          <p:nvPr/>
        </p:nvSpPr>
        <p:spPr>
          <a:xfrm>
            <a:off x="3015612" y="2036104"/>
            <a:ext cx="344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simple object diagram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1E9407C-906A-6667-AC7A-A88FC02A7BA1}"/>
              </a:ext>
            </a:extLst>
          </p:cNvPr>
          <p:cNvGrpSpPr/>
          <p:nvPr/>
        </p:nvGrpSpPr>
        <p:grpSpPr>
          <a:xfrm>
            <a:off x="2640391" y="1923909"/>
            <a:ext cx="4092396" cy="646330"/>
            <a:chOff x="391887" y="212265"/>
            <a:chExt cx="2318618" cy="467004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63BAC590-1C0F-4547-3B2A-0FB62875FB06}"/>
                </a:ext>
              </a:extLst>
            </p:cNvPr>
            <p:cNvCxnSpPr>
              <a:cxnSpLocks/>
            </p:cNvCxnSpPr>
            <p:nvPr/>
          </p:nvCxnSpPr>
          <p:spPr>
            <a:xfrm>
              <a:off x="391887" y="679269"/>
              <a:ext cx="211618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730CF1F6-284F-3220-6B19-BB30460896D2}"/>
                </a:ext>
              </a:extLst>
            </p:cNvPr>
            <p:cNvCxnSpPr/>
            <p:nvPr/>
          </p:nvCxnSpPr>
          <p:spPr>
            <a:xfrm flipV="1">
              <a:off x="2508069" y="501745"/>
              <a:ext cx="202436" cy="17752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7D8A7AF7-73FE-2A32-2EBC-E9E5022EB373}"/>
                </a:ext>
              </a:extLst>
            </p:cNvPr>
            <p:cNvCxnSpPr/>
            <p:nvPr/>
          </p:nvCxnSpPr>
          <p:spPr>
            <a:xfrm flipV="1">
              <a:off x="2710505" y="212265"/>
              <a:ext cx="0" cy="28948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C44F0325-416C-D076-DE6E-8A8E7EE90DBB}"/>
              </a:ext>
            </a:extLst>
          </p:cNvPr>
          <p:cNvSpPr/>
          <p:nvPr/>
        </p:nvSpPr>
        <p:spPr>
          <a:xfrm>
            <a:off x="3516430" y="3135085"/>
            <a:ext cx="1632857" cy="5878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a1: helper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CCD9C97-C4BE-F2D2-25A6-D250DC684EA8}"/>
              </a:ext>
            </a:extLst>
          </p:cNvPr>
          <p:cNvSpPr/>
          <p:nvPr/>
        </p:nvSpPr>
        <p:spPr>
          <a:xfrm>
            <a:off x="7640974" y="3135085"/>
            <a:ext cx="1632857" cy="5878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h: config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78596FB-C325-9B9F-E91D-74E41E97BCB1}"/>
              </a:ext>
            </a:extLst>
          </p:cNvPr>
          <p:cNvSpPr/>
          <p:nvPr/>
        </p:nvSpPr>
        <p:spPr>
          <a:xfrm>
            <a:off x="5578702" y="3135085"/>
            <a:ext cx="1632857" cy="5878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c: controller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F49B3C6-1643-B2AD-7444-39CAD559E5B7}"/>
              </a:ext>
            </a:extLst>
          </p:cNvPr>
          <p:cNvCxnSpPr>
            <a:stCxn id="9" idx="3"/>
            <a:endCxn id="11" idx="1"/>
          </p:cNvCxnSpPr>
          <p:nvPr/>
        </p:nvCxnSpPr>
        <p:spPr>
          <a:xfrm>
            <a:off x="5149287" y="3429000"/>
            <a:ext cx="42941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F351D6B-2EA6-8436-F0E1-E9A3ED377222}"/>
              </a:ext>
            </a:extLst>
          </p:cNvPr>
          <p:cNvCxnSpPr>
            <a:stCxn id="11" idx="3"/>
            <a:endCxn id="10" idx="1"/>
          </p:cNvCxnSpPr>
          <p:nvPr/>
        </p:nvCxnSpPr>
        <p:spPr>
          <a:xfrm>
            <a:off x="7211559" y="3429000"/>
            <a:ext cx="42941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97EA49D1-FCD0-E14E-4965-1364473390BA}"/>
              </a:ext>
            </a:extLst>
          </p:cNvPr>
          <p:cNvSpPr/>
          <p:nvPr/>
        </p:nvSpPr>
        <p:spPr>
          <a:xfrm>
            <a:off x="5578702" y="3993844"/>
            <a:ext cx="1632857" cy="5878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f: </a:t>
            </a:r>
            <a:r>
              <a:rPr lang="en-US" dirty="0" err="1"/>
              <a:t>op_unit</a:t>
            </a:r>
            <a:endParaRPr 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06936D7-D46B-FD1A-73F8-AD0FF92E8C9A}"/>
              </a:ext>
            </a:extLst>
          </p:cNvPr>
          <p:cNvCxnSpPr>
            <a:cxnSpLocks/>
            <a:stCxn id="11" idx="2"/>
            <a:endCxn id="14" idx="0"/>
          </p:cNvCxnSpPr>
          <p:nvPr/>
        </p:nvCxnSpPr>
        <p:spPr>
          <a:xfrm>
            <a:off x="6395131" y="3722914"/>
            <a:ext cx="0" cy="27093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: Folded Corner 1">
            <a:extLst>
              <a:ext uri="{FF2B5EF4-FFF2-40B4-BE49-F238E27FC236}">
                <a16:creationId xmlns:a16="http://schemas.microsoft.com/office/drawing/2014/main" id="{D3623AD6-49AE-067D-4A3A-9041D8AF9164}"/>
              </a:ext>
            </a:extLst>
          </p:cNvPr>
          <p:cNvSpPr/>
          <p:nvPr/>
        </p:nvSpPr>
        <p:spPr>
          <a:xfrm>
            <a:off x="1284523" y="1923909"/>
            <a:ext cx="1087005" cy="699595"/>
          </a:xfrm>
          <a:prstGeom prst="foldedCorner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diagram info</a:t>
            </a:r>
          </a:p>
        </p:txBody>
      </p:sp>
      <p:sp>
        <p:nvSpPr>
          <p:cNvPr id="16" name="Rectangle: Folded Corner 15">
            <a:extLst>
              <a:ext uri="{FF2B5EF4-FFF2-40B4-BE49-F238E27FC236}">
                <a16:creationId xmlns:a16="http://schemas.microsoft.com/office/drawing/2014/main" id="{A9995625-0005-A2E8-4837-AA6CAF169401}"/>
              </a:ext>
            </a:extLst>
          </p:cNvPr>
          <p:cNvSpPr/>
          <p:nvPr/>
        </p:nvSpPr>
        <p:spPr>
          <a:xfrm>
            <a:off x="3789355" y="3882078"/>
            <a:ext cx="1087005" cy="699595"/>
          </a:xfrm>
          <a:prstGeom prst="foldedCorner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object: class</a:t>
            </a:r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40B8292F-3A4F-ACDF-3973-6E7135BC03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71283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9" grpId="0" animBg="1"/>
      <p:bldP spid="10" grpId="0" animBg="1"/>
      <p:bldP spid="11" grpId="0" animBg="1"/>
      <p:bldP spid="14" grpId="0" animBg="1"/>
      <p:bldP spid="2" grpId="0" animBg="1"/>
      <p:bldP spid="1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8155</TotalTime>
  <Words>3069</Words>
  <Application>Microsoft Office PowerPoint</Application>
  <PresentationFormat>Widescreen</PresentationFormat>
  <Paragraphs>491</Paragraphs>
  <Slides>38</Slides>
  <Notes>38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5" baseType="lpstr">
      <vt:lpstr>Aptos</vt:lpstr>
      <vt:lpstr>Arial</vt:lpstr>
      <vt:lpstr>Calibri</vt:lpstr>
      <vt:lpstr>Calibri Light</vt:lpstr>
      <vt:lpstr>Lucida Sans Typewriter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Digital abstraction</vt:lpstr>
      <vt:lpstr>Sequential logic</vt:lpstr>
      <vt:lpstr>Hierarchical design</vt:lpstr>
      <vt:lpstr>Memory and storage</vt:lpstr>
      <vt:lpstr>Programming languages</vt:lpstr>
      <vt:lpstr>Operating systems</vt:lpstr>
      <vt:lpstr>Networks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Marilyn Wolf</dc:creator>
  <cp:lastModifiedBy>Marilyn Wolf</cp:lastModifiedBy>
  <cp:revision>159</cp:revision>
  <dcterms:created xsi:type="dcterms:W3CDTF">2021-02-19T01:45:57Z</dcterms:created>
  <dcterms:modified xsi:type="dcterms:W3CDTF">2026-03-25T15:21:42Z</dcterms:modified>
</cp:coreProperties>
</file>